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9" r:id="rId4"/>
    <p:sldId id="262" r:id="rId5"/>
    <p:sldId id="268" r:id="rId6"/>
    <p:sldId id="263" r:id="rId7"/>
    <p:sldId id="270" r:id="rId8"/>
    <p:sldId id="271" r:id="rId9"/>
    <p:sldId id="266" r:id="rId10"/>
    <p:sldId id="273" r:id="rId11"/>
    <p:sldId id="274" r:id="rId12"/>
    <p:sldId id="276" r:id="rId13"/>
    <p:sldId id="277" r:id="rId14"/>
    <p:sldId id="280" r:id="rId15"/>
  </p:sldIdLst>
  <p:sldSz cx="9144000" cy="5143500" type="screen16x9"/>
  <p:notesSz cx="6858000" cy="9144000"/>
  <p:embeddedFontLst>
    <p:embeddedFont>
      <p:font typeface="Calibri" pitchFamily="34" charset="0"/>
      <p:regular r:id="rId17"/>
      <p:bold r:id="rId18"/>
      <p:italic r:id="rId19"/>
      <p:boldItalic r:id="rId20"/>
    </p:embeddedFont>
    <p:embeddedFont>
      <p:font typeface="Open Sans" charset="0"/>
      <p:regular r:id="rId21"/>
      <p:bold r:id="rId22"/>
      <p:italic r:id="rId23"/>
      <p:boldItalic r:id="rId24"/>
    </p:embeddedFont>
    <p:embeddedFont>
      <p:font typeface="Century Gothic" pitchFamily="34" charset="0"/>
      <p:regular r:id="rId25"/>
      <p:bold r:id="rId26"/>
      <p:italic r:id="rId27"/>
      <p:boldItalic r:id="rId28"/>
    </p:embeddedFont>
    <p:embeddedFont>
      <p:font typeface="Corsiva"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F4C8AEDA-7E4B-4B90-A5D6-6E599E9FE46D}">
  <a:tblStyle styleId="{F4C8AEDA-7E4B-4B90-A5D6-6E599E9FE4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5" d="100"/>
          <a:sy n="115" d="100"/>
        </p:scale>
        <p:origin x="-684" y="-10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429a82507_7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429a82507_7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429a82507_7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c429a82507_7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429a82507_7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429a82507_7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c429a82507_7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c429a82507_7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429a82507_7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429a82507_7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429a82507_7_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429a82507_7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429a82507_7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429a82507_7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429a82507_7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429a82507_7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429a82507_7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c429a82507_7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429a82507_7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c429a82507_7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429a82507_7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429a82507_7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429a82507_7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c429a82507_7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429a82507_7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429a82507_7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c429a82507_7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c429a82507_7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image" Target="../media/image1.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56" name="Google Shape;56;p13"/>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7" name="Google Shape;89;ge24f4e2310_0_0"/>
          <p:cNvSpPr txBox="1">
            <a:spLocks noGrp="1"/>
          </p:cNvSpPr>
          <p:nvPr>
            <p:ph type="ctrTitle"/>
          </p:nvPr>
        </p:nvSpPr>
        <p:spPr>
          <a:xfrm>
            <a:off x="1000100" y="1142990"/>
            <a:ext cx="7176473" cy="87167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7030A0"/>
              </a:buClr>
              <a:buSzPts val="6000"/>
              <a:buFont typeface="Calibri"/>
              <a:buNone/>
            </a:pPr>
            <a:r>
              <a:rPr lang="en-GB" b="1" i="1" u="sng" dirty="0">
                <a:solidFill>
                  <a:srgbClr val="7030A0"/>
                </a:solidFill>
              </a:rPr>
              <a:t>Welcome Class of 2026</a:t>
            </a:r>
            <a:endParaRPr b="1" i="1" u="sng">
              <a:solidFill>
                <a:srgbClr val="7030A0"/>
              </a:solidFill>
            </a:endParaRPr>
          </a:p>
        </p:txBody>
      </p:sp>
      <p:pic>
        <p:nvPicPr>
          <p:cNvPr id="9" name="Google Shape;94;ge24f4e2310_0_0" descr="https://upload.wikimedia.org/wikipedia/commons/thumb/2/2d/Pope-peter_pprubens.jpg/800px-Pope-peter_pprubens.jpg"/>
          <p:cNvPicPr preferRelativeResize="0"/>
          <p:nvPr/>
        </p:nvPicPr>
        <p:blipFill rotWithShape="1">
          <a:blip r:embed="rId5">
            <a:alphaModFix/>
          </a:blip>
          <a:srcRect/>
          <a:stretch/>
        </p:blipFill>
        <p:spPr>
          <a:xfrm>
            <a:off x="7929586" y="142858"/>
            <a:ext cx="1037232" cy="1143008"/>
          </a:xfrm>
          <a:prstGeom prst="rect">
            <a:avLst/>
          </a:prstGeom>
          <a:noFill/>
          <a:ln>
            <a:noFill/>
          </a:ln>
        </p:spPr>
      </p:pic>
      <p:pic>
        <p:nvPicPr>
          <p:cNvPr id="51202" name="Picture 2" descr="12 Bible Verses on Fresh Starts and New Beginnings – Heather C. King – Room  to Breathe"/>
          <p:cNvPicPr>
            <a:picLocks noChangeAspect="1" noChangeArrowheads="1"/>
          </p:cNvPicPr>
          <p:nvPr/>
        </p:nvPicPr>
        <p:blipFill>
          <a:blip r:embed="rId6"/>
          <a:srcRect/>
          <a:stretch>
            <a:fillRect/>
          </a:stretch>
        </p:blipFill>
        <p:spPr bwMode="auto">
          <a:xfrm>
            <a:off x="785786" y="2500836"/>
            <a:ext cx="3071834" cy="2044167"/>
          </a:xfrm>
          <a:prstGeom prst="rect">
            <a:avLst/>
          </a:prstGeom>
          <a:noFill/>
        </p:spPr>
      </p:pic>
      <p:sp>
        <p:nvSpPr>
          <p:cNvPr id="51204" name="AutoShape 4" descr="Pin on Inspiring Quo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06" name="AutoShape 6" descr="Pin on Inspiring Quo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08" name="AutoShape 8" descr="Pin on Inspiring Quo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10" name="AutoShape 10" descr="Pin on Inspiring Quo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12" name="AutoShape 12" descr="yesHEis on Twitter: &quot;God promises to make something good out of the storms  that bring devastation to your life. https://t.co/MUlWqLXGFz&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14" name="AutoShape 14" descr="yesHEis on Twitter: &quot;God promises to make something good out of the storms  that bring devastation to your life. https://t.co/MUlWqLXGFz&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16" name="AutoShape 16" descr="Remembering God's promises through Bible Ver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1218" name="Picture 18" descr="Remembering God&amp;#39;s promises through Bible Verses"/>
          <p:cNvPicPr>
            <a:picLocks noChangeAspect="1" noChangeArrowheads="1"/>
          </p:cNvPicPr>
          <p:nvPr/>
        </p:nvPicPr>
        <p:blipFill>
          <a:blip r:embed="rId7"/>
          <a:srcRect/>
          <a:stretch>
            <a:fillRect/>
          </a:stretch>
        </p:blipFill>
        <p:spPr bwMode="auto">
          <a:xfrm>
            <a:off x="5286380" y="2357436"/>
            <a:ext cx="2273285" cy="227328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30"/>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238" name="Google Shape;238;p30"/>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239" name="Google Shape;239;p30"/>
          <p:cNvSpPr txBox="1">
            <a:spLocks noGrp="1"/>
          </p:cNvSpPr>
          <p:nvPr>
            <p:ph type="title" idx="4294967295"/>
          </p:nvPr>
        </p:nvSpPr>
        <p:spPr>
          <a:xfrm>
            <a:off x="1568330" y="295325"/>
            <a:ext cx="6855900" cy="55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400" b="1" dirty="0" smtClean="0">
                <a:latin typeface="Open Sans"/>
                <a:ea typeface="Open Sans"/>
                <a:cs typeface="Open Sans"/>
                <a:sym typeface="Open Sans"/>
              </a:rPr>
              <a:t>Attendance Rewards</a:t>
            </a:r>
            <a:endParaRPr sz="3400" b="1">
              <a:latin typeface="Open Sans"/>
              <a:ea typeface="Open Sans"/>
              <a:cs typeface="Open Sans"/>
              <a:sym typeface="Open Sans"/>
            </a:endParaRPr>
          </a:p>
        </p:txBody>
      </p:sp>
      <p:sp>
        <p:nvSpPr>
          <p:cNvPr id="240" name="Google Shape;240;p30"/>
          <p:cNvSpPr txBox="1"/>
          <p:nvPr/>
        </p:nvSpPr>
        <p:spPr>
          <a:xfrm>
            <a:off x="2500298" y="1185150"/>
            <a:ext cx="5834458" cy="28161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GB" sz="1900" dirty="0" smtClean="0">
                <a:latin typeface="Open Sans"/>
                <a:ea typeface="Open Sans"/>
                <a:cs typeface="Open Sans"/>
                <a:sym typeface="Open Sans"/>
              </a:rPr>
              <a:t>We have a number of attendance rewards, including weekly </a:t>
            </a:r>
            <a:r>
              <a:rPr lang="en-GB" sz="1900" dirty="0" err="1" smtClean="0">
                <a:latin typeface="Open Sans"/>
                <a:ea typeface="Open Sans"/>
                <a:cs typeface="Open Sans"/>
                <a:sym typeface="Open Sans"/>
              </a:rPr>
              <a:t>icepops</a:t>
            </a:r>
            <a:r>
              <a:rPr lang="en-GB" sz="1900" dirty="0" smtClean="0">
                <a:latin typeface="Open Sans"/>
                <a:ea typeface="Open Sans"/>
                <a:cs typeface="Open Sans"/>
                <a:sym typeface="Open Sans"/>
              </a:rPr>
              <a:t>, half term reward afternoons and trips out of school </a:t>
            </a:r>
            <a:r>
              <a:rPr lang="en-GB" sz="1900" dirty="0" smtClean="0">
                <a:latin typeface="Open Sans"/>
                <a:ea typeface="Open Sans"/>
                <a:cs typeface="Open Sans"/>
                <a:sym typeface="Open Sans"/>
              </a:rPr>
              <a:t>at the end of term. </a:t>
            </a:r>
          </a:p>
          <a:p>
            <a:pPr marL="0" lvl="0" indent="0" algn="l" rtl="0">
              <a:spcBef>
                <a:spcPts val="0"/>
              </a:spcBef>
              <a:spcAft>
                <a:spcPts val="0"/>
              </a:spcAft>
              <a:buNone/>
            </a:pPr>
            <a:endParaRPr lang="en-GB" sz="1900" dirty="0" smtClean="0">
              <a:latin typeface="Open Sans"/>
              <a:ea typeface="Open Sans"/>
              <a:cs typeface="Open Sans"/>
              <a:sym typeface="Open Sans"/>
            </a:endParaRPr>
          </a:p>
          <a:p>
            <a:pPr marL="0" lvl="0" indent="0" algn="l" rtl="0">
              <a:spcBef>
                <a:spcPts val="0"/>
              </a:spcBef>
              <a:spcAft>
                <a:spcPts val="0"/>
              </a:spcAft>
              <a:buNone/>
            </a:pPr>
            <a:r>
              <a:rPr lang="en-GB" sz="1900" dirty="0" smtClean="0">
                <a:latin typeface="Open Sans"/>
                <a:ea typeface="Open Sans"/>
                <a:cs typeface="Open Sans"/>
                <a:sym typeface="Open Sans"/>
              </a:rPr>
              <a:t>To </a:t>
            </a:r>
            <a:r>
              <a:rPr lang="en-GB" sz="1900" dirty="0">
                <a:latin typeface="Open Sans"/>
                <a:ea typeface="Open Sans"/>
                <a:cs typeface="Open Sans"/>
                <a:sym typeface="Open Sans"/>
              </a:rPr>
              <a:t>be able to attend, your attendance and progress need to be excellent.</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p:txBody>
      </p:sp>
      <p:pic>
        <p:nvPicPr>
          <p:cNvPr id="241" name="Google Shape;241;p30"/>
          <p:cNvPicPr preferRelativeResize="0"/>
          <p:nvPr/>
        </p:nvPicPr>
        <p:blipFill rotWithShape="1">
          <a:blip r:embed="rId5">
            <a:alphaModFix/>
          </a:blip>
          <a:srcRect t="11215" b="23314"/>
          <a:stretch/>
        </p:blipFill>
        <p:spPr>
          <a:xfrm>
            <a:off x="0" y="3831873"/>
            <a:ext cx="1855097" cy="1311627"/>
          </a:xfrm>
          <a:prstGeom prst="rect">
            <a:avLst/>
          </a:prstGeom>
          <a:noFill/>
          <a:ln>
            <a:noFill/>
          </a:ln>
        </p:spPr>
      </p:pic>
      <p:sp>
        <p:nvSpPr>
          <p:cNvPr id="242" name="Google Shape;242;p30"/>
          <p:cNvSpPr txBox="1"/>
          <p:nvPr/>
        </p:nvSpPr>
        <p:spPr>
          <a:xfrm>
            <a:off x="1096922" y="3976175"/>
            <a:ext cx="6986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dirty="0">
                <a:latin typeface="Open Sans"/>
                <a:ea typeface="Open Sans"/>
                <a:cs typeface="Open Sans"/>
                <a:sym typeface="Open Sans"/>
              </a:rPr>
              <a:t>More details will be shared with you </a:t>
            </a:r>
            <a:r>
              <a:rPr lang="en-GB" sz="1800" dirty="0" smtClean="0">
                <a:latin typeface="Open Sans"/>
                <a:ea typeface="Open Sans"/>
                <a:cs typeface="Open Sans"/>
                <a:sym typeface="Open Sans"/>
              </a:rPr>
              <a:t>in September.</a:t>
            </a:r>
            <a:endParaRPr sz="1800">
              <a:latin typeface="Open Sans"/>
              <a:ea typeface="Open Sans"/>
              <a:cs typeface="Open Sans"/>
              <a:sym typeface="Open Sans"/>
            </a:endParaRPr>
          </a:p>
        </p:txBody>
      </p:sp>
      <p:pic>
        <p:nvPicPr>
          <p:cNvPr id="9" name="Google Shape;87;p17"/>
          <p:cNvPicPr preferRelativeResize="0"/>
          <p:nvPr/>
        </p:nvPicPr>
        <p:blipFill>
          <a:blip r:embed="rId6">
            <a:alphaModFix/>
          </a:blip>
          <a:stretch>
            <a:fillRect/>
          </a:stretch>
        </p:blipFill>
        <p:spPr>
          <a:xfrm>
            <a:off x="428596" y="1000114"/>
            <a:ext cx="1928826" cy="1214027"/>
          </a:xfrm>
          <a:prstGeom prst="rect">
            <a:avLst/>
          </a:prstGeom>
          <a:noFill/>
          <a:ln>
            <a:noFill/>
          </a:ln>
        </p:spPr>
      </p:pic>
      <p:pic>
        <p:nvPicPr>
          <p:cNvPr id="10" name="Google Shape;92;p17"/>
          <p:cNvPicPr preferRelativeResize="0"/>
          <p:nvPr/>
        </p:nvPicPr>
        <p:blipFill>
          <a:blip r:embed="rId7">
            <a:alphaModFix/>
          </a:blip>
          <a:stretch>
            <a:fillRect/>
          </a:stretch>
        </p:blipFill>
        <p:spPr>
          <a:xfrm>
            <a:off x="428596" y="2214560"/>
            <a:ext cx="1595871" cy="1381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31"/>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249" name="Google Shape;249;p31"/>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250" name="Google Shape;250;p31"/>
          <p:cNvSpPr txBox="1">
            <a:spLocks noGrp="1"/>
          </p:cNvSpPr>
          <p:nvPr>
            <p:ph type="title" idx="4294967295"/>
          </p:nvPr>
        </p:nvSpPr>
        <p:spPr>
          <a:xfrm>
            <a:off x="1393775" y="295325"/>
            <a:ext cx="70305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House Challenge </a:t>
            </a:r>
            <a:endParaRPr sz="2400">
              <a:latin typeface="Century Gothic"/>
              <a:ea typeface="Century Gothic"/>
              <a:cs typeface="Century Gothic"/>
              <a:sym typeface="Century Gothic"/>
            </a:endParaRPr>
          </a:p>
        </p:txBody>
      </p:sp>
      <p:pic>
        <p:nvPicPr>
          <p:cNvPr id="251" name="Google Shape;251;p31"/>
          <p:cNvPicPr preferRelativeResize="0"/>
          <p:nvPr/>
        </p:nvPicPr>
        <p:blipFill rotWithShape="1">
          <a:blip r:embed="rId5">
            <a:alphaModFix/>
          </a:blip>
          <a:srcRect l="41729" t="27413" r="28450" b="19221"/>
          <a:stretch/>
        </p:blipFill>
        <p:spPr>
          <a:xfrm>
            <a:off x="2975575" y="850925"/>
            <a:ext cx="3606650" cy="3628925"/>
          </a:xfrm>
          <a:prstGeom prst="rect">
            <a:avLst/>
          </a:prstGeom>
          <a:noFill/>
          <a:ln>
            <a:noFill/>
          </a:ln>
        </p:spPr>
      </p:pic>
      <p:pic>
        <p:nvPicPr>
          <p:cNvPr id="252" name="Google Shape;252;p31"/>
          <p:cNvPicPr preferRelativeResize="0"/>
          <p:nvPr/>
        </p:nvPicPr>
        <p:blipFill>
          <a:blip r:embed="rId6">
            <a:alphaModFix/>
          </a:blip>
          <a:stretch>
            <a:fillRect/>
          </a:stretch>
        </p:blipFill>
        <p:spPr>
          <a:xfrm rot="-1168682">
            <a:off x="486003" y="1282518"/>
            <a:ext cx="2140541" cy="1342238"/>
          </a:xfrm>
          <a:prstGeom prst="rect">
            <a:avLst/>
          </a:prstGeom>
          <a:noFill/>
          <a:ln w="9525" cap="flat" cmpd="sng">
            <a:solidFill>
              <a:srgbClr val="CFB53B"/>
            </a:solidFill>
            <a:prstDash val="solid"/>
            <a:round/>
            <a:headEnd type="none" w="sm" len="sm"/>
            <a:tailEnd type="none" w="sm" len="sm"/>
          </a:ln>
        </p:spPr>
      </p:pic>
      <p:pic>
        <p:nvPicPr>
          <p:cNvPr id="253" name="Google Shape;253;p31"/>
          <p:cNvPicPr preferRelativeResize="0"/>
          <p:nvPr/>
        </p:nvPicPr>
        <p:blipFill>
          <a:blip r:embed="rId7">
            <a:alphaModFix/>
          </a:blip>
          <a:stretch>
            <a:fillRect/>
          </a:stretch>
        </p:blipFill>
        <p:spPr>
          <a:xfrm rot="1255756">
            <a:off x="6970274" y="2226661"/>
            <a:ext cx="1996203" cy="1497154"/>
          </a:xfrm>
          <a:prstGeom prst="rect">
            <a:avLst/>
          </a:prstGeom>
          <a:noFill/>
          <a:ln w="9525" cap="flat" cmpd="sng">
            <a:solidFill>
              <a:srgbClr val="CFB53B"/>
            </a:solidFill>
            <a:prstDash val="solid"/>
            <a:round/>
            <a:headEnd type="none" w="sm" len="sm"/>
            <a:tailEnd type="none" w="sm" len="sm"/>
          </a:ln>
        </p:spPr>
      </p:pic>
      <p:pic>
        <p:nvPicPr>
          <p:cNvPr id="254" name="Google Shape;254;p31"/>
          <p:cNvPicPr preferRelativeResize="0"/>
          <p:nvPr/>
        </p:nvPicPr>
        <p:blipFill rotWithShape="1">
          <a:blip r:embed="rId8">
            <a:alphaModFix/>
          </a:blip>
          <a:srcRect l="17724" t="12989" r="43191" b="38449"/>
          <a:stretch/>
        </p:blipFill>
        <p:spPr>
          <a:xfrm rot="-1138991">
            <a:off x="406589" y="3092166"/>
            <a:ext cx="1899677" cy="1327690"/>
          </a:xfrm>
          <a:prstGeom prst="rect">
            <a:avLst/>
          </a:prstGeom>
          <a:noFill/>
          <a:ln w="9525" cap="flat" cmpd="sng">
            <a:solidFill>
              <a:srgbClr val="CFB53B"/>
            </a:solidFill>
            <a:prstDash val="solid"/>
            <a:round/>
            <a:headEnd type="none" w="sm" len="sm"/>
            <a:tailEnd type="none" w="sm" len="sm"/>
          </a:ln>
        </p:spPr>
      </p:pic>
      <p:pic>
        <p:nvPicPr>
          <p:cNvPr id="255" name="Google Shape;255;p31"/>
          <p:cNvPicPr preferRelativeResize="0"/>
          <p:nvPr/>
        </p:nvPicPr>
        <p:blipFill rotWithShape="1">
          <a:blip r:embed="rId9">
            <a:alphaModFix/>
          </a:blip>
          <a:srcRect l="41435" t="28112" r="28476" b="19575"/>
          <a:stretch/>
        </p:blipFill>
        <p:spPr>
          <a:xfrm rot="1315677">
            <a:off x="7162325" y="346425"/>
            <a:ext cx="1673197" cy="1635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3"/>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33"/>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273" name="Google Shape;273;p33"/>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274" name="Google Shape;274;p33"/>
          <p:cNvSpPr txBox="1">
            <a:spLocks noGrp="1"/>
          </p:cNvSpPr>
          <p:nvPr>
            <p:ph type="title" idx="4294967295"/>
          </p:nvPr>
        </p:nvSpPr>
        <p:spPr>
          <a:xfrm>
            <a:off x="1379625" y="295325"/>
            <a:ext cx="70446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Shine Friday </a:t>
            </a:r>
            <a:endParaRPr sz="2400">
              <a:latin typeface="Century Gothic"/>
              <a:ea typeface="Century Gothic"/>
              <a:cs typeface="Century Gothic"/>
              <a:sym typeface="Century Gothic"/>
            </a:endParaRPr>
          </a:p>
        </p:txBody>
      </p:sp>
      <p:pic>
        <p:nvPicPr>
          <p:cNvPr id="275" name="Google Shape;275;p33"/>
          <p:cNvPicPr preferRelativeResize="0"/>
          <p:nvPr/>
        </p:nvPicPr>
        <p:blipFill rotWithShape="1">
          <a:blip r:embed="rId5">
            <a:alphaModFix/>
          </a:blip>
          <a:srcRect l="39137" t="21647" r="24727" b="12971"/>
          <a:stretch/>
        </p:blipFill>
        <p:spPr>
          <a:xfrm rot="-516122">
            <a:off x="345251" y="1093524"/>
            <a:ext cx="2408623" cy="2450274"/>
          </a:xfrm>
          <a:prstGeom prst="rect">
            <a:avLst/>
          </a:prstGeom>
          <a:noFill/>
          <a:ln>
            <a:noFill/>
          </a:ln>
        </p:spPr>
      </p:pic>
      <p:pic>
        <p:nvPicPr>
          <p:cNvPr id="276" name="Google Shape;276;p33"/>
          <p:cNvPicPr preferRelativeResize="0"/>
          <p:nvPr/>
        </p:nvPicPr>
        <p:blipFill rotWithShape="1">
          <a:blip r:embed="rId6">
            <a:alphaModFix/>
          </a:blip>
          <a:srcRect l="38711" t="20735" r="24768" b="14304"/>
          <a:stretch/>
        </p:blipFill>
        <p:spPr>
          <a:xfrm>
            <a:off x="3107000" y="850925"/>
            <a:ext cx="2576324" cy="2576325"/>
          </a:xfrm>
          <a:prstGeom prst="rect">
            <a:avLst/>
          </a:prstGeom>
          <a:noFill/>
          <a:ln>
            <a:noFill/>
          </a:ln>
        </p:spPr>
      </p:pic>
      <p:pic>
        <p:nvPicPr>
          <p:cNvPr id="277" name="Google Shape;277;p33"/>
          <p:cNvPicPr preferRelativeResize="0"/>
          <p:nvPr/>
        </p:nvPicPr>
        <p:blipFill rotWithShape="1">
          <a:blip r:embed="rId7">
            <a:alphaModFix/>
          </a:blip>
          <a:srcRect l="39318" t="21823" r="24218" b="13912"/>
          <a:stretch/>
        </p:blipFill>
        <p:spPr>
          <a:xfrm rot="527097">
            <a:off x="6198958" y="1030500"/>
            <a:ext cx="2527291" cy="2576325"/>
          </a:xfrm>
          <a:prstGeom prst="rect">
            <a:avLst/>
          </a:prstGeom>
          <a:noFill/>
          <a:ln>
            <a:noFill/>
          </a:ln>
        </p:spPr>
      </p:pic>
      <p:sp>
        <p:nvSpPr>
          <p:cNvPr id="278" name="Google Shape;278;p33"/>
          <p:cNvSpPr txBox="1"/>
          <p:nvPr/>
        </p:nvSpPr>
        <p:spPr>
          <a:xfrm>
            <a:off x="1674000" y="3511525"/>
            <a:ext cx="57960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latin typeface="Calibri"/>
                <a:ea typeface="Calibri"/>
                <a:cs typeface="Calibri"/>
                <a:sym typeface="Calibri"/>
              </a:rPr>
              <a:t>We </a:t>
            </a:r>
            <a:r>
              <a:rPr lang="en-GB" dirty="0" smtClean="0">
                <a:latin typeface="Calibri"/>
                <a:ea typeface="Calibri"/>
                <a:cs typeface="Calibri"/>
                <a:sym typeface="Calibri"/>
              </a:rPr>
              <a:t>are really committed to being the best we can be at St Peter’s and every week we celebrate the best work from all subjects. </a:t>
            </a:r>
          </a:p>
          <a:p>
            <a:pPr marL="0" lvl="0" indent="0" algn="ctr" rtl="0">
              <a:spcBef>
                <a:spcPts val="0"/>
              </a:spcBef>
              <a:spcAft>
                <a:spcPts val="0"/>
              </a:spcAft>
              <a:buNone/>
            </a:pPr>
            <a:r>
              <a:rPr lang="en-GB" dirty="0" smtClean="0">
                <a:latin typeface="Calibri"/>
                <a:ea typeface="Calibri"/>
                <a:cs typeface="Calibri"/>
                <a:sym typeface="Calibri"/>
              </a:rPr>
              <a:t>You </a:t>
            </a:r>
            <a:r>
              <a:rPr lang="en-GB" dirty="0">
                <a:latin typeface="Calibri"/>
                <a:ea typeface="Calibri"/>
                <a:cs typeface="Calibri"/>
                <a:sym typeface="Calibri"/>
              </a:rPr>
              <a:t>need to come to the dining hall and share your work with Mrs </a:t>
            </a:r>
            <a:r>
              <a:rPr lang="en-GB" dirty="0" err="1">
                <a:latin typeface="Calibri"/>
                <a:ea typeface="Calibri"/>
                <a:cs typeface="Calibri"/>
                <a:sym typeface="Calibri"/>
              </a:rPr>
              <a:t>Garthwaite</a:t>
            </a:r>
            <a:r>
              <a:rPr lang="en-GB" dirty="0">
                <a:latin typeface="Calibri"/>
                <a:ea typeface="Calibri"/>
                <a:cs typeface="Calibri"/>
                <a:sym typeface="Calibri"/>
              </a:rPr>
              <a:t> or a member of SLT every Friday.</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34"/>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285" name="Google Shape;285;p34"/>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286" name="Google Shape;286;p34"/>
          <p:cNvSpPr txBox="1"/>
          <p:nvPr/>
        </p:nvSpPr>
        <p:spPr>
          <a:xfrm>
            <a:off x="617850" y="1417600"/>
            <a:ext cx="6509100" cy="29854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smtClean="0">
                <a:latin typeface="Calibri"/>
                <a:ea typeface="Calibri"/>
                <a:cs typeface="Calibri"/>
                <a:sym typeface="Calibri"/>
              </a:rPr>
              <a:t>We have a number of Enrichment clubs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dirty="0" smtClean="0">
                <a:latin typeface="Calibri"/>
                <a:ea typeface="Calibri"/>
                <a:cs typeface="Calibri"/>
                <a:sym typeface="Calibri"/>
              </a:rPr>
              <a:t>We encourage all pupils </a:t>
            </a:r>
            <a:r>
              <a:rPr lang="en-GB" dirty="0">
                <a:latin typeface="Calibri"/>
                <a:ea typeface="Calibri"/>
                <a:cs typeface="Calibri"/>
                <a:sym typeface="Calibri"/>
              </a:rPr>
              <a:t>to attend at least one after-school club per week</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dirty="0">
                <a:latin typeface="Calibri"/>
                <a:ea typeface="Calibri"/>
                <a:cs typeface="Calibri"/>
                <a:sym typeface="Calibri"/>
              </a:rPr>
              <a:t>A register will be recorded for each club</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dirty="0">
                <a:latin typeface="Calibri"/>
                <a:ea typeface="Calibri"/>
                <a:cs typeface="Calibri"/>
                <a:sym typeface="Calibri"/>
              </a:rPr>
              <a:t>All clubs will be promoted during lessons and if you are interested then please come along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dirty="0">
                <a:latin typeface="Calibri"/>
                <a:ea typeface="Calibri"/>
                <a:cs typeface="Calibri"/>
                <a:sym typeface="Calibri"/>
              </a:rPr>
              <a:t>A timetable of what is clubs are running for </a:t>
            </a:r>
            <a:r>
              <a:rPr lang="en-GB" b="1" dirty="0">
                <a:latin typeface="Calibri"/>
                <a:ea typeface="Calibri"/>
                <a:cs typeface="Calibri"/>
                <a:sym typeface="Calibri"/>
              </a:rPr>
              <a:t>Week A</a:t>
            </a:r>
            <a:r>
              <a:rPr lang="en-GB" dirty="0">
                <a:latin typeface="Calibri"/>
                <a:ea typeface="Calibri"/>
                <a:cs typeface="Calibri"/>
                <a:sym typeface="Calibri"/>
              </a:rPr>
              <a:t> and </a:t>
            </a:r>
            <a:r>
              <a:rPr lang="en-GB" b="1" dirty="0">
                <a:latin typeface="Calibri"/>
                <a:ea typeface="Calibri"/>
                <a:cs typeface="Calibri"/>
                <a:sym typeface="Calibri"/>
              </a:rPr>
              <a:t>Week B</a:t>
            </a:r>
            <a:r>
              <a:rPr lang="en-GB" dirty="0">
                <a:latin typeface="Calibri"/>
                <a:ea typeface="Calibri"/>
                <a:cs typeface="Calibri"/>
                <a:sym typeface="Calibri"/>
              </a:rPr>
              <a:t> </a:t>
            </a:r>
            <a:r>
              <a:rPr lang="en-GB" dirty="0" smtClean="0">
                <a:latin typeface="Calibri"/>
                <a:ea typeface="Calibri"/>
                <a:cs typeface="Calibri"/>
                <a:sym typeface="Calibri"/>
              </a:rPr>
              <a:t>will be issued in September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287" name="Google Shape;287;p34"/>
          <p:cNvPicPr preferRelativeResize="0"/>
          <p:nvPr/>
        </p:nvPicPr>
        <p:blipFill rotWithShape="1">
          <a:blip r:embed="rId5">
            <a:alphaModFix/>
          </a:blip>
          <a:srcRect b="7158"/>
          <a:stretch/>
        </p:blipFill>
        <p:spPr>
          <a:xfrm rot="472466">
            <a:off x="1501727" y="3705714"/>
            <a:ext cx="1590596" cy="873723"/>
          </a:xfrm>
          <a:prstGeom prst="rect">
            <a:avLst/>
          </a:prstGeom>
          <a:noFill/>
          <a:ln>
            <a:noFill/>
          </a:ln>
        </p:spPr>
      </p:pic>
      <p:pic>
        <p:nvPicPr>
          <p:cNvPr id="288" name="Google Shape;288;p34"/>
          <p:cNvPicPr preferRelativeResize="0"/>
          <p:nvPr/>
        </p:nvPicPr>
        <p:blipFill rotWithShape="1">
          <a:blip r:embed="rId6">
            <a:alphaModFix/>
          </a:blip>
          <a:srcRect/>
          <a:stretch/>
        </p:blipFill>
        <p:spPr>
          <a:xfrm>
            <a:off x="6984775" y="2201400"/>
            <a:ext cx="1434050" cy="1322600"/>
          </a:xfrm>
          <a:prstGeom prst="rect">
            <a:avLst/>
          </a:prstGeom>
          <a:noFill/>
          <a:ln>
            <a:noFill/>
          </a:ln>
        </p:spPr>
      </p:pic>
      <p:pic>
        <p:nvPicPr>
          <p:cNvPr id="289" name="Google Shape;289;p34"/>
          <p:cNvPicPr preferRelativeResize="0"/>
          <p:nvPr/>
        </p:nvPicPr>
        <p:blipFill rotWithShape="1">
          <a:blip r:embed="rId7">
            <a:alphaModFix/>
          </a:blip>
          <a:srcRect/>
          <a:stretch/>
        </p:blipFill>
        <p:spPr>
          <a:xfrm>
            <a:off x="6745625" y="493475"/>
            <a:ext cx="1634399" cy="1467302"/>
          </a:xfrm>
          <a:prstGeom prst="rect">
            <a:avLst/>
          </a:prstGeom>
          <a:noFill/>
          <a:ln>
            <a:noFill/>
          </a:ln>
        </p:spPr>
      </p:pic>
      <p:pic>
        <p:nvPicPr>
          <p:cNvPr id="290" name="Google Shape;290;p34"/>
          <p:cNvPicPr preferRelativeResize="0"/>
          <p:nvPr/>
        </p:nvPicPr>
        <p:blipFill rotWithShape="1">
          <a:blip r:embed="rId8">
            <a:alphaModFix/>
          </a:blip>
          <a:srcRect b="7158"/>
          <a:stretch/>
        </p:blipFill>
        <p:spPr>
          <a:xfrm>
            <a:off x="5086475" y="493475"/>
            <a:ext cx="1311499" cy="1322599"/>
          </a:xfrm>
          <a:prstGeom prst="rect">
            <a:avLst/>
          </a:prstGeom>
          <a:noFill/>
          <a:ln>
            <a:noFill/>
          </a:ln>
        </p:spPr>
      </p:pic>
      <p:sp>
        <p:nvSpPr>
          <p:cNvPr id="291" name="Google Shape;291;p34"/>
          <p:cNvSpPr txBox="1"/>
          <p:nvPr/>
        </p:nvSpPr>
        <p:spPr>
          <a:xfrm>
            <a:off x="1449375" y="655550"/>
            <a:ext cx="252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latin typeface="Calibri"/>
                <a:ea typeface="Calibri"/>
                <a:cs typeface="Calibri"/>
                <a:sym typeface="Calibri"/>
              </a:rPr>
              <a:t>Enrichment Clubs</a:t>
            </a:r>
            <a:endParaRPr sz="1800" b="1">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7"/>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37"/>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317" name="Google Shape;317;p37"/>
          <p:cNvPicPr preferRelativeResize="0"/>
          <p:nvPr/>
        </p:nvPicPr>
        <p:blipFill>
          <a:blip r:embed="rId4">
            <a:alphaModFix/>
          </a:blip>
          <a:stretch>
            <a:fillRect/>
          </a:stretch>
        </p:blipFill>
        <p:spPr>
          <a:xfrm rot="-914400">
            <a:off x="59625" y="-16025"/>
            <a:ext cx="1417275" cy="1592350"/>
          </a:xfrm>
          <a:prstGeom prst="rect">
            <a:avLst/>
          </a:prstGeom>
          <a:noFill/>
          <a:ln>
            <a:noFill/>
          </a:ln>
        </p:spPr>
      </p:pic>
      <p:pic>
        <p:nvPicPr>
          <p:cNvPr id="318" name="Google Shape;318;p37" descr="mcr-crucifix-m.jpg"/>
          <p:cNvPicPr preferRelativeResize="0"/>
          <p:nvPr/>
        </p:nvPicPr>
        <p:blipFill rotWithShape="1">
          <a:blip r:embed="rId5">
            <a:alphaModFix/>
          </a:blip>
          <a:srcRect/>
          <a:stretch/>
        </p:blipFill>
        <p:spPr>
          <a:xfrm>
            <a:off x="3946100" y="594300"/>
            <a:ext cx="1228800" cy="1460700"/>
          </a:xfrm>
          <a:prstGeom prst="rect">
            <a:avLst/>
          </a:prstGeom>
          <a:noFill/>
          <a:ln>
            <a:noFill/>
          </a:ln>
        </p:spPr>
      </p:pic>
      <p:sp>
        <p:nvSpPr>
          <p:cNvPr id="319" name="Google Shape;319;p37"/>
          <p:cNvSpPr txBox="1"/>
          <p:nvPr/>
        </p:nvSpPr>
        <p:spPr>
          <a:xfrm>
            <a:off x="1223975" y="2054917"/>
            <a:ext cx="6841500" cy="2690400"/>
          </a:xfrm>
          <a:prstGeom prst="rect">
            <a:avLst/>
          </a:prstGeom>
          <a:noFill/>
          <a:ln>
            <a:noFill/>
          </a:ln>
        </p:spPr>
        <p:txBody>
          <a:bodyPr spcFirstLastPara="1" wrap="square" lIns="91425" tIns="91425" rIns="91425" bIns="91425" anchor="t" anchorCtr="0">
            <a:noAutofit/>
          </a:bodyPr>
          <a:lstStyle/>
          <a:p>
            <a:pPr marL="4762" lvl="0" indent="-4762" algn="ctr" rtl="0">
              <a:spcBef>
                <a:spcPts val="0"/>
              </a:spcBef>
              <a:spcAft>
                <a:spcPts val="0"/>
              </a:spcAft>
              <a:buNone/>
            </a:pPr>
            <a:r>
              <a:rPr lang="en-GB" sz="3600">
                <a:latin typeface="Corsiva"/>
                <a:ea typeface="Corsiva"/>
                <a:cs typeface="Corsiva"/>
                <a:sym typeface="Corsiva"/>
              </a:rPr>
              <a:t>In the name of the Father,</a:t>
            </a:r>
            <a:endParaRPr sz="3600">
              <a:latin typeface="Corsiva"/>
              <a:ea typeface="Corsiva"/>
              <a:cs typeface="Corsiva"/>
              <a:sym typeface="Corsiva"/>
            </a:endParaRPr>
          </a:p>
          <a:p>
            <a:pPr marL="4762" lvl="0" indent="-4762" algn="ctr" rtl="0">
              <a:spcBef>
                <a:spcPts val="0"/>
              </a:spcBef>
              <a:spcAft>
                <a:spcPts val="0"/>
              </a:spcAft>
              <a:buNone/>
            </a:pPr>
            <a:r>
              <a:rPr lang="en-GB" sz="3600">
                <a:latin typeface="Corsiva"/>
                <a:ea typeface="Corsiva"/>
                <a:cs typeface="Corsiva"/>
                <a:sym typeface="Corsiva"/>
              </a:rPr>
              <a:t>and of the Son, and of the Holy Spirit.</a:t>
            </a:r>
            <a:endParaRPr>
              <a:latin typeface="Corsiva"/>
              <a:ea typeface="Corsiva"/>
              <a:cs typeface="Corsiva"/>
              <a:sym typeface="Corsiva"/>
            </a:endParaRPr>
          </a:p>
          <a:p>
            <a:pPr marL="4762" lvl="0" indent="-4762" algn="ctr" rtl="0">
              <a:spcBef>
                <a:spcPts val="0"/>
              </a:spcBef>
              <a:spcAft>
                <a:spcPts val="0"/>
              </a:spcAft>
              <a:buNone/>
            </a:pPr>
            <a:r>
              <a:rPr lang="en-GB" sz="3600" b="1">
                <a:latin typeface="Corsiva"/>
                <a:ea typeface="Corsiva"/>
                <a:cs typeface="Corsiva"/>
                <a:sym typeface="Corsiva"/>
              </a:rPr>
              <a:t>Amen.</a:t>
            </a:r>
            <a:endParaRPr>
              <a:latin typeface="Corsiva"/>
              <a:ea typeface="Corsiva"/>
              <a:cs typeface="Corsiva"/>
              <a:sym typeface="Corsi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14"/>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65" name="Google Shape;65;p14"/>
          <p:cNvPicPr preferRelativeResize="0"/>
          <p:nvPr/>
        </p:nvPicPr>
        <p:blipFill>
          <a:blip r:embed="rId4">
            <a:alphaModFix/>
          </a:blip>
          <a:stretch>
            <a:fillRect/>
          </a:stretch>
        </p:blipFill>
        <p:spPr>
          <a:xfrm rot="-914400">
            <a:off x="59625" y="-16025"/>
            <a:ext cx="1417275" cy="1592350"/>
          </a:xfrm>
          <a:prstGeom prst="rect">
            <a:avLst/>
          </a:prstGeom>
          <a:noFill/>
          <a:ln>
            <a:noFill/>
          </a:ln>
        </p:spPr>
      </p:pic>
      <p:pic>
        <p:nvPicPr>
          <p:cNvPr id="66" name="Google Shape;66;p14"/>
          <p:cNvPicPr preferRelativeResize="0"/>
          <p:nvPr/>
        </p:nvPicPr>
        <p:blipFill>
          <a:blip r:embed="rId5">
            <a:alphaModFix/>
          </a:blip>
          <a:stretch>
            <a:fillRect/>
          </a:stretch>
        </p:blipFill>
        <p:spPr>
          <a:xfrm>
            <a:off x="2099525" y="410350"/>
            <a:ext cx="4628773" cy="3988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6"/>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81" name="Google Shape;81;p16"/>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82" name="Google Shape;82;p16"/>
          <p:cNvSpPr txBox="1"/>
          <p:nvPr/>
        </p:nvSpPr>
        <p:spPr>
          <a:xfrm>
            <a:off x="757025" y="672125"/>
            <a:ext cx="8016000" cy="390103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Char char="●"/>
            </a:pPr>
            <a:r>
              <a:rPr lang="en-GB" sz="1500" b="1" dirty="0" smtClean="0">
                <a:solidFill>
                  <a:schemeClr val="dk1"/>
                </a:solidFill>
                <a:latin typeface="Open Sans"/>
                <a:ea typeface="Open Sans"/>
                <a:cs typeface="Open Sans"/>
                <a:sym typeface="Open Sans"/>
              </a:rPr>
              <a:t>Start date</a:t>
            </a:r>
            <a:r>
              <a:rPr lang="en-GB" sz="1500" dirty="0" smtClean="0">
                <a:solidFill>
                  <a:schemeClr val="dk1"/>
                </a:solidFill>
                <a:latin typeface="Open Sans"/>
                <a:ea typeface="Open Sans"/>
                <a:cs typeface="Open Sans"/>
                <a:sym typeface="Open Sans"/>
              </a:rPr>
              <a:t>: Thursday 2</a:t>
            </a:r>
            <a:r>
              <a:rPr lang="en-GB" sz="1500" baseline="30000" dirty="0" smtClean="0">
                <a:solidFill>
                  <a:schemeClr val="dk1"/>
                </a:solidFill>
                <a:latin typeface="Open Sans"/>
                <a:ea typeface="Open Sans"/>
                <a:cs typeface="Open Sans"/>
                <a:sym typeface="Open Sans"/>
              </a:rPr>
              <a:t>nd</a:t>
            </a:r>
            <a:r>
              <a:rPr lang="en-GB" sz="1500" dirty="0" smtClean="0">
                <a:solidFill>
                  <a:schemeClr val="dk1"/>
                </a:solidFill>
                <a:latin typeface="Open Sans"/>
                <a:ea typeface="Open Sans"/>
                <a:cs typeface="Open Sans"/>
                <a:sym typeface="Open Sans"/>
              </a:rPr>
              <a:t> September – Drop pupils off at reception at 8.30, Mrs Hardy will be there to meet you </a:t>
            </a:r>
          </a:p>
          <a:p>
            <a:pPr marL="457200" lvl="0" indent="-323850" algn="l" rtl="0">
              <a:lnSpc>
                <a:spcPct val="115000"/>
              </a:lnSpc>
              <a:spcBef>
                <a:spcPts val="0"/>
              </a:spcBef>
              <a:spcAft>
                <a:spcPts val="0"/>
              </a:spcAft>
              <a:buClr>
                <a:schemeClr val="dk1"/>
              </a:buClr>
              <a:buSzPts val="1500"/>
              <a:buChar char="●"/>
            </a:pPr>
            <a:r>
              <a:rPr lang="en-GB" sz="1500" b="1" dirty="0" smtClean="0">
                <a:solidFill>
                  <a:schemeClr val="dk1"/>
                </a:solidFill>
                <a:latin typeface="Open Sans"/>
                <a:ea typeface="Open Sans"/>
                <a:cs typeface="Open Sans"/>
                <a:sym typeface="Open Sans"/>
              </a:rPr>
              <a:t>Timetables:  </a:t>
            </a:r>
            <a:r>
              <a:rPr lang="en-GB" sz="1500" dirty="0" smtClean="0">
                <a:solidFill>
                  <a:schemeClr val="dk1"/>
                </a:solidFill>
                <a:latin typeface="Open Sans"/>
                <a:ea typeface="Open Sans"/>
                <a:cs typeface="Open Sans"/>
                <a:sym typeface="Open Sans"/>
              </a:rPr>
              <a:t>Pupils will be given a timetable to follow </a:t>
            </a:r>
          </a:p>
          <a:p>
            <a:pPr marL="457200" lvl="0" indent="-323850" algn="l" rtl="0">
              <a:lnSpc>
                <a:spcPct val="115000"/>
              </a:lnSpc>
              <a:spcBef>
                <a:spcPts val="0"/>
              </a:spcBef>
              <a:spcAft>
                <a:spcPts val="0"/>
              </a:spcAft>
              <a:buClr>
                <a:schemeClr val="dk1"/>
              </a:buClr>
              <a:buSzPts val="1500"/>
              <a:buChar char="●"/>
            </a:pPr>
            <a:r>
              <a:rPr lang="en-GB" sz="1500" b="1" dirty="0" smtClean="0">
                <a:solidFill>
                  <a:schemeClr val="dk1"/>
                </a:solidFill>
                <a:latin typeface="Open Sans"/>
                <a:ea typeface="Open Sans"/>
                <a:cs typeface="Open Sans"/>
                <a:sym typeface="Open Sans"/>
              </a:rPr>
              <a:t>Lunch: </a:t>
            </a:r>
            <a:r>
              <a:rPr lang="en-GB" sz="1500" dirty="0" smtClean="0">
                <a:solidFill>
                  <a:schemeClr val="dk1"/>
                </a:solidFill>
                <a:latin typeface="Open Sans"/>
                <a:ea typeface="Open Sans"/>
                <a:cs typeface="Open Sans"/>
                <a:sym typeface="Open Sans"/>
              </a:rPr>
              <a:t>All pupils will have their fingerprint taken on the first day, you have been sent a log in for </a:t>
            </a:r>
            <a:r>
              <a:rPr lang="en-GB" sz="1500" dirty="0" err="1" smtClean="0">
                <a:solidFill>
                  <a:schemeClr val="dk1"/>
                </a:solidFill>
                <a:latin typeface="Open Sans"/>
                <a:ea typeface="Open Sans"/>
                <a:cs typeface="Open Sans"/>
                <a:sym typeface="Open Sans"/>
              </a:rPr>
              <a:t>parentpay</a:t>
            </a:r>
            <a:r>
              <a:rPr lang="en-GB" sz="1500" dirty="0" smtClean="0">
                <a:solidFill>
                  <a:schemeClr val="dk1"/>
                </a:solidFill>
                <a:latin typeface="Open Sans"/>
                <a:ea typeface="Open Sans"/>
                <a:cs typeface="Open Sans"/>
                <a:sym typeface="Open Sans"/>
              </a:rPr>
              <a:t>, please activate, even if you are on FSM or bring a packed lunc</a:t>
            </a:r>
            <a:r>
              <a:rPr lang="en-GB" sz="1500" dirty="0" smtClean="0">
                <a:solidFill>
                  <a:schemeClr val="dk1"/>
                </a:solidFill>
                <a:latin typeface="Open Sans"/>
                <a:ea typeface="Open Sans"/>
                <a:cs typeface="Open Sans"/>
                <a:sym typeface="Open Sans"/>
              </a:rPr>
              <a:t>h as this is used for other things.  (if you haven’t already please inform us of any allergies) </a:t>
            </a:r>
            <a:endParaRPr lang="en-GB" sz="1500" dirty="0" smtClean="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Char char="●"/>
            </a:pPr>
            <a:r>
              <a:rPr lang="en-GB" sz="1500" b="1" dirty="0" smtClean="0">
                <a:solidFill>
                  <a:schemeClr val="dk1"/>
                </a:solidFill>
                <a:latin typeface="Open Sans"/>
                <a:ea typeface="Open Sans"/>
                <a:cs typeface="Open Sans"/>
                <a:sym typeface="Open Sans"/>
              </a:rPr>
              <a:t>Toilets:  </a:t>
            </a:r>
            <a:r>
              <a:rPr lang="en-GB" sz="1500" dirty="0" smtClean="0">
                <a:solidFill>
                  <a:schemeClr val="dk1"/>
                </a:solidFill>
                <a:latin typeface="Open Sans"/>
                <a:ea typeface="Open Sans"/>
                <a:cs typeface="Open Sans"/>
                <a:sym typeface="Open Sans"/>
              </a:rPr>
              <a:t>There are toilets available to use before school, at break and lunch and after school. Pupils will not be able to use the toilets at any other time, unless they have medical evidence and a toilet pass</a:t>
            </a:r>
          </a:p>
          <a:p>
            <a:pPr marL="457200" lvl="0" indent="-323850" algn="l" rtl="0">
              <a:lnSpc>
                <a:spcPct val="115000"/>
              </a:lnSpc>
              <a:spcBef>
                <a:spcPts val="0"/>
              </a:spcBef>
              <a:spcAft>
                <a:spcPts val="0"/>
              </a:spcAft>
              <a:buClr>
                <a:schemeClr val="dk1"/>
              </a:buClr>
              <a:buSzPts val="1500"/>
              <a:buChar char="●"/>
            </a:pPr>
            <a:endParaRPr lang="en-GB" sz="1500" dirty="0" smtClean="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Char char="●"/>
            </a:pPr>
            <a:r>
              <a:rPr lang="en-GB" sz="1500" dirty="0" err="1" smtClean="0">
                <a:solidFill>
                  <a:schemeClr val="dk1"/>
                </a:solidFill>
                <a:latin typeface="Open Sans"/>
                <a:ea typeface="Open Sans"/>
                <a:cs typeface="Open Sans"/>
                <a:sym typeface="Open Sans"/>
              </a:rPr>
              <a:t>Sanitiser</a:t>
            </a:r>
            <a:r>
              <a:rPr lang="en-GB" sz="1500" dirty="0" smtClean="0">
                <a:solidFill>
                  <a:schemeClr val="dk1"/>
                </a:solidFill>
                <a:latin typeface="Open Sans"/>
                <a:ea typeface="Open Sans"/>
                <a:cs typeface="Open Sans"/>
                <a:sym typeface="Open Sans"/>
              </a:rPr>
              <a:t> </a:t>
            </a:r>
            <a:r>
              <a:rPr lang="en-GB" sz="1500" dirty="0">
                <a:solidFill>
                  <a:schemeClr val="dk1"/>
                </a:solidFill>
                <a:latin typeface="Open Sans"/>
                <a:ea typeface="Open Sans"/>
                <a:cs typeface="Open Sans"/>
                <a:sym typeface="Open Sans"/>
              </a:rPr>
              <a:t>pump in each classroom - You must sanitise your hands on entry and </a:t>
            </a:r>
            <a:r>
              <a:rPr lang="en-GB" sz="1500" dirty="0" smtClean="0">
                <a:solidFill>
                  <a:schemeClr val="dk1"/>
                </a:solidFill>
                <a:latin typeface="Open Sans"/>
                <a:ea typeface="Open Sans"/>
                <a:cs typeface="Open Sans"/>
                <a:sym typeface="Open Sans"/>
              </a:rPr>
              <a:t>exit</a:t>
            </a:r>
            <a:endParaRPr sz="15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1167375" y="488186"/>
            <a:ext cx="1624982" cy="1805109"/>
          </a:xfrm>
          <a:prstGeom prst="rect">
            <a:avLst/>
          </a:prstGeom>
          <a:noFill/>
          <a:ln>
            <a:noFill/>
          </a:ln>
        </p:spPr>
      </p:pic>
      <p:sp>
        <p:nvSpPr>
          <p:cNvPr id="108" name="Google Shape;108;p19"/>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9"/>
          <p:cNvPicPr preferRelativeResize="0"/>
          <p:nvPr/>
        </p:nvPicPr>
        <p:blipFill rotWithShape="1">
          <a:blip r:embed="rId4">
            <a:alphaModFix/>
          </a:blip>
          <a:srcRect t="3996" b="25147"/>
          <a:stretch/>
        </p:blipFill>
        <p:spPr>
          <a:xfrm>
            <a:off x="7700724" y="3827723"/>
            <a:ext cx="794050" cy="795750"/>
          </a:xfrm>
          <a:prstGeom prst="rect">
            <a:avLst/>
          </a:prstGeom>
          <a:noFill/>
          <a:ln>
            <a:noFill/>
          </a:ln>
        </p:spPr>
      </p:pic>
      <p:pic>
        <p:nvPicPr>
          <p:cNvPr id="110" name="Google Shape;110;p19"/>
          <p:cNvPicPr preferRelativeResize="0"/>
          <p:nvPr/>
        </p:nvPicPr>
        <p:blipFill>
          <a:blip r:embed="rId5">
            <a:alphaModFix/>
          </a:blip>
          <a:stretch>
            <a:fillRect/>
          </a:stretch>
        </p:blipFill>
        <p:spPr>
          <a:xfrm rot="-914400">
            <a:off x="59625" y="-16025"/>
            <a:ext cx="1417275" cy="1592350"/>
          </a:xfrm>
          <a:prstGeom prst="rect">
            <a:avLst/>
          </a:prstGeom>
          <a:noFill/>
          <a:ln>
            <a:noFill/>
          </a:ln>
        </p:spPr>
      </p:pic>
      <p:pic>
        <p:nvPicPr>
          <p:cNvPr id="111" name="Google Shape;111;p19"/>
          <p:cNvPicPr preferRelativeResize="0"/>
          <p:nvPr/>
        </p:nvPicPr>
        <p:blipFill>
          <a:blip r:embed="rId6">
            <a:alphaModFix/>
          </a:blip>
          <a:stretch>
            <a:fillRect/>
          </a:stretch>
        </p:blipFill>
        <p:spPr>
          <a:xfrm>
            <a:off x="6945929" y="488175"/>
            <a:ext cx="1187631" cy="1805109"/>
          </a:xfrm>
          <a:prstGeom prst="rect">
            <a:avLst/>
          </a:prstGeom>
          <a:noFill/>
          <a:ln>
            <a:noFill/>
          </a:ln>
        </p:spPr>
      </p:pic>
      <p:pic>
        <p:nvPicPr>
          <p:cNvPr id="112" name="Google Shape;112;p19"/>
          <p:cNvPicPr preferRelativeResize="0"/>
          <p:nvPr/>
        </p:nvPicPr>
        <p:blipFill>
          <a:blip r:embed="rId7">
            <a:alphaModFix/>
          </a:blip>
          <a:stretch>
            <a:fillRect/>
          </a:stretch>
        </p:blipFill>
        <p:spPr>
          <a:xfrm>
            <a:off x="3036459" y="488186"/>
            <a:ext cx="2009723" cy="1805107"/>
          </a:xfrm>
          <a:prstGeom prst="rect">
            <a:avLst/>
          </a:prstGeom>
          <a:noFill/>
          <a:ln>
            <a:noFill/>
          </a:ln>
        </p:spPr>
      </p:pic>
      <p:sp>
        <p:nvSpPr>
          <p:cNvPr id="114" name="Google Shape;114;p19"/>
          <p:cNvSpPr txBox="1">
            <a:spLocks noGrp="1"/>
          </p:cNvSpPr>
          <p:nvPr>
            <p:ph type="title" idx="4294967295"/>
          </p:nvPr>
        </p:nvSpPr>
        <p:spPr>
          <a:xfrm>
            <a:off x="1167375" y="2381150"/>
            <a:ext cx="2502900" cy="45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Uniform</a:t>
            </a:r>
            <a:endParaRPr sz="2400">
              <a:latin typeface="Century Gothic"/>
              <a:ea typeface="Century Gothic"/>
              <a:cs typeface="Century Gothic"/>
              <a:sym typeface="Century Gothic"/>
            </a:endParaRPr>
          </a:p>
        </p:txBody>
      </p:sp>
      <p:pic>
        <p:nvPicPr>
          <p:cNvPr id="115" name="Google Shape;115;p19"/>
          <p:cNvPicPr preferRelativeResize="0"/>
          <p:nvPr/>
        </p:nvPicPr>
        <p:blipFill>
          <a:blip r:embed="rId8">
            <a:alphaModFix/>
          </a:blip>
          <a:stretch>
            <a:fillRect/>
          </a:stretch>
        </p:blipFill>
        <p:spPr>
          <a:xfrm>
            <a:off x="7357999" y="2293292"/>
            <a:ext cx="775565" cy="1058655"/>
          </a:xfrm>
          <a:prstGeom prst="rect">
            <a:avLst/>
          </a:prstGeom>
          <a:noFill/>
          <a:ln>
            <a:noFill/>
          </a:ln>
        </p:spPr>
      </p:pic>
      <p:pic>
        <p:nvPicPr>
          <p:cNvPr id="117" name="Google Shape;117;p19"/>
          <p:cNvPicPr preferRelativeResize="0"/>
          <p:nvPr/>
        </p:nvPicPr>
        <p:blipFill rotWithShape="1">
          <a:blip r:embed="rId9">
            <a:alphaModFix/>
          </a:blip>
          <a:srcRect t="22546"/>
          <a:stretch/>
        </p:blipFill>
        <p:spPr>
          <a:xfrm>
            <a:off x="3036459" y="2381152"/>
            <a:ext cx="1369802" cy="1015932"/>
          </a:xfrm>
          <a:prstGeom prst="rect">
            <a:avLst/>
          </a:prstGeom>
          <a:noFill/>
          <a:ln>
            <a:noFill/>
          </a:ln>
        </p:spPr>
      </p:pic>
      <p:sp>
        <p:nvSpPr>
          <p:cNvPr id="118" name="Google Shape;118;p19"/>
          <p:cNvSpPr txBox="1">
            <a:spLocks noGrp="1"/>
          </p:cNvSpPr>
          <p:nvPr>
            <p:ph type="title" idx="4294967295"/>
          </p:nvPr>
        </p:nvSpPr>
        <p:spPr>
          <a:xfrm>
            <a:off x="1099430" y="3489879"/>
            <a:ext cx="6881100" cy="45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400" dirty="0" smtClean="0">
                <a:solidFill>
                  <a:srgbClr val="000000"/>
                </a:solidFill>
                <a:latin typeface="Century Gothic"/>
                <a:ea typeface="Century Gothic"/>
                <a:cs typeface="Century Gothic"/>
                <a:sym typeface="Century Gothic"/>
              </a:rPr>
              <a:t>Blazers, Ties, Trousers and Skirts are all available from Ross’s in Middlesbrough</a:t>
            </a:r>
            <a:br>
              <a:rPr lang="en-GB" sz="1400" dirty="0" smtClean="0">
                <a:solidFill>
                  <a:srgbClr val="000000"/>
                </a:solidFill>
                <a:latin typeface="Century Gothic"/>
                <a:ea typeface="Century Gothic"/>
                <a:cs typeface="Century Gothic"/>
                <a:sym typeface="Century Gothic"/>
              </a:rPr>
            </a:br>
            <a:r>
              <a:rPr lang="en-GB" sz="1400" dirty="0" smtClean="0">
                <a:solidFill>
                  <a:srgbClr val="000000"/>
                </a:solidFill>
                <a:latin typeface="Century Gothic"/>
                <a:ea typeface="Century Gothic"/>
                <a:cs typeface="Century Gothic"/>
                <a:sym typeface="Century Gothic"/>
              </a:rPr>
              <a:t>White shirts can be bought from anywhere</a:t>
            </a:r>
            <a:br>
              <a:rPr lang="en-GB" sz="1400" dirty="0" smtClean="0">
                <a:solidFill>
                  <a:srgbClr val="000000"/>
                </a:solidFill>
                <a:latin typeface="Century Gothic"/>
                <a:ea typeface="Century Gothic"/>
                <a:cs typeface="Century Gothic"/>
                <a:sym typeface="Century Gothic"/>
              </a:rPr>
            </a:br>
            <a:r>
              <a:rPr lang="en-GB" sz="1400" dirty="0" smtClean="0">
                <a:solidFill>
                  <a:srgbClr val="000000"/>
                </a:solidFill>
                <a:latin typeface="Century Gothic"/>
                <a:ea typeface="Century Gothic"/>
                <a:cs typeface="Century Gothic"/>
                <a:sym typeface="Century Gothic"/>
              </a:rPr>
              <a:t>School shoes must be plain black, no trainers, no heels or bows</a:t>
            </a:r>
            <a:r>
              <a:rPr lang="en-GB" sz="1400" dirty="0" smtClean="0">
                <a:solidFill>
                  <a:srgbClr val="000000"/>
                </a:solidFill>
                <a:latin typeface="Century Gothic"/>
                <a:ea typeface="Century Gothic"/>
                <a:cs typeface="Century Gothic"/>
                <a:sym typeface="Century Gothic"/>
              </a:rPr>
              <a:t/>
            </a:r>
            <a:br>
              <a:rPr lang="en-GB" sz="1400" dirty="0" smtClean="0">
                <a:solidFill>
                  <a:srgbClr val="000000"/>
                </a:solidFill>
                <a:latin typeface="Century Gothic"/>
                <a:ea typeface="Century Gothic"/>
                <a:cs typeface="Century Gothic"/>
                <a:sym typeface="Century Gothic"/>
              </a:rPr>
            </a:br>
            <a:r>
              <a:rPr lang="en-GB" sz="1400" dirty="0" smtClean="0">
                <a:solidFill>
                  <a:srgbClr val="000000"/>
                </a:solidFill>
                <a:latin typeface="Century Gothic"/>
                <a:ea typeface="Century Gothic"/>
                <a:cs typeface="Century Gothic"/>
                <a:sym typeface="Century Gothic"/>
              </a:rPr>
              <a:t> </a:t>
            </a:r>
            <a:r>
              <a:rPr lang="en-GB" sz="1400" dirty="0">
                <a:solidFill>
                  <a:srgbClr val="000000"/>
                </a:solidFill>
                <a:latin typeface="Century Gothic"/>
                <a:ea typeface="Century Gothic"/>
                <a:cs typeface="Century Gothic"/>
                <a:sym typeface="Century Gothic"/>
              </a:rPr>
              <a:t>bag </a:t>
            </a:r>
            <a:r>
              <a:rPr lang="en-GB" sz="1400" dirty="0" smtClean="0">
                <a:solidFill>
                  <a:srgbClr val="000000"/>
                </a:solidFill>
                <a:latin typeface="Century Gothic"/>
                <a:ea typeface="Century Gothic"/>
                <a:cs typeface="Century Gothic"/>
                <a:sym typeface="Century Gothic"/>
              </a:rPr>
              <a:t>(big enough to fit an A4 Folder in) to </a:t>
            </a:r>
            <a:r>
              <a:rPr lang="en-GB" sz="1400" dirty="0">
                <a:solidFill>
                  <a:srgbClr val="000000"/>
                </a:solidFill>
                <a:latin typeface="Century Gothic"/>
                <a:ea typeface="Century Gothic"/>
                <a:cs typeface="Century Gothic"/>
                <a:sym typeface="Century Gothic"/>
              </a:rPr>
              <a:t>carry your equipment. </a:t>
            </a:r>
            <a:endParaRPr sz="1400">
              <a:solidFill>
                <a:srgbClr val="000000"/>
              </a:solidFill>
              <a:latin typeface="Century Gothic"/>
              <a:ea typeface="Century Gothic"/>
              <a:cs typeface="Century Gothic"/>
              <a:sym typeface="Century Gothic"/>
            </a:endParaRPr>
          </a:p>
        </p:txBody>
      </p:sp>
      <p:sp>
        <p:nvSpPr>
          <p:cNvPr id="38914" name="AutoShape 2" descr="Kickers Kick T Girls Senior School Shoes| Charles Clink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8916" name="AutoShape 4" descr="Kickers Kick T Girls Senior School Shoes| Charles Clink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8918" name="AutoShape 6" descr="Kickers Leather Lace-up Kick Lo Core School Shoes - Black | very.co.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8920" name="Picture 8" descr="Patent Leather Kickers  6.5 - 8"/>
          <p:cNvPicPr>
            <a:picLocks noChangeAspect="1" noChangeArrowheads="1"/>
          </p:cNvPicPr>
          <p:nvPr/>
        </p:nvPicPr>
        <p:blipFill>
          <a:blip r:embed="rId10"/>
          <a:srcRect/>
          <a:stretch>
            <a:fillRect/>
          </a:stretch>
        </p:blipFill>
        <p:spPr bwMode="auto">
          <a:xfrm>
            <a:off x="5357818" y="2071684"/>
            <a:ext cx="1365230" cy="1365230"/>
          </a:xfrm>
          <a:prstGeom prst="rect">
            <a:avLst/>
          </a:prstGeom>
          <a:noFill/>
        </p:spPr>
      </p:pic>
      <p:pic>
        <p:nvPicPr>
          <p:cNvPr id="38922" name="Picture 10" descr="St Peter’s Jumper"/>
          <p:cNvPicPr>
            <a:picLocks noChangeAspect="1" noChangeArrowheads="1"/>
          </p:cNvPicPr>
          <p:nvPr/>
        </p:nvPicPr>
        <p:blipFill>
          <a:blip r:embed="rId11"/>
          <a:srcRect/>
          <a:stretch>
            <a:fillRect/>
          </a:stretch>
        </p:blipFill>
        <p:spPr bwMode="auto">
          <a:xfrm>
            <a:off x="5143504" y="857238"/>
            <a:ext cx="1714512" cy="12858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5"/>
          <p:cNvPicPr preferRelativeResize="0"/>
          <p:nvPr/>
        </p:nvPicPr>
        <p:blipFill rotWithShape="1">
          <a:blip r:embed="rId3">
            <a:alphaModFix/>
          </a:blip>
          <a:srcRect l="17213" t="25528" r="28210" b="18279"/>
          <a:stretch/>
        </p:blipFill>
        <p:spPr>
          <a:xfrm>
            <a:off x="706725" y="1232725"/>
            <a:ext cx="1592840" cy="2285998"/>
          </a:xfrm>
          <a:prstGeom prst="rect">
            <a:avLst/>
          </a:prstGeom>
          <a:noFill/>
          <a:ln>
            <a:noFill/>
          </a:ln>
        </p:spPr>
      </p:pic>
      <p:sp>
        <p:nvSpPr>
          <p:cNvPr id="172" name="Google Shape;172;p25"/>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5"/>
          <p:cNvPicPr preferRelativeResize="0"/>
          <p:nvPr/>
        </p:nvPicPr>
        <p:blipFill rotWithShape="1">
          <a:blip r:embed="rId4">
            <a:alphaModFix/>
          </a:blip>
          <a:srcRect t="3996" b="25147"/>
          <a:stretch/>
        </p:blipFill>
        <p:spPr>
          <a:xfrm>
            <a:off x="7700724" y="3827723"/>
            <a:ext cx="794050" cy="795750"/>
          </a:xfrm>
          <a:prstGeom prst="rect">
            <a:avLst/>
          </a:prstGeom>
          <a:noFill/>
          <a:ln>
            <a:noFill/>
          </a:ln>
        </p:spPr>
      </p:pic>
      <p:pic>
        <p:nvPicPr>
          <p:cNvPr id="174" name="Google Shape;174;p25"/>
          <p:cNvPicPr preferRelativeResize="0"/>
          <p:nvPr/>
        </p:nvPicPr>
        <p:blipFill>
          <a:blip r:embed="rId5">
            <a:alphaModFix/>
          </a:blip>
          <a:stretch>
            <a:fillRect/>
          </a:stretch>
        </p:blipFill>
        <p:spPr>
          <a:xfrm rot="-914400">
            <a:off x="59625" y="-16025"/>
            <a:ext cx="1417275" cy="1592350"/>
          </a:xfrm>
          <a:prstGeom prst="rect">
            <a:avLst/>
          </a:prstGeom>
          <a:noFill/>
          <a:ln>
            <a:noFill/>
          </a:ln>
        </p:spPr>
      </p:pic>
      <p:pic>
        <p:nvPicPr>
          <p:cNvPr id="175" name="Google Shape;175;p25"/>
          <p:cNvPicPr preferRelativeResize="0"/>
          <p:nvPr/>
        </p:nvPicPr>
        <p:blipFill rotWithShape="1">
          <a:blip r:embed="rId6">
            <a:alphaModFix/>
          </a:blip>
          <a:srcRect t="25662" r="3716" b="20784"/>
          <a:stretch/>
        </p:blipFill>
        <p:spPr>
          <a:xfrm>
            <a:off x="2101211" y="3151826"/>
            <a:ext cx="1838446" cy="1425224"/>
          </a:xfrm>
          <a:prstGeom prst="rect">
            <a:avLst/>
          </a:prstGeom>
          <a:noFill/>
          <a:ln>
            <a:noFill/>
          </a:ln>
        </p:spPr>
      </p:pic>
      <p:sp>
        <p:nvSpPr>
          <p:cNvPr id="176" name="Google Shape;176;p25"/>
          <p:cNvSpPr txBox="1">
            <a:spLocks noGrp="1"/>
          </p:cNvSpPr>
          <p:nvPr>
            <p:ph type="title" idx="4294967295"/>
          </p:nvPr>
        </p:nvSpPr>
        <p:spPr>
          <a:xfrm>
            <a:off x="1473896" y="311725"/>
            <a:ext cx="31740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Planners/Equipment</a:t>
            </a:r>
            <a:endParaRPr sz="2400">
              <a:latin typeface="Century Gothic"/>
              <a:ea typeface="Century Gothic"/>
              <a:cs typeface="Century Gothic"/>
              <a:sym typeface="Century Gothic"/>
            </a:endParaRPr>
          </a:p>
        </p:txBody>
      </p:sp>
      <p:pic>
        <p:nvPicPr>
          <p:cNvPr id="177" name="Google Shape;177;p25"/>
          <p:cNvPicPr preferRelativeResize="0"/>
          <p:nvPr/>
        </p:nvPicPr>
        <p:blipFill rotWithShape="1">
          <a:blip r:embed="rId7">
            <a:alphaModFix/>
          </a:blip>
          <a:srcRect l="2939" t="3975" r="3137"/>
          <a:stretch/>
        </p:blipFill>
        <p:spPr>
          <a:xfrm>
            <a:off x="2398284" y="1232725"/>
            <a:ext cx="2353431" cy="1673800"/>
          </a:xfrm>
          <a:prstGeom prst="rect">
            <a:avLst/>
          </a:prstGeom>
          <a:noFill/>
          <a:ln>
            <a:noFill/>
          </a:ln>
        </p:spPr>
      </p:pic>
      <p:sp>
        <p:nvSpPr>
          <p:cNvPr id="178" name="Google Shape;178;p25"/>
          <p:cNvSpPr txBox="1"/>
          <p:nvPr/>
        </p:nvSpPr>
        <p:spPr>
          <a:xfrm>
            <a:off x="4850436" y="1232725"/>
            <a:ext cx="3865800" cy="16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Century Gothic"/>
                <a:ea typeface="Century Gothic"/>
                <a:cs typeface="Century Gothic"/>
                <a:sym typeface="Century Gothic"/>
              </a:rPr>
              <a:t>All pupils </a:t>
            </a:r>
            <a:r>
              <a:rPr lang="en-GB" dirty="0" smtClean="0">
                <a:latin typeface="Century Gothic"/>
                <a:ea typeface="Century Gothic"/>
                <a:cs typeface="Century Gothic"/>
                <a:sym typeface="Century Gothic"/>
              </a:rPr>
              <a:t>will be gifted </a:t>
            </a:r>
            <a:r>
              <a:rPr lang="en-GB" dirty="0">
                <a:latin typeface="Century Gothic"/>
                <a:ea typeface="Century Gothic"/>
                <a:cs typeface="Century Gothic"/>
                <a:sym typeface="Century Gothic"/>
              </a:rPr>
              <a:t>a </a:t>
            </a:r>
            <a:r>
              <a:rPr lang="en-GB" dirty="0" smtClean="0">
                <a:latin typeface="Century Gothic"/>
                <a:ea typeface="Century Gothic"/>
                <a:cs typeface="Century Gothic"/>
                <a:sym typeface="Century Gothic"/>
              </a:rPr>
              <a:t>planner and a pencil </a:t>
            </a:r>
            <a:r>
              <a:rPr lang="en-GB" dirty="0">
                <a:latin typeface="Century Gothic"/>
                <a:ea typeface="Century Gothic"/>
                <a:cs typeface="Century Gothic"/>
                <a:sym typeface="Century Gothic"/>
              </a:rPr>
              <a:t>case with a pen, pencil, ruler, purple pen and board pen. If you have lost your equipment then you must replace the items - we are not in a position to be supplying you with equipment every day - take responsibility.</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125" name="Google Shape;125;p20"/>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126" name="Google Shape;126;p20"/>
          <p:cNvSpPr txBox="1">
            <a:spLocks noGrp="1"/>
          </p:cNvSpPr>
          <p:nvPr>
            <p:ph type="title" idx="4294967295"/>
          </p:nvPr>
        </p:nvSpPr>
        <p:spPr>
          <a:xfrm>
            <a:off x="1603932" y="799475"/>
            <a:ext cx="3096600" cy="4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Corridors</a:t>
            </a:r>
            <a:endParaRPr sz="2400">
              <a:latin typeface="Century Gothic"/>
              <a:ea typeface="Century Gothic"/>
              <a:cs typeface="Century Gothic"/>
              <a:sym typeface="Century Gothic"/>
            </a:endParaRPr>
          </a:p>
        </p:txBody>
      </p:sp>
      <p:pic>
        <p:nvPicPr>
          <p:cNvPr id="127" name="Google Shape;127;p20"/>
          <p:cNvPicPr preferRelativeResize="0"/>
          <p:nvPr/>
        </p:nvPicPr>
        <p:blipFill>
          <a:blip r:embed="rId5">
            <a:alphaModFix/>
          </a:blip>
          <a:stretch>
            <a:fillRect/>
          </a:stretch>
        </p:blipFill>
        <p:spPr>
          <a:xfrm>
            <a:off x="3534081" y="1572591"/>
            <a:ext cx="2604298" cy="1653846"/>
          </a:xfrm>
          <a:prstGeom prst="rect">
            <a:avLst/>
          </a:prstGeom>
          <a:noFill/>
          <a:ln>
            <a:noFill/>
          </a:ln>
        </p:spPr>
      </p:pic>
      <p:pic>
        <p:nvPicPr>
          <p:cNvPr id="128" name="Google Shape;128;p20"/>
          <p:cNvPicPr preferRelativeResize="0"/>
          <p:nvPr/>
        </p:nvPicPr>
        <p:blipFill>
          <a:blip r:embed="rId6">
            <a:alphaModFix/>
          </a:blip>
          <a:stretch>
            <a:fillRect/>
          </a:stretch>
        </p:blipFill>
        <p:spPr>
          <a:xfrm>
            <a:off x="799478" y="1572591"/>
            <a:ext cx="2604298" cy="1653842"/>
          </a:xfrm>
          <a:prstGeom prst="rect">
            <a:avLst/>
          </a:prstGeom>
          <a:noFill/>
          <a:ln>
            <a:noFill/>
          </a:ln>
        </p:spPr>
      </p:pic>
      <p:sp>
        <p:nvSpPr>
          <p:cNvPr id="129" name="Google Shape;129;p20"/>
          <p:cNvSpPr txBox="1"/>
          <p:nvPr/>
        </p:nvSpPr>
        <p:spPr>
          <a:xfrm>
            <a:off x="799475" y="3286045"/>
            <a:ext cx="7365300" cy="17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222222"/>
                </a:solidFill>
                <a:highlight>
                  <a:srgbClr val="FFFFFF"/>
                </a:highlight>
                <a:latin typeface="Century Gothic"/>
                <a:ea typeface="Century Gothic"/>
                <a:cs typeface="Century Gothic"/>
                <a:sym typeface="Century Gothic"/>
              </a:rPr>
              <a:t>At all times, we must keep to the left, a huge amount of effort has resulted in you being back into school and in lessons, we need to ensure that outside of classrooms we wear masks and walk sensibly to our classrooms.</a:t>
            </a:r>
            <a:endParaRPr sz="20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idx="4294967295"/>
          </p:nvPr>
        </p:nvSpPr>
        <p:spPr>
          <a:xfrm>
            <a:off x="1551150" y="502350"/>
            <a:ext cx="33180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Mobile Phones</a:t>
            </a:r>
            <a:endParaRPr sz="2400">
              <a:latin typeface="Century Gothic"/>
              <a:ea typeface="Century Gothic"/>
              <a:cs typeface="Century Gothic"/>
              <a:sym typeface="Century Gothic"/>
            </a:endParaRPr>
          </a:p>
        </p:txBody>
      </p:sp>
      <p:pic>
        <p:nvPicPr>
          <p:cNvPr id="195" name="Google Shape;195;p27"/>
          <p:cNvPicPr preferRelativeResize="0"/>
          <p:nvPr/>
        </p:nvPicPr>
        <p:blipFill>
          <a:blip r:embed="rId3">
            <a:alphaModFix/>
          </a:blip>
          <a:stretch>
            <a:fillRect/>
          </a:stretch>
        </p:blipFill>
        <p:spPr>
          <a:xfrm>
            <a:off x="328800" y="1261902"/>
            <a:ext cx="2714625" cy="1685925"/>
          </a:xfrm>
          <a:prstGeom prst="rect">
            <a:avLst/>
          </a:prstGeom>
          <a:noFill/>
          <a:ln>
            <a:noFill/>
          </a:ln>
        </p:spPr>
      </p:pic>
      <p:sp>
        <p:nvSpPr>
          <p:cNvPr id="196" name="Google Shape;196;p27"/>
          <p:cNvSpPr txBox="1"/>
          <p:nvPr/>
        </p:nvSpPr>
        <p:spPr>
          <a:xfrm>
            <a:off x="3286116" y="1071552"/>
            <a:ext cx="3478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smtClean="0">
                <a:solidFill>
                  <a:srgbClr val="222222"/>
                </a:solidFill>
                <a:highlight>
                  <a:srgbClr val="FFFFFF"/>
                </a:highlight>
                <a:latin typeface="Century Gothic"/>
                <a:ea typeface="Century Gothic"/>
                <a:cs typeface="Century Gothic"/>
                <a:sym typeface="Century Gothic"/>
              </a:rPr>
              <a:t>Mobile phones must be switched off and in your bag. </a:t>
            </a:r>
          </a:p>
          <a:p>
            <a:pPr marL="0" lvl="0" indent="0" algn="l" rtl="0">
              <a:spcBef>
                <a:spcPts val="0"/>
              </a:spcBef>
              <a:spcAft>
                <a:spcPts val="0"/>
              </a:spcAft>
              <a:buNone/>
            </a:pPr>
            <a:r>
              <a:rPr lang="en-GB" sz="1200" dirty="0" smtClean="0">
                <a:solidFill>
                  <a:srgbClr val="222222"/>
                </a:solidFill>
                <a:highlight>
                  <a:srgbClr val="FFFFFF"/>
                </a:highlight>
                <a:latin typeface="Century Gothic"/>
                <a:ea typeface="Century Gothic"/>
                <a:cs typeface="Century Gothic"/>
                <a:sym typeface="Century Gothic"/>
              </a:rPr>
              <a:t>If </a:t>
            </a:r>
            <a:r>
              <a:rPr lang="en-GB" sz="1200" dirty="0">
                <a:solidFill>
                  <a:srgbClr val="222222"/>
                </a:solidFill>
                <a:highlight>
                  <a:srgbClr val="FFFFFF"/>
                </a:highlight>
                <a:latin typeface="Century Gothic"/>
                <a:ea typeface="Century Gothic"/>
                <a:cs typeface="Century Gothic"/>
                <a:sym typeface="Century Gothic"/>
              </a:rPr>
              <a:t>a pupil has a mobile phone out in </a:t>
            </a:r>
            <a:r>
              <a:rPr lang="en-GB" sz="1200" dirty="0" smtClean="0">
                <a:solidFill>
                  <a:srgbClr val="222222"/>
                </a:solidFill>
                <a:highlight>
                  <a:srgbClr val="FFFFFF"/>
                </a:highlight>
                <a:latin typeface="Century Gothic"/>
                <a:ea typeface="Century Gothic"/>
                <a:cs typeface="Century Gothic"/>
                <a:sym typeface="Century Gothic"/>
              </a:rPr>
              <a:t>lessons/corridors/yard </a:t>
            </a:r>
            <a:r>
              <a:rPr lang="en-GB" sz="1200" dirty="0">
                <a:solidFill>
                  <a:srgbClr val="222222"/>
                </a:solidFill>
                <a:highlight>
                  <a:srgbClr val="FFFFFF"/>
                </a:highlight>
                <a:latin typeface="Century Gothic"/>
                <a:ea typeface="Century Gothic"/>
                <a:cs typeface="Century Gothic"/>
                <a:sym typeface="Century Gothic"/>
              </a:rPr>
              <a:t>then it will be removed by the member of </a:t>
            </a:r>
            <a:r>
              <a:rPr lang="en-GB" sz="1200" dirty="0" smtClean="0">
                <a:solidFill>
                  <a:srgbClr val="222222"/>
                </a:solidFill>
                <a:highlight>
                  <a:srgbClr val="FFFFFF"/>
                </a:highlight>
                <a:latin typeface="Century Gothic"/>
                <a:ea typeface="Century Gothic"/>
                <a:cs typeface="Century Gothic"/>
                <a:sym typeface="Century Gothic"/>
              </a:rPr>
              <a:t>staff, handed </a:t>
            </a:r>
            <a:r>
              <a:rPr lang="en-GB" sz="1200" dirty="0">
                <a:solidFill>
                  <a:srgbClr val="222222"/>
                </a:solidFill>
                <a:highlight>
                  <a:srgbClr val="FFFFFF"/>
                </a:highlight>
                <a:latin typeface="Century Gothic"/>
                <a:ea typeface="Century Gothic"/>
                <a:cs typeface="Century Gothic"/>
                <a:sym typeface="Century Gothic"/>
              </a:rPr>
              <a:t>into the </a:t>
            </a:r>
            <a:r>
              <a:rPr lang="en-GB" sz="1200" dirty="0" smtClean="0">
                <a:solidFill>
                  <a:srgbClr val="222222"/>
                </a:solidFill>
                <a:highlight>
                  <a:srgbClr val="FFFFFF"/>
                </a:highlight>
                <a:latin typeface="Century Gothic"/>
                <a:ea typeface="Century Gothic"/>
                <a:cs typeface="Century Gothic"/>
                <a:sym typeface="Century Gothic"/>
              </a:rPr>
              <a:t>office, and kept in the safe. </a:t>
            </a:r>
          </a:p>
          <a:p>
            <a:pPr marL="0" lvl="0" indent="0" algn="l" rtl="0">
              <a:spcBef>
                <a:spcPts val="0"/>
              </a:spcBef>
              <a:spcAft>
                <a:spcPts val="0"/>
              </a:spcAft>
              <a:buNone/>
            </a:pPr>
            <a:r>
              <a:rPr lang="en-GB" sz="1200" b="1" dirty="0" smtClean="0">
                <a:solidFill>
                  <a:srgbClr val="222222"/>
                </a:solidFill>
                <a:highlight>
                  <a:srgbClr val="FFFFFF"/>
                </a:highlight>
                <a:latin typeface="Century Gothic"/>
                <a:ea typeface="Century Gothic"/>
                <a:cs typeface="Century Gothic"/>
                <a:sym typeface="Century Gothic"/>
              </a:rPr>
              <a:t>Parents </a:t>
            </a:r>
            <a:r>
              <a:rPr lang="en-GB" sz="1200" b="1" dirty="0">
                <a:solidFill>
                  <a:srgbClr val="222222"/>
                </a:solidFill>
                <a:highlight>
                  <a:srgbClr val="FFFFFF"/>
                </a:highlight>
                <a:latin typeface="Century Gothic"/>
                <a:ea typeface="Century Gothic"/>
                <a:cs typeface="Century Gothic"/>
                <a:sym typeface="Century Gothic"/>
              </a:rPr>
              <a:t>will have to collect the phone personally from school </a:t>
            </a:r>
            <a:r>
              <a:rPr lang="en-GB" sz="1200" b="1" dirty="0" smtClean="0">
                <a:solidFill>
                  <a:srgbClr val="222222"/>
                </a:solidFill>
                <a:highlight>
                  <a:srgbClr val="FFFFFF"/>
                </a:highlight>
                <a:latin typeface="Century Gothic"/>
                <a:ea typeface="Century Gothic"/>
                <a:cs typeface="Century Gothic"/>
                <a:sym typeface="Century Gothic"/>
              </a:rPr>
              <a:t>– it will not be given back at the end of the day to the pupil </a:t>
            </a:r>
            <a:endParaRPr sz="1500" b="1">
              <a:latin typeface="Century Gothic"/>
              <a:ea typeface="Century Gothic"/>
              <a:cs typeface="Century Gothic"/>
              <a:sym typeface="Century Gothic"/>
            </a:endParaRPr>
          </a:p>
        </p:txBody>
      </p:sp>
      <p:pic>
        <p:nvPicPr>
          <p:cNvPr id="197" name="Google Shape;197;p27"/>
          <p:cNvPicPr preferRelativeResize="0"/>
          <p:nvPr/>
        </p:nvPicPr>
        <p:blipFill>
          <a:blip r:embed="rId4">
            <a:alphaModFix/>
          </a:blip>
          <a:stretch>
            <a:fillRect/>
          </a:stretch>
        </p:blipFill>
        <p:spPr>
          <a:xfrm>
            <a:off x="6678900" y="1528375"/>
            <a:ext cx="2086925" cy="2782566"/>
          </a:xfrm>
          <a:prstGeom prst="rect">
            <a:avLst/>
          </a:prstGeom>
          <a:noFill/>
          <a:ln>
            <a:noFill/>
          </a:ln>
        </p:spPr>
      </p:pic>
      <p:pic>
        <p:nvPicPr>
          <p:cNvPr id="198" name="Google Shape;198;p27"/>
          <p:cNvPicPr preferRelativeResize="0"/>
          <p:nvPr/>
        </p:nvPicPr>
        <p:blipFill rotWithShape="1">
          <a:blip r:embed="rId5">
            <a:alphaModFix/>
          </a:blip>
          <a:srcRect l="2998" t="25925" r="4460" b="24691"/>
          <a:stretch/>
        </p:blipFill>
        <p:spPr>
          <a:xfrm>
            <a:off x="2571736" y="3000378"/>
            <a:ext cx="2420049" cy="1721774"/>
          </a:xfrm>
          <a:prstGeom prst="rect">
            <a:avLst/>
          </a:prstGeom>
          <a:noFill/>
          <a:ln>
            <a:noFill/>
          </a:ln>
        </p:spPr>
      </p:pic>
      <p:sp>
        <p:nvSpPr>
          <p:cNvPr id="199" name="Google Shape;199;p27"/>
          <p:cNvSpPr/>
          <p:nvPr/>
        </p:nvSpPr>
        <p:spPr>
          <a:xfrm>
            <a:off x="5643570" y="3500444"/>
            <a:ext cx="854400" cy="741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333750" y="304650"/>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27"/>
          <p:cNvPicPr preferRelativeResize="0"/>
          <p:nvPr/>
        </p:nvPicPr>
        <p:blipFill rotWithShape="1">
          <a:blip r:embed="rId6">
            <a:alphaModFix/>
          </a:blip>
          <a:srcRect t="3996" b="25147"/>
          <a:stretch/>
        </p:blipFill>
        <p:spPr>
          <a:xfrm>
            <a:off x="7700724" y="3827723"/>
            <a:ext cx="794050" cy="795750"/>
          </a:xfrm>
          <a:prstGeom prst="rect">
            <a:avLst/>
          </a:prstGeom>
          <a:noFill/>
          <a:ln>
            <a:noFill/>
          </a:ln>
        </p:spPr>
      </p:pic>
      <p:pic>
        <p:nvPicPr>
          <p:cNvPr id="202" name="Google Shape;202;p27"/>
          <p:cNvPicPr preferRelativeResize="0"/>
          <p:nvPr/>
        </p:nvPicPr>
        <p:blipFill>
          <a:blip r:embed="rId7">
            <a:alphaModFix/>
          </a:blip>
          <a:stretch>
            <a:fillRect/>
          </a:stretch>
        </p:blipFill>
        <p:spPr>
          <a:xfrm rot="-914400">
            <a:off x="59625" y="-16025"/>
            <a:ext cx="1417275" cy="1592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8"/>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209" name="Google Shape;209;p28"/>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210" name="Google Shape;210;p28"/>
          <p:cNvSpPr txBox="1">
            <a:spLocks noGrp="1"/>
          </p:cNvSpPr>
          <p:nvPr>
            <p:ph type="title" idx="4294967295"/>
          </p:nvPr>
        </p:nvSpPr>
        <p:spPr>
          <a:xfrm>
            <a:off x="1379595" y="295325"/>
            <a:ext cx="7059900" cy="50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entury Gothic"/>
                <a:ea typeface="Century Gothic"/>
                <a:cs typeface="Century Gothic"/>
                <a:sym typeface="Century Gothic"/>
              </a:rPr>
              <a:t>Rewards</a:t>
            </a:r>
            <a:endParaRPr sz="2400">
              <a:latin typeface="Century Gothic"/>
              <a:ea typeface="Century Gothic"/>
              <a:cs typeface="Century Gothic"/>
              <a:sym typeface="Century Gothic"/>
            </a:endParaRPr>
          </a:p>
        </p:txBody>
      </p:sp>
      <p:sp>
        <p:nvSpPr>
          <p:cNvPr id="211" name="Google Shape;211;p28"/>
          <p:cNvSpPr txBox="1"/>
          <p:nvPr/>
        </p:nvSpPr>
        <p:spPr>
          <a:xfrm>
            <a:off x="1379595" y="803923"/>
            <a:ext cx="6875400" cy="5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Century Gothic"/>
                <a:ea typeface="Century Gothic"/>
                <a:cs typeface="Century Gothic"/>
                <a:sym typeface="Century Gothic"/>
              </a:rPr>
              <a:t>All pupils effort</a:t>
            </a:r>
            <a:r>
              <a:rPr lang="en-GB" dirty="0">
                <a:latin typeface="Century Gothic"/>
                <a:ea typeface="Century Gothic"/>
                <a:cs typeface="Century Gothic"/>
                <a:sym typeface="Century Gothic"/>
              </a:rPr>
              <a:t>, achievement and contributions to school life will </a:t>
            </a:r>
            <a:r>
              <a:rPr lang="en-GB" dirty="0" smtClean="0">
                <a:latin typeface="Century Gothic"/>
                <a:ea typeface="Century Gothic"/>
                <a:cs typeface="Century Gothic"/>
                <a:sym typeface="Century Gothic"/>
              </a:rPr>
              <a:t>be </a:t>
            </a:r>
            <a:r>
              <a:rPr lang="en-GB" dirty="0">
                <a:latin typeface="Century Gothic"/>
                <a:ea typeface="Century Gothic"/>
                <a:cs typeface="Century Gothic"/>
                <a:sym typeface="Century Gothic"/>
              </a:rPr>
              <a:t>rewarded in a number of ways, such as: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12" name="Google Shape;212;p28"/>
          <p:cNvSpPr txBox="1"/>
          <p:nvPr/>
        </p:nvSpPr>
        <p:spPr>
          <a:xfrm rot="870121">
            <a:off x="3170612" y="2363738"/>
            <a:ext cx="1709569" cy="3260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Praise postcards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13" name="Google Shape;213;p28"/>
          <p:cNvSpPr txBox="1"/>
          <p:nvPr/>
        </p:nvSpPr>
        <p:spPr>
          <a:xfrm>
            <a:off x="6286027" y="2753448"/>
            <a:ext cx="26220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Head of School honours</a:t>
            </a:r>
            <a:endParaRPr>
              <a:latin typeface="Century Gothic"/>
              <a:ea typeface="Century Gothic"/>
              <a:cs typeface="Century Gothic"/>
              <a:sym typeface="Century Gothic"/>
            </a:endParaRPr>
          </a:p>
        </p:txBody>
      </p:sp>
      <p:sp>
        <p:nvSpPr>
          <p:cNvPr id="214" name="Google Shape;214;p28"/>
          <p:cNvSpPr txBox="1"/>
          <p:nvPr/>
        </p:nvSpPr>
        <p:spPr>
          <a:xfrm rot="386193">
            <a:off x="5269181" y="3285316"/>
            <a:ext cx="2619914" cy="32507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Head of year star awards</a:t>
            </a: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(collective worship)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15" name="Google Shape;215;p28"/>
          <p:cNvSpPr txBox="1"/>
          <p:nvPr/>
        </p:nvSpPr>
        <p:spPr>
          <a:xfrm rot="-422">
            <a:off x="2922907" y="3654792"/>
            <a:ext cx="24423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Celebration events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16" name="Google Shape;216;p28"/>
          <p:cNvSpPr txBox="1"/>
          <p:nvPr/>
        </p:nvSpPr>
        <p:spPr>
          <a:xfrm>
            <a:off x="1207759" y="3968521"/>
            <a:ext cx="6875400" cy="59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a:latin typeface="Century Gothic"/>
                <a:ea typeface="Century Gothic"/>
                <a:cs typeface="Century Gothic"/>
                <a:sym typeface="Century Gothic"/>
              </a:rPr>
              <a:t>How do you want to be remembered this term?</a:t>
            </a:r>
            <a:endParaRPr sz="2000" b="1">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17" name="Google Shape;217;p28"/>
          <p:cNvSpPr txBox="1"/>
          <p:nvPr/>
        </p:nvSpPr>
        <p:spPr>
          <a:xfrm rot="-718039">
            <a:off x="1124399" y="3309161"/>
            <a:ext cx="1676844" cy="3253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Twitter shout outs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218" name="Google Shape;218;p28"/>
          <p:cNvPicPr preferRelativeResize="0"/>
          <p:nvPr/>
        </p:nvPicPr>
        <p:blipFill>
          <a:blip r:embed="rId5">
            <a:alphaModFix/>
          </a:blip>
          <a:stretch>
            <a:fillRect/>
          </a:stretch>
        </p:blipFill>
        <p:spPr>
          <a:xfrm>
            <a:off x="6621806" y="1327489"/>
            <a:ext cx="1525118" cy="1428710"/>
          </a:xfrm>
          <a:prstGeom prst="rect">
            <a:avLst/>
          </a:prstGeom>
          <a:noFill/>
          <a:ln>
            <a:noFill/>
          </a:ln>
        </p:spPr>
      </p:pic>
      <p:pic>
        <p:nvPicPr>
          <p:cNvPr id="219" name="Google Shape;219;p28"/>
          <p:cNvPicPr preferRelativeResize="0"/>
          <p:nvPr/>
        </p:nvPicPr>
        <p:blipFill rotWithShape="1">
          <a:blip r:embed="rId6">
            <a:alphaModFix/>
          </a:blip>
          <a:srcRect t="12018" r="12172"/>
          <a:stretch/>
        </p:blipFill>
        <p:spPr>
          <a:xfrm rot="-5399988">
            <a:off x="4345813" y="1117363"/>
            <a:ext cx="1127482" cy="1592996"/>
          </a:xfrm>
          <a:prstGeom prst="rect">
            <a:avLst/>
          </a:prstGeom>
          <a:noFill/>
          <a:ln>
            <a:noFill/>
          </a:ln>
        </p:spPr>
      </p:pic>
      <p:pic>
        <p:nvPicPr>
          <p:cNvPr id="220" name="Google Shape;220;p28"/>
          <p:cNvPicPr preferRelativeResize="0"/>
          <p:nvPr/>
        </p:nvPicPr>
        <p:blipFill>
          <a:blip r:embed="rId7">
            <a:alphaModFix/>
          </a:blip>
          <a:stretch>
            <a:fillRect/>
          </a:stretch>
        </p:blipFill>
        <p:spPr>
          <a:xfrm>
            <a:off x="813625" y="1473210"/>
            <a:ext cx="1873597" cy="1765929"/>
          </a:xfrm>
          <a:prstGeom prst="rect">
            <a:avLst/>
          </a:prstGeom>
          <a:noFill/>
          <a:ln>
            <a:noFill/>
          </a:ln>
        </p:spPr>
      </p:pic>
      <p:pic>
        <p:nvPicPr>
          <p:cNvPr id="221" name="Google Shape;221;p28"/>
          <p:cNvPicPr preferRelativeResize="0"/>
          <p:nvPr/>
        </p:nvPicPr>
        <p:blipFill rotWithShape="1">
          <a:blip r:embed="rId8">
            <a:alphaModFix/>
          </a:blip>
          <a:srcRect l="26243" r="24914"/>
          <a:stretch/>
        </p:blipFill>
        <p:spPr>
          <a:xfrm>
            <a:off x="3754931" y="2756205"/>
            <a:ext cx="915075" cy="9430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p:nvPr/>
        </p:nvSpPr>
        <p:spPr>
          <a:xfrm>
            <a:off x="359675" y="311725"/>
            <a:ext cx="8476500" cy="4460100"/>
          </a:xfrm>
          <a:prstGeom prst="roundRect">
            <a:avLst>
              <a:gd name="adj" fmla="val 16667"/>
            </a:avLst>
          </a:prstGeom>
          <a:noFill/>
          <a:ln w="38100" cap="flat" cmpd="sng">
            <a:solidFill>
              <a:srgbClr val="652A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23"/>
          <p:cNvPicPr preferRelativeResize="0"/>
          <p:nvPr/>
        </p:nvPicPr>
        <p:blipFill rotWithShape="1">
          <a:blip r:embed="rId3">
            <a:alphaModFix/>
          </a:blip>
          <a:srcRect t="3996" b="25147"/>
          <a:stretch/>
        </p:blipFill>
        <p:spPr>
          <a:xfrm>
            <a:off x="7700724" y="3827723"/>
            <a:ext cx="794050" cy="795750"/>
          </a:xfrm>
          <a:prstGeom prst="rect">
            <a:avLst/>
          </a:prstGeom>
          <a:noFill/>
          <a:ln>
            <a:noFill/>
          </a:ln>
        </p:spPr>
      </p:pic>
      <p:pic>
        <p:nvPicPr>
          <p:cNvPr id="154" name="Google Shape;154;p23"/>
          <p:cNvPicPr preferRelativeResize="0"/>
          <p:nvPr/>
        </p:nvPicPr>
        <p:blipFill>
          <a:blip r:embed="rId4">
            <a:alphaModFix/>
          </a:blip>
          <a:stretch>
            <a:fillRect/>
          </a:stretch>
        </p:blipFill>
        <p:spPr>
          <a:xfrm rot="-914400">
            <a:off x="59625" y="-16025"/>
            <a:ext cx="1417275" cy="1592350"/>
          </a:xfrm>
          <a:prstGeom prst="rect">
            <a:avLst/>
          </a:prstGeom>
          <a:noFill/>
          <a:ln>
            <a:noFill/>
          </a:ln>
        </p:spPr>
      </p:pic>
      <p:sp>
        <p:nvSpPr>
          <p:cNvPr id="155" name="Google Shape;155;p23"/>
          <p:cNvSpPr txBox="1"/>
          <p:nvPr/>
        </p:nvSpPr>
        <p:spPr>
          <a:xfrm>
            <a:off x="638275" y="2919125"/>
            <a:ext cx="7922400" cy="4770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dirty="0">
                <a:latin typeface="Open Sans"/>
                <a:ea typeface="Open Sans"/>
                <a:cs typeface="Open Sans"/>
                <a:sym typeface="Open Sans"/>
              </a:rPr>
              <a:t>Every day, every lesson, </a:t>
            </a:r>
            <a:r>
              <a:rPr lang="en-GB" sz="1900" dirty="0" smtClean="0">
                <a:latin typeface="Open Sans"/>
                <a:ea typeface="Open Sans"/>
                <a:cs typeface="Open Sans"/>
                <a:sym typeface="Open Sans"/>
              </a:rPr>
              <a:t>Make </a:t>
            </a:r>
            <a:r>
              <a:rPr lang="en-GB" sz="1900" dirty="0">
                <a:latin typeface="Open Sans"/>
                <a:ea typeface="Open Sans"/>
                <a:cs typeface="Open Sans"/>
                <a:sym typeface="Open Sans"/>
              </a:rPr>
              <a:t>the most of it!</a:t>
            </a:r>
            <a:endParaRPr sz="1900">
              <a:latin typeface="Open Sans"/>
              <a:ea typeface="Open Sans"/>
              <a:cs typeface="Open Sans"/>
              <a:sym typeface="Open Sans"/>
            </a:endParaRPr>
          </a:p>
        </p:txBody>
      </p:sp>
      <p:pic>
        <p:nvPicPr>
          <p:cNvPr id="156" name="Google Shape;156;p23"/>
          <p:cNvPicPr preferRelativeResize="0"/>
          <p:nvPr/>
        </p:nvPicPr>
        <p:blipFill rotWithShape="1">
          <a:blip r:embed="rId5">
            <a:alphaModFix/>
          </a:blip>
          <a:srcRect t="9079" b="40677"/>
          <a:stretch/>
        </p:blipFill>
        <p:spPr>
          <a:xfrm>
            <a:off x="1532425" y="318575"/>
            <a:ext cx="6134100" cy="1933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599</Words>
  <PresentationFormat>On-screen Show (16:9)</PresentationFormat>
  <Paragraphs>52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Open Sans</vt:lpstr>
      <vt:lpstr>Century Gothic</vt:lpstr>
      <vt:lpstr>Corsiva</vt:lpstr>
      <vt:lpstr>Simple Light</vt:lpstr>
      <vt:lpstr>Welcome Class of 2026</vt:lpstr>
      <vt:lpstr>Slide 2</vt:lpstr>
      <vt:lpstr>Slide 3</vt:lpstr>
      <vt:lpstr>Uniform</vt:lpstr>
      <vt:lpstr>Planners/Equipment</vt:lpstr>
      <vt:lpstr>Corridors</vt:lpstr>
      <vt:lpstr>Mobile Phones</vt:lpstr>
      <vt:lpstr>Rewards</vt:lpstr>
      <vt:lpstr>Slide 9</vt:lpstr>
      <vt:lpstr>Attendance Rewards</vt:lpstr>
      <vt:lpstr>House Challenge </vt:lpstr>
      <vt:lpstr>Shine Friday </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Hardy</dc:creator>
  <cp:lastModifiedBy>Windows User</cp:lastModifiedBy>
  <cp:revision>9</cp:revision>
  <dcterms:modified xsi:type="dcterms:W3CDTF">2021-07-15T10:19:24Z</dcterms:modified>
</cp:coreProperties>
</file>