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88163"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C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showGuides="1">
      <p:cViewPr varScale="1">
        <p:scale>
          <a:sx n="62" d="100"/>
          <a:sy n="62" d="100"/>
        </p:scale>
        <p:origin x="2294" y="3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D7DBFB-3D9C-4848-9CA3-111B8A9AC98A}"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117898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D7DBFB-3D9C-4848-9CA3-111B8A9AC98A}"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4160672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D7DBFB-3D9C-4848-9CA3-111B8A9AC98A}"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3348524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D7DBFB-3D9C-4848-9CA3-111B8A9AC98A}"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842298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D7DBFB-3D9C-4848-9CA3-111B8A9AC98A}" type="datetimeFigureOut">
              <a:rPr lang="en-GB" smtClean="0"/>
              <a:t>14/07/2020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344862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D7DBFB-3D9C-4848-9CA3-111B8A9AC98A}" type="datetimeFigureOut">
              <a:rPr lang="en-GB" smtClean="0"/>
              <a:t>14/07/2020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1874268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D7DBFB-3D9C-4848-9CA3-111B8A9AC98A}" type="datetimeFigureOut">
              <a:rPr lang="en-GB" smtClean="0"/>
              <a:t>14/07/2020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3849895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D7DBFB-3D9C-4848-9CA3-111B8A9AC98A}" type="datetimeFigureOut">
              <a:rPr lang="en-GB" smtClean="0"/>
              <a:t>14/07/2020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419345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D7DBFB-3D9C-4848-9CA3-111B8A9AC98A}" type="datetimeFigureOut">
              <a:rPr lang="en-GB" smtClean="0"/>
              <a:t>14/07/2020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361851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2D7DBFB-3D9C-4848-9CA3-111B8A9AC98A}" type="datetimeFigureOut">
              <a:rPr lang="en-GB" smtClean="0"/>
              <a:t>14/07/2020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2652177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2D7DBFB-3D9C-4848-9CA3-111B8A9AC98A}" type="datetimeFigureOut">
              <a:rPr lang="en-GB" smtClean="0"/>
              <a:t>14/07/2020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8E88E0-5C47-4A44-B8BE-BF8C6B495C20}" type="slidenum">
              <a:rPr lang="en-GB" smtClean="0"/>
              <a:t>‹#›</a:t>
            </a:fld>
            <a:endParaRPr lang="en-GB"/>
          </a:p>
        </p:txBody>
      </p:sp>
    </p:spTree>
    <p:extLst>
      <p:ext uri="{BB962C8B-B14F-4D97-AF65-F5344CB8AC3E}">
        <p14:creationId xmlns:p14="http://schemas.microsoft.com/office/powerpoint/2010/main" val="4141182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2D7DBFB-3D9C-4848-9CA3-111B8A9AC98A}" type="datetimeFigureOut">
              <a:rPr lang="en-GB" smtClean="0"/>
              <a:t>14/07/2020</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D8E88E0-5C47-4A44-B8BE-BF8C6B495C20}" type="slidenum">
              <a:rPr lang="en-GB" smtClean="0"/>
              <a:t>‹#›</a:t>
            </a:fld>
            <a:endParaRPr lang="en-GB"/>
          </a:p>
        </p:txBody>
      </p:sp>
    </p:spTree>
    <p:extLst>
      <p:ext uri="{BB962C8B-B14F-4D97-AF65-F5344CB8AC3E}">
        <p14:creationId xmlns:p14="http://schemas.microsoft.com/office/powerpoint/2010/main" val="35775827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C45A6FB-AD5E-45AC-BC6D-74DEC1F5C2AF}"/>
              </a:ext>
            </a:extLst>
          </p:cNvPr>
          <p:cNvSpPr/>
          <p:nvPr/>
        </p:nvSpPr>
        <p:spPr>
          <a:xfrm>
            <a:off x="55658" y="39755"/>
            <a:ext cx="6766559" cy="90803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98656ACE-C3C3-4879-8870-E886B2B4A82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7999" cy="907366"/>
          </a:xfrm>
          <a:prstGeom prst="rect">
            <a:avLst/>
          </a:prstGeom>
          <a:noFill/>
          <a:ln>
            <a:noFill/>
          </a:ln>
        </p:spPr>
      </p:pic>
      <p:sp>
        <p:nvSpPr>
          <p:cNvPr id="10" name="TextBox 9">
            <a:extLst>
              <a:ext uri="{FF2B5EF4-FFF2-40B4-BE49-F238E27FC236}">
                <a16:creationId xmlns:a16="http://schemas.microsoft.com/office/drawing/2014/main" id="{0B2068C4-9E5B-440C-B114-999794CA4476}"/>
              </a:ext>
            </a:extLst>
          </p:cNvPr>
          <p:cNvSpPr txBox="1"/>
          <p:nvPr/>
        </p:nvSpPr>
        <p:spPr>
          <a:xfrm>
            <a:off x="99352" y="978175"/>
            <a:ext cx="6652259" cy="430887"/>
          </a:xfrm>
          <a:prstGeom prst="rect">
            <a:avLst/>
          </a:prstGeom>
          <a:solidFill>
            <a:srgbClr val="E6CDFF"/>
          </a:solidFill>
          <a:ln w="12700">
            <a:solidFill>
              <a:srgbClr val="7030A0"/>
            </a:solidFill>
          </a:ln>
        </p:spPr>
        <p:txBody>
          <a:bodyPr wrap="square">
            <a:spAutoFit/>
          </a:bodyPr>
          <a:lstStyle/>
          <a:p>
            <a:pPr algn="ctr"/>
            <a:r>
              <a:rPr lang="en-GB" sz="1100" b="1" i="0" dirty="0">
                <a:effectLst/>
              </a:rPr>
              <a:t>Cultural awareness should be the starting point for beginning to understand, unpick and eventually heal the damage that this trauma has inflicted, beyond just being a vital part of the MFL curriculum.</a:t>
            </a:r>
            <a:endParaRPr lang="en-GB" sz="1100" b="1" dirty="0"/>
          </a:p>
        </p:txBody>
      </p:sp>
      <p:sp>
        <p:nvSpPr>
          <p:cNvPr id="16" name="TextBox 15">
            <a:extLst>
              <a:ext uri="{FF2B5EF4-FFF2-40B4-BE49-F238E27FC236}">
                <a16:creationId xmlns:a16="http://schemas.microsoft.com/office/drawing/2014/main" id="{A69363B6-8CFE-4B48-9EB5-6AE3CAE691BF}"/>
              </a:ext>
            </a:extLst>
          </p:cNvPr>
          <p:cNvSpPr txBox="1"/>
          <p:nvPr/>
        </p:nvSpPr>
        <p:spPr>
          <a:xfrm>
            <a:off x="114300" y="1516211"/>
            <a:ext cx="3314699" cy="900246"/>
          </a:xfrm>
          <a:prstGeom prst="rect">
            <a:avLst/>
          </a:prstGeom>
          <a:noFill/>
          <a:ln>
            <a:solidFill>
              <a:srgbClr val="7030A0"/>
            </a:solidFill>
          </a:ln>
        </p:spPr>
        <p:txBody>
          <a:bodyPr wrap="square">
            <a:spAutoFit/>
          </a:bodyPr>
          <a:lstStyle/>
          <a:p>
            <a:pPr algn="ctr"/>
            <a:r>
              <a:rPr lang="en-GB" sz="1050" dirty="0"/>
              <a:t>A</a:t>
            </a:r>
            <a:r>
              <a:rPr lang="en-GB" sz="1050" b="0" i="0" dirty="0">
                <a:effectLst/>
              </a:rPr>
              <a:t>ll children are equal and have an </a:t>
            </a:r>
            <a:r>
              <a:rPr lang="en-GB" sz="1050" i="0" dirty="0">
                <a:effectLst/>
              </a:rPr>
              <a:t>equal entitlement to knowledge</a:t>
            </a:r>
            <a:r>
              <a:rPr lang="en-GB" sz="1050" b="0" i="0" dirty="0">
                <a:effectLst/>
              </a:rPr>
              <a:t>. </a:t>
            </a:r>
            <a:r>
              <a:rPr lang="en-GB" sz="1050" dirty="0"/>
              <a:t>The 2020 NPCAT MFL curriculum has been designed to further social justice by ensuring at all pupils have access to ‘powerful knowledge’ and ‘cultural awareness’ and therefore narrow the disadvantage gap.</a:t>
            </a:r>
          </a:p>
        </p:txBody>
      </p:sp>
      <p:sp>
        <p:nvSpPr>
          <p:cNvPr id="25" name="TextBox 24">
            <a:extLst>
              <a:ext uri="{FF2B5EF4-FFF2-40B4-BE49-F238E27FC236}">
                <a16:creationId xmlns:a16="http://schemas.microsoft.com/office/drawing/2014/main" id="{4508870E-B8D4-4733-9ABD-C008B38CE733}"/>
              </a:ext>
            </a:extLst>
          </p:cNvPr>
          <p:cNvSpPr txBox="1"/>
          <p:nvPr/>
        </p:nvSpPr>
        <p:spPr>
          <a:xfrm>
            <a:off x="3508130" y="1516211"/>
            <a:ext cx="3243479" cy="900246"/>
          </a:xfrm>
          <a:prstGeom prst="rect">
            <a:avLst/>
          </a:prstGeom>
          <a:noFill/>
          <a:ln>
            <a:solidFill>
              <a:srgbClr val="7030A0"/>
            </a:solidFill>
          </a:ln>
        </p:spPr>
        <p:txBody>
          <a:bodyPr wrap="square" rtlCol="0">
            <a:spAutoFit/>
          </a:bodyPr>
          <a:lstStyle/>
          <a:p>
            <a:pPr algn="ctr"/>
            <a:r>
              <a:rPr lang="en-GB" sz="1050" dirty="0"/>
              <a:t>The best MFL lessons allow children the space and voice to explore other ways of living and communicating as well as other perspectives on life. This is an intrinsic part of the MFL curriculum in NPCAT schools and an aspect that is now, more important than ever.</a:t>
            </a:r>
          </a:p>
        </p:txBody>
      </p:sp>
      <p:sp>
        <p:nvSpPr>
          <p:cNvPr id="26" name="TextBox 25">
            <a:extLst>
              <a:ext uri="{FF2B5EF4-FFF2-40B4-BE49-F238E27FC236}">
                <a16:creationId xmlns:a16="http://schemas.microsoft.com/office/drawing/2014/main" id="{6AADC692-544F-43A4-A897-4332EE379AAD}"/>
              </a:ext>
            </a:extLst>
          </p:cNvPr>
          <p:cNvSpPr txBox="1"/>
          <p:nvPr/>
        </p:nvSpPr>
        <p:spPr>
          <a:xfrm>
            <a:off x="99352" y="2481931"/>
            <a:ext cx="6652257" cy="346109"/>
          </a:xfrm>
          <a:prstGeom prst="rect">
            <a:avLst/>
          </a:prstGeom>
          <a:solidFill>
            <a:srgbClr val="E6CDFF"/>
          </a:solidFill>
          <a:ln>
            <a:solidFill>
              <a:srgbClr val="7030A0"/>
            </a:solidFill>
          </a:ln>
        </p:spPr>
        <p:txBody>
          <a:bodyPr wrap="square" rtlCol="0">
            <a:spAutoFit/>
          </a:bodyPr>
          <a:lstStyle/>
          <a:p>
            <a:pPr algn="ctr"/>
            <a:r>
              <a:rPr lang="en-GB" sz="1600" b="1" dirty="0"/>
              <a:t>MFL Recovery Curriculum Plan:</a:t>
            </a:r>
          </a:p>
        </p:txBody>
      </p:sp>
      <p:sp>
        <p:nvSpPr>
          <p:cNvPr id="27" name="TextBox 26">
            <a:extLst>
              <a:ext uri="{FF2B5EF4-FFF2-40B4-BE49-F238E27FC236}">
                <a16:creationId xmlns:a16="http://schemas.microsoft.com/office/drawing/2014/main" id="{92C0ED06-4D74-4710-A41A-1B951408CB10}"/>
              </a:ext>
            </a:extLst>
          </p:cNvPr>
          <p:cNvSpPr txBox="1"/>
          <p:nvPr/>
        </p:nvSpPr>
        <p:spPr>
          <a:xfrm>
            <a:off x="114301" y="2849141"/>
            <a:ext cx="6652259" cy="6555641"/>
          </a:xfrm>
          <a:prstGeom prst="rect">
            <a:avLst/>
          </a:prstGeom>
          <a:noFill/>
        </p:spPr>
        <p:txBody>
          <a:bodyPr wrap="square" rtlCol="0">
            <a:spAutoFit/>
          </a:bodyPr>
          <a:lstStyle/>
          <a:p>
            <a:r>
              <a:rPr lang="en-GB" sz="1050" b="1" dirty="0">
                <a:solidFill>
                  <a:srgbClr val="7030A0"/>
                </a:solidFill>
              </a:rPr>
              <a:t>Relationships</a:t>
            </a:r>
          </a:p>
          <a:p>
            <a:r>
              <a:rPr lang="en-GB" sz="1050" b="1" dirty="0"/>
              <a:t>Effective communication will be key to establishing a positive reintegration to school for children. </a:t>
            </a:r>
            <a:r>
              <a:rPr lang="en-GB" sz="1050" dirty="0"/>
              <a:t> </a:t>
            </a:r>
          </a:p>
          <a:p>
            <a:pPr marL="171450" indent="-171450">
              <a:buFont typeface="Arial" panose="020B0604020202020204" pitchFamily="34" charset="0"/>
              <a:buChar char="•"/>
            </a:pPr>
            <a:r>
              <a:rPr lang="en-GB" sz="1050" dirty="0"/>
              <a:t>Engagement in dialogue is a natural social process which connects people. The first two lessons in September for each year group will be centred around getting pupils to speak in French in order to bring them together following their ‘lockdown’ experience. Students will then create their own dialogue in order to support their social and emotional reintegration into school.</a:t>
            </a:r>
          </a:p>
          <a:p>
            <a:pPr marL="171450" indent="-171450">
              <a:buFont typeface="Arial" panose="020B0604020202020204" pitchFamily="34" charset="0"/>
              <a:buChar char="•"/>
            </a:pPr>
            <a:r>
              <a:rPr lang="en-GB" sz="1050" dirty="0"/>
              <a:t>Communication with parents and students beyond the physical and temporal restraints of the school day will be of vital importance and this will be achieved by: an engaging and regularly updated NPCAT MFL twitter and Instagram feed, weekly communication to Year 11 parents focusing on the shared reading of ‘vocabulary of the week’, and Year 11 parent and student revision sessions.</a:t>
            </a:r>
          </a:p>
          <a:p>
            <a:pPr marL="171450" indent="-171450">
              <a:buFont typeface="Arial" panose="020B0604020202020204" pitchFamily="34" charset="0"/>
              <a:buChar char="•"/>
            </a:pPr>
            <a:r>
              <a:rPr lang="en-GB" sz="1050" dirty="0"/>
              <a:t>A range of trust wide extra-curricular activities have been planned across the year to focus on the social and emotional development of children. Planned activities include NPCAT competitions in: poetry by heart and a spelling bee; discussion of books from other cultures on World Book Day, trips to Teesside University to look at further study with MFLs and talks from industry about the need for foreign language skills.</a:t>
            </a:r>
          </a:p>
          <a:p>
            <a:r>
              <a:rPr lang="en-GB" sz="1050" b="1" dirty="0">
                <a:solidFill>
                  <a:srgbClr val="7030A0"/>
                </a:solidFill>
              </a:rPr>
              <a:t>Recognise</a:t>
            </a:r>
          </a:p>
          <a:p>
            <a:r>
              <a:rPr lang="en-GB" sz="1050" b="1" i="0" dirty="0">
                <a:effectLst/>
              </a:rPr>
              <a:t>We need an adaptive curriculum to identify and react to the gaps in knowledge of our students and which will enable us to then plan, recall and teach and reteach from this point forward.  We will identify and then address gaps in pupils’ understanding and knowledge by:</a:t>
            </a:r>
          </a:p>
          <a:p>
            <a:pPr marL="171450" indent="-171450">
              <a:buFont typeface="Arial" panose="020B0604020202020204" pitchFamily="34" charset="0"/>
              <a:buChar char="•"/>
            </a:pPr>
            <a:r>
              <a:rPr lang="en-GB" sz="1050" dirty="0"/>
              <a:t>Year 7: using a baseline test to ascertain levels of foreign language covered in the primary phase to effectively support transition from primary to secondary school. </a:t>
            </a:r>
          </a:p>
          <a:p>
            <a:pPr marL="171450" indent="-171450">
              <a:buFont typeface="Arial" panose="020B0604020202020204" pitchFamily="34" charset="0"/>
              <a:buChar char="•"/>
            </a:pPr>
            <a:r>
              <a:rPr lang="en-GB" sz="1050" dirty="0"/>
              <a:t>Years 7 – 11: carefully planned progression maps outline the skills and knowledge for each year group, recall tasks and low stakes testing based on the long term plan and progression maps will enable teachers to identify gaps in student knowledge to then adapt their planning. Formative assessment through skilful questioning and well planned teacher assessment of class work will inform future planning to prioritise the most important units for progression. Year 10 and Year 11 schemes of work have been carefully planned to interleave and reteach key knowledge and concepts.</a:t>
            </a:r>
          </a:p>
          <a:p>
            <a:pPr marL="171450" indent="-171450">
              <a:buFont typeface="Arial" panose="020B0604020202020204" pitchFamily="34" charset="0"/>
              <a:buChar char="•"/>
            </a:pPr>
            <a:r>
              <a:rPr lang="en-GB" sz="1050" dirty="0"/>
              <a:t>Students will be assessed six times throughout the year. Each summative assessment will also include MCQs on the core vocabulary for that half term to support vocabulary retention and recall.</a:t>
            </a:r>
          </a:p>
          <a:p>
            <a:r>
              <a:rPr lang="en-GB" sz="1050" b="1" dirty="0">
                <a:solidFill>
                  <a:srgbClr val="7030A0"/>
                </a:solidFill>
              </a:rPr>
              <a:t>Routines</a:t>
            </a:r>
          </a:p>
          <a:p>
            <a:r>
              <a:rPr lang="en-GB" sz="1050" b="1" dirty="0"/>
              <a:t>W</a:t>
            </a:r>
            <a:r>
              <a:rPr lang="en-GB" sz="1050" b="1" i="0" dirty="0">
                <a:effectLst/>
              </a:rPr>
              <a:t>e will implement a flexible, adaptive vocabulary-rich, post lockdown curriculum that gives students the space and time to listen to and practise their words again. We will immerse all children in a world of language and explicit teaching of vocabulary to address any language deficits.</a:t>
            </a:r>
          </a:p>
          <a:p>
            <a:pPr marL="171450" indent="-171450">
              <a:buFont typeface="Arial" panose="020B0604020202020204" pitchFamily="34" charset="0"/>
              <a:buChar char="•"/>
            </a:pPr>
            <a:r>
              <a:rPr lang="en-GB" sz="1050" dirty="0"/>
              <a:t>We recognise that many children will need support with their handwriting after such a long absence from school . Handwriting practice will be a daily focus for children in Years 7 and 8 in MFL as it is in English for at least the first three weeks of the term. Book reviews will be used to identify children who continue to present with handwriting issues whereupon we will liaise with the English department as well as notifying parents and providing extra support.</a:t>
            </a:r>
          </a:p>
          <a:p>
            <a:pPr marL="171450" indent="-171450">
              <a:buFont typeface="Arial" panose="020B0604020202020204" pitchFamily="34" charset="0"/>
              <a:buChar char="•"/>
            </a:pPr>
            <a:endParaRPr lang="en-GB" sz="1050" dirty="0"/>
          </a:p>
          <a:p>
            <a:endParaRPr lang="en-GB" sz="1050" b="1" dirty="0"/>
          </a:p>
          <a:p>
            <a:endParaRPr lang="en-GB" sz="1050" b="1" dirty="0"/>
          </a:p>
        </p:txBody>
      </p:sp>
      <p:pic>
        <p:nvPicPr>
          <p:cNvPr id="2" name="Picture 1">
            <a:extLst>
              <a:ext uri="{FF2B5EF4-FFF2-40B4-BE49-F238E27FC236}">
                <a16:creationId xmlns:a16="http://schemas.microsoft.com/office/drawing/2014/main" id="{65E6AF1C-30B5-493D-B19A-E234AD87E720}"/>
              </a:ext>
            </a:extLst>
          </p:cNvPr>
          <p:cNvPicPr>
            <a:picLocks noChangeAspect="1"/>
          </p:cNvPicPr>
          <p:nvPr/>
        </p:nvPicPr>
        <p:blipFill rotWithShape="1">
          <a:blip r:embed="rId3"/>
          <a:srcRect l="7708" t="66296" r="17188" b="21297"/>
          <a:stretch/>
        </p:blipFill>
        <p:spPr>
          <a:xfrm>
            <a:off x="850158" y="478187"/>
            <a:ext cx="5150643" cy="478630"/>
          </a:xfrm>
          <a:prstGeom prst="rect">
            <a:avLst/>
          </a:prstGeom>
        </p:spPr>
      </p:pic>
    </p:spTree>
    <p:extLst>
      <p:ext uri="{BB962C8B-B14F-4D97-AF65-F5344CB8AC3E}">
        <p14:creationId xmlns:p14="http://schemas.microsoft.com/office/powerpoint/2010/main" val="3190907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35FB45E-2002-441A-8391-67EEC0875E7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7999" cy="907366"/>
          </a:xfrm>
          <a:prstGeom prst="rect">
            <a:avLst/>
          </a:prstGeom>
          <a:noFill/>
          <a:ln>
            <a:noFill/>
          </a:ln>
        </p:spPr>
      </p:pic>
      <p:sp>
        <p:nvSpPr>
          <p:cNvPr id="6" name="TextBox 5">
            <a:extLst>
              <a:ext uri="{FF2B5EF4-FFF2-40B4-BE49-F238E27FC236}">
                <a16:creationId xmlns:a16="http://schemas.microsoft.com/office/drawing/2014/main" id="{455EAF2B-D557-4B1C-A2A8-9E9DCC38A676}"/>
              </a:ext>
            </a:extLst>
          </p:cNvPr>
          <p:cNvSpPr txBox="1"/>
          <p:nvPr/>
        </p:nvSpPr>
        <p:spPr>
          <a:xfrm>
            <a:off x="0" y="907366"/>
            <a:ext cx="6857999" cy="7315200"/>
          </a:xfrm>
          <a:prstGeom prst="rect">
            <a:avLst/>
          </a:prstGeom>
          <a:noFill/>
        </p:spPr>
        <p:txBody>
          <a:bodyPr wrap="square" rtlCol="0">
            <a:spAutoFit/>
          </a:bodyPr>
          <a:lstStyle/>
          <a:p>
            <a:endParaRPr lang="en-GB" dirty="0"/>
          </a:p>
        </p:txBody>
      </p:sp>
      <p:sp>
        <p:nvSpPr>
          <p:cNvPr id="9" name="TextBox 8">
            <a:extLst>
              <a:ext uri="{FF2B5EF4-FFF2-40B4-BE49-F238E27FC236}">
                <a16:creationId xmlns:a16="http://schemas.microsoft.com/office/drawing/2014/main" id="{B462D0DA-CEE3-49D5-B627-E1198A92F8D6}"/>
              </a:ext>
            </a:extLst>
          </p:cNvPr>
          <p:cNvSpPr txBox="1"/>
          <p:nvPr/>
        </p:nvSpPr>
        <p:spPr>
          <a:xfrm>
            <a:off x="56271" y="801858"/>
            <a:ext cx="6801728" cy="7201972"/>
          </a:xfrm>
          <a:prstGeom prst="rect">
            <a:avLst/>
          </a:prstGeom>
          <a:noFill/>
        </p:spPr>
        <p:txBody>
          <a:bodyPr wrap="square" rtlCol="0">
            <a:spAutoFit/>
          </a:bodyPr>
          <a:lstStyle/>
          <a:p>
            <a:pPr marL="171450" indent="-171450">
              <a:buFont typeface="Arial" panose="020B0604020202020204" pitchFamily="34" charset="0"/>
              <a:buChar char="•"/>
            </a:pPr>
            <a:r>
              <a:rPr lang="en-GB" sz="1100" dirty="0"/>
              <a:t>‘Tricky Twenty’ (‘Les </a:t>
            </a:r>
            <a:r>
              <a:rPr lang="en-GB" sz="1100" dirty="0" err="1"/>
              <a:t>vingt</a:t>
            </a:r>
            <a:r>
              <a:rPr lang="en-GB" sz="1100" dirty="0"/>
              <a:t> mots’) spelling lists, focusing on the core vocabulary from the MFL curriculum will be introduced from Years 7 – 9. Half termly spelling tests will take place alongside the  launch of three key spelling strategies: memory hook, break the word and read, write, cover, check.</a:t>
            </a:r>
          </a:p>
          <a:p>
            <a:pPr marL="171450" indent="-171450">
              <a:buFont typeface="Arial" panose="020B0604020202020204" pitchFamily="34" charset="0"/>
              <a:buChar char="•"/>
            </a:pPr>
            <a:r>
              <a:rPr lang="en-GB" sz="1100" dirty="0"/>
              <a:t>Explicit vocabulary instruction is at the heart of our 2020 MFL curriculum. Key words have been identified for each half term in every year group. These words will be explicitly taught in lessons using the ‘</a:t>
            </a:r>
            <a:r>
              <a:rPr lang="en-GB" sz="1100" dirty="0" err="1"/>
              <a:t>Freyer</a:t>
            </a:r>
            <a:r>
              <a:rPr lang="en-GB" sz="1100" dirty="0"/>
              <a:t> model’ via the ‘</a:t>
            </a:r>
            <a:r>
              <a:rPr lang="en-GB" sz="1100" dirty="0" err="1"/>
              <a:t>Vocabulaire</a:t>
            </a:r>
            <a:r>
              <a:rPr lang="en-GB" sz="1100" dirty="0"/>
              <a:t>’ slides. Teaching will focus on prefixes, suffixes and the etymology of the word in order to improve pupils’ ability to recognise and decode unfamiliar words as they would in their own language.</a:t>
            </a:r>
          </a:p>
          <a:p>
            <a:pPr marL="171450" indent="-171450">
              <a:buFont typeface="Arial" panose="020B0604020202020204" pitchFamily="34" charset="0"/>
              <a:buChar char="•"/>
            </a:pPr>
            <a:r>
              <a:rPr lang="en-GB" sz="1100" dirty="0"/>
              <a:t>We will use a consistent approach to the teaching of SPAG across KS3 and KS4. Branded NPCAT slides will be adapted to incorporate MFL SPAG translations. This will support the reduction in school variation and therefore improve transition from one year to the next.</a:t>
            </a:r>
          </a:p>
          <a:p>
            <a:pPr marL="171450" indent="-171450">
              <a:buFont typeface="Arial" panose="020B0604020202020204" pitchFamily="34" charset="0"/>
              <a:buChar char="•"/>
            </a:pPr>
            <a:r>
              <a:rPr lang="en-GB" sz="1100" dirty="0"/>
              <a:t>Years 7 and 8 will begin the year by immersing themselves in spoken French. Whole class practice of phonics will support pronunciation and spelling, building confidence and promoting a love of languages again for students who may not have engaged with foreign languages during the school closure. The topics of ‘Self’ in Year 7 and ‘Life’ in Year 9, deal will universal themes and issues such as identity and lifestyles to support students to reflect upon their own experiences pre- and post-lockdown. The topics of ‘School Life’ in Year 7 and Year 11 will allow pupils to explore other countries’ experiences of returning to school. The connection to our partner school in </a:t>
            </a:r>
            <a:r>
              <a:rPr lang="en-GB" sz="1100" dirty="0" err="1"/>
              <a:t>Luneray</a:t>
            </a:r>
            <a:r>
              <a:rPr lang="en-GB" sz="1100" dirty="0"/>
              <a:t>, France, will allow pupils to share their experiences of lockdown with their counterparts in a country where French is spoken.</a:t>
            </a:r>
          </a:p>
          <a:p>
            <a:pPr marL="171450" indent="-171450">
              <a:buFont typeface="Arial" panose="020B0604020202020204" pitchFamily="34" charset="0"/>
              <a:buChar char="•"/>
            </a:pPr>
            <a:r>
              <a:rPr lang="en-GB" sz="1100" dirty="0"/>
              <a:t>Beginning with the study of short texts in Years 7 and 8 and moving to longer, more complex texts in Years 9, 10 and 11, SPAG and comprehension skills will be well embedded into a coherent series of lessons. </a:t>
            </a:r>
          </a:p>
          <a:p>
            <a:pPr marL="171450" indent="-171450">
              <a:buFont typeface="Arial" panose="020B0604020202020204" pitchFamily="34" charset="0"/>
              <a:buChar char="•"/>
            </a:pPr>
            <a:r>
              <a:rPr lang="en-GB" sz="1100" dirty="0"/>
              <a:t>In Year 10, the curriculum begins with a diverse range of visually engaging, appropriate and exciting lessons to stimulate and reignite passion and enthusiasm in the subject of MFL. </a:t>
            </a:r>
          </a:p>
          <a:p>
            <a:r>
              <a:rPr lang="en-GB" sz="1100" b="1" dirty="0">
                <a:solidFill>
                  <a:srgbClr val="7030A0"/>
                </a:solidFill>
              </a:rPr>
              <a:t>Recall</a:t>
            </a:r>
          </a:p>
          <a:p>
            <a:pPr marL="171450" indent="-171450">
              <a:buFont typeface="Arial" panose="020B0604020202020204" pitchFamily="34" charset="0"/>
              <a:buChar char="•"/>
            </a:pPr>
            <a:r>
              <a:rPr lang="en-GB" sz="1100" dirty="0"/>
              <a:t>Low stakes recall tasks have been systematically planned across the curriculum. Recall tasks will focus on core vocabulary, SPAG and core knowledge.</a:t>
            </a:r>
          </a:p>
          <a:p>
            <a:pPr marL="171450" indent="-171450">
              <a:buFont typeface="Arial" panose="020B0604020202020204" pitchFamily="34" charset="0"/>
              <a:buChar char="•"/>
            </a:pPr>
            <a:r>
              <a:rPr lang="en-GB" sz="1100" dirty="0"/>
              <a:t>Planned, targeted and frequent questioning across the lessons. </a:t>
            </a:r>
          </a:p>
          <a:p>
            <a:pPr marL="171450" indent="-171450">
              <a:buFont typeface="Arial" panose="020B0604020202020204" pitchFamily="34" charset="0"/>
              <a:buChar char="•"/>
            </a:pPr>
            <a:r>
              <a:rPr lang="en-GB" sz="1100" dirty="0"/>
              <a:t>Clear, structured and immediate formative feedback to avoid any further misconceptions.</a:t>
            </a:r>
          </a:p>
          <a:p>
            <a:pPr marL="171450" indent="-171450">
              <a:buFont typeface="Arial" panose="020B0604020202020204" pitchFamily="34" charset="0"/>
              <a:buChar char="•"/>
            </a:pPr>
            <a:r>
              <a:rPr lang="en-GB" sz="1100" dirty="0"/>
              <a:t>Interleaving of knowledge across the curriculum, e.g. in Year 11, 1 out of the 5 lessons a fortnight will be spent on revising previous topics. Recall tasks have been systematically planned to interleave subject content.</a:t>
            </a:r>
          </a:p>
          <a:p>
            <a:r>
              <a:rPr lang="en-GB" sz="1100" b="1" dirty="0">
                <a:solidFill>
                  <a:srgbClr val="7030A0"/>
                </a:solidFill>
              </a:rPr>
              <a:t>Reteach</a:t>
            </a:r>
          </a:p>
          <a:p>
            <a:pPr marL="171450" indent="-171450">
              <a:buFont typeface="Arial" panose="020B0604020202020204" pitchFamily="34" charset="0"/>
              <a:buChar char="•"/>
            </a:pPr>
            <a:r>
              <a:rPr lang="en-GB" sz="1100" dirty="0"/>
              <a:t>The importance of immediate and purposeful feedback cannot be underestimated. Staff should refer to the NPCAT Feedback and Marking policy which details the different kinds of feedback that can be used during a lesson to support progress.</a:t>
            </a:r>
          </a:p>
          <a:p>
            <a:pPr marL="171450" indent="-171450">
              <a:buFont typeface="Arial" panose="020B0604020202020204" pitchFamily="34" charset="0"/>
              <a:buChar char="•"/>
            </a:pPr>
            <a:r>
              <a:rPr lang="en-GB" sz="1100" dirty="0"/>
              <a:t>The class teacher is the expert. They must use their own professional judgement when prioritising content for their classes.</a:t>
            </a:r>
          </a:p>
          <a:p>
            <a:pPr marL="171450" indent="-171450">
              <a:buFont typeface="Arial" panose="020B0604020202020204" pitchFamily="34" charset="0"/>
              <a:buChar char="•"/>
            </a:pPr>
            <a:r>
              <a:rPr lang="en-GB" sz="1100" dirty="0"/>
              <a:t>Supportive modelling is crucial. Consider the use of visualisers and planned WTMs particularly for Year 11.</a:t>
            </a:r>
          </a:p>
          <a:p>
            <a:r>
              <a:rPr lang="en-GB" sz="1100" b="1" dirty="0">
                <a:solidFill>
                  <a:srgbClr val="7030A0"/>
                </a:solidFill>
              </a:rPr>
              <a:t>React </a:t>
            </a:r>
          </a:p>
          <a:p>
            <a:pPr marL="171450" indent="-171450">
              <a:buFont typeface="Arial" panose="020B0604020202020204" pitchFamily="34" charset="0"/>
              <a:buChar char="•"/>
            </a:pPr>
            <a:r>
              <a:rPr lang="en-GB" sz="1100" dirty="0"/>
              <a:t>Where appropriate, in and after school intervention will be provided to students. This will be based upon a  careful question level analysis of relevant and up to date data. Interventions will be carefully planned to focus on the specific needs of students.</a:t>
            </a:r>
          </a:p>
          <a:p>
            <a:pPr marL="171450" indent="-171450">
              <a:buFont typeface="Arial" panose="020B0604020202020204" pitchFamily="34" charset="0"/>
              <a:buChar char="•"/>
            </a:pPr>
            <a:r>
              <a:rPr lang="en-GB" sz="1100" dirty="0"/>
              <a:t>Year 11 intervention will focus on: ‘Vital Vocabulary’, ‘Petit, </a:t>
            </a:r>
            <a:r>
              <a:rPr lang="en-GB" sz="1100" dirty="0" err="1"/>
              <a:t>mais</a:t>
            </a:r>
            <a:r>
              <a:rPr lang="en-GB" sz="1100" dirty="0"/>
              <a:t> </a:t>
            </a:r>
            <a:r>
              <a:rPr lang="en-GB" sz="1100" dirty="0" err="1"/>
              <a:t>une</a:t>
            </a:r>
            <a:r>
              <a:rPr lang="en-GB" sz="1100" dirty="0"/>
              <a:t> </a:t>
            </a:r>
            <a:r>
              <a:rPr lang="en-GB" sz="1100" dirty="0" err="1"/>
              <a:t>priorité</a:t>
            </a:r>
            <a:r>
              <a:rPr lang="en-GB" sz="1100" dirty="0"/>
              <a:t>’ (high-frequency, small but important words), ‘Listening and Reading’ and  ‘Speaking and Writing’ practice.</a:t>
            </a:r>
          </a:p>
        </p:txBody>
      </p:sp>
      <p:pic>
        <p:nvPicPr>
          <p:cNvPr id="10" name="Picture 9">
            <a:extLst>
              <a:ext uri="{FF2B5EF4-FFF2-40B4-BE49-F238E27FC236}">
                <a16:creationId xmlns:a16="http://schemas.microsoft.com/office/drawing/2014/main" id="{A7638B06-BF13-4DAF-A900-F7C75C6B46F2}"/>
              </a:ext>
            </a:extLst>
          </p:cNvPr>
          <p:cNvPicPr>
            <a:picLocks noChangeAspect="1"/>
          </p:cNvPicPr>
          <p:nvPr/>
        </p:nvPicPr>
        <p:blipFill>
          <a:blip r:embed="rId3"/>
          <a:stretch>
            <a:fillRect/>
          </a:stretch>
        </p:blipFill>
        <p:spPr>
          <a:xfrm>
            <a:off x="2894427" y="8222566"/>
            <a:ext cx="1069145" cy="812219"/>
          </a:xfrm>
          <a:prstGeom prst="rect">
            <a:avLst/>
          </a:prstGeom>
        </p:spPr>
      </p:pic>
      <p:sp>
        <p:nvSpPr>
          <p:cNvPr id="8" name="Rectangle 7">
            <a:extLst>
              <a:ext uri="{FF2B5EF4-FFF2-40B4-BE49-F238E27FC236}">
                <a16:creationId xmlns:a16="http://schemas.microsoft.com/office/drawing/2014/main" id="{46F26C6A-55E6-48C0-874B-9103D2E269B8}"/>
              </a:ext>
            </a:extLst>
          </p:cNvPr>
          <p:cNvSpPr/>
          <p:nvPr/>
        </p:nvSpPr>
        <p:spPr>
          <a:xfrm>
            <a:off x="55658" y="39755"/>
            <a:ext cx="6766559" cy="90803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C2B67B1-B18B-4CED-AF62-35F29B4E7349}"/>
              </a:ext>
            </a:extLst>
          </p:cNvPr>
          <p:cNvPicPr>
            <a:picLocks noChangeAspect="1"/>
          </p:cNvPicPr>
          <p:nvPr/>
        </p:nvPicPr>
        <p:blipFill rotWithShape="1">
          <a:blip r:embed="rId4"/>
          <a:srcRect l="7708" t="66296" r="17188" b="21297"/>
          <a:stretch/>
        </p:blipFill>
        <p:spPr>
          <a:xfrm>
            <a:off x="1464970" y="395743"/>
            <a:ext cx="4156382" cy="386237"/>
          </a:xfrm>
          <a:prstGeom prst="rect">
            <a:avLst/>
          </a:prstGeom>
        </p:spPr>
      </p:pic>
    </p:spTree>
    <p:extLst>
      <p:ext uri="{BB962C8B-B14F-4D97-AF65-F5344CB8AC3E}">
        <p14:creationId xmlns:p14="http://schemas.microsoft.com/office/powerpoint/2010/main" val="36294355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2405</TotalTime>
  <Words>1370</Words>
  <Application>Microsoft Office PowerPoint</Application>
  <PresentationFormat>On-screen Show (4:3)</PresentationFormat>
  <Paragraphs>36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 Hall</dc:creator>
  <cp:lastModifiedBy>Rachel Heer</cp:lastModifiedBy>
  <cp:revision>69</cp:revision>
  <cp:lastPrinted>2020-07-08T08:30:39Z</cp:lastPrinted>
  <dcterms:created xsi:type="dcterms:W3CDTF">2020-07-06T12:51:16Z</dcterms:created>
  <dcterms:modified xsi:type="dcterms:W3CDTF">2020-07-14T17:56:43Z</dcterms:modified>
</cp:coreProperties>
</file>