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handoutMasterIdLst>
    <p:handoutMasterId r:id="rId20"/>
  </p:handoutMasterIdLst>
  <p:sldIdLst>
    <p:sldId id="272" r:id="rId3"/>
    <p:sldId id="288" r:id="rId4"/>
    <p:sldId id="256" r:id="rId5"/>
    <p:sldId id="257" r:id="rId6"/>
    <p:sldId id="258" r:id="rId7"/>
    <p:sldId id="260" r:id="rId8"/>
    <p:sldId id="259" r:id="rId9"/>
    <p:sldId id="262" r:id="rId10"/>
    <p:sldId id="261" r:id="rId11"/>
    <p:sldId id="264" r:id="rId12"/>
    <p:sldId id="263" r:id="rId13"/>
    <p:sldId id="285" r:id="rId14"/>
    <p:sldId id="286" r:id="rId15"/>
    <p:sldId id="287" r:id="rId16"/>
    <p:sldId id="289" r:id="rId17"/>
    <p:sldId id="284" r:id="rId18"/>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1" autoAdjust="0"/>
    <p:restoredTop sz="94660"/>
  </p:normalViewPr>
  <p:slideViewPr>
    <p:cSldViewPr snapToGrid="0">
      <p:cViewPr varScale="1">
        <p:scale>
          <a:sx n="113" d="100"/>
          <a:sy n="113" d="100"/>
        </p:scale>
        <p:origin x="1308" y="102"/>
      </p:cViewPr>
      <p:guideLst>
        <p:guide orient="horz" pos="2160"/>
        <p:guide pos="2880"/>
      </p:guideLst>
    </p:cSldViewPr>
  </p:slideViewPr>
  <p:notesTextViewPr>
    <p:cViewPr>
      <p:scale>
        <a:sx n="1" d="1"/>
        <a:sy n="1" d="1"/>
      </p:scale>
      <p:origin x="0" y="0"/>
    </p:cViewPr>
  </p:notesTextViewPr>
  <p:notesViewPr>
    <p:cSldViewPr snapToGrid="0">
      <p:cViewPr varScale="1">
        <p:scale>
          <a:sx n="53" d="100"/>
          <a:sy n="53" d="100"/>
        </p:scale>
        <p:origin x="-286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293" cy="496882"/>
          </a:xfrm>
          <a:prstGeom prst="rect">
            <a:avLst/>
          </a:prstGeom>
        </p:spPr>
        <p:txBody>
          <a:bodyPr vert="horz" lIns="90426" tIns="45214" rIns="90426" bIns="45214"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50814" y="0"/>
            <a:ext cx="2945293" cy="496882"/>
          </a:xfrm>
          <a:prstGeom prst="rect">
            <a:avLst/>
          </a:prstGeom>
        </p:spPr>
        <p:txBody>
          <a:bodyPr vert="horz" lIns="90426" tIns="45214" rIns="90426" bIns="45214" rtlCol="0"/>
          <a:lstStyle>
            <a:lvl1pPr algn="r" fontAlgn="auto">
              <a:spcBef>
                <a:spcPts val="0"/>
              </a:spcBef>
              <a:spcAft>
                <a:spcPts val="0"/>
              </a:spcAft>
              <a:defRPr sz="1200">
                <a:latin typeface="+mn-lt"/>
                <a:cs typeface="+mn-cs"/>
              </a:defRPr>
            </a:lvl1pPr>
          </a:lstStyle>
          <a:p>
            <a:pPr>
              <a:defRPr/>
            </a:pPr>
            <a:fld id="{C27E8511-8189-40D8-81AD-ACD7A49C9991}" type="datetimeFigureOut">
              <a:rPr lang="en-GB"/>
              <a:pPr>
                <a:defRPr/>
              </a:pPr>
              <a:t>16/09/2024</a:t>
            </a:fld>
            <a:endParaRPr lang="en-GB"/>
          </a:p>
        </p:txBody>
      </p:sp>
      <p:sp>
        <p:nvSpPr>
          <p:cNvPr id="4" name="Footer Placeholder 3"/>
          <p:cNvSpPr>
            <a:spLocks noGrp="1"/>
          </p:cNvSpPr>
          <p:nvPr>
            <p:ph type="ftr" sz="quarter" idx="2"/>
          </p:nvPr>
        </p:nvSpPr>
        <p:spPr>
          <a:xfrm>
            <a:off x="0" y="9428183"/>
            <a:ext cx="2945293" cy="496882"/>
          </a:xfrm>
          <a:prstGeom prst="rect">
            <a:avLst/>
          </a:prstGeom>
        </p:spPr>
        <p:txBody>
          <a:bodyPr vert="horz" lIns="90426" tIns="45214" rIns="90426" bIns="45214"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50814" y="9428183"/>
            <a:ext cx="2945293" cy="496882"/>
          </a:xfrm>
          <a:prstGeom prst="rect">
            <a:avLst/>
          </a:prstGeom>
        </p:spPr>
        <p:txBody>
          <a:bodyPr vert="horz" wrap="square" lIns="90426" tIns="45214" rIns="90426" bIns="45214" numCol="1" anchor="b" anchorCtr="0" compatLnSpc="1">
            <a:prstTxWarp prst="textNoShape">
              <a:avLst/>
            </a:prstTxWarp>
          </a:bodyPr>
          <a:lstStyle>
            <a:lvl1pPr algn="r">
              <a:defRPr sz="1200"/>
            </a:lvl1pPr>
          </a:lstStyle>
          <a:p>
            <a:fld id="{56DE9227-DAE3-41C8-AB93-709D93E113A3}" type="slidenum">
              <a:rPr lang="en-GB" altLang="en-US"/>
              <a:pPr/>
              <a:t>‹#›</a:t>
            </a:fld>
            <a:endParaRPr lang="en-GB" altLang="en-US"/>
          </a:p>
        </p:txBody>
      </p:sp>
    </p:spTree>
    <p:extLst>
      <p:ext uri="{BB962C8B-B14F-4D97-AF65-F5344CB8AC3E}">
        <p14:creationId xmlns:p14="http://schemas.microsoft.com/office/powerpoint/2010/main" val="3298265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293" cy="496882"/>
          </a:xfrm>
          <a:prstGeom prst="rect">
            <a:avLst/>
          </a:prstGeom>
        </p:spPr>
        <p:txBody>
          <a:bodyPr vert="horz" lIns="95554" tIns="47776" rIns="95554" bIns="47776"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850814" y="0"/>
            <a:ext cx="2945293" cy="496882"/>
          </a:xfrm>
          <a:prstGeom prst="rect">
            <a:avLst/>
          </a:prstGeom>
        </p:spPr>
        <p:txBody>
          <a:bodyPr vert="horz" lIns="95554" tIns="47776" rIns="95554" bIns="47776" rtlCol="0"/>
          <a:lstStyle>
            <a:lvl1pPr algn="r" fontAlgn="auto">
              <a:spcBef>
                <a:spcPts val="0"/>
              </a:spcBef>
              <a:spcAft>
                <a:spcPts val="0"/>
              </a:spcAft>
              <a:defRPr sz="1300">
                <a:latin typeface="+mn-lt"/>
                <a:cs typeface="+mn-cs"/>
              </a:defRPr>
            </a:lvl1pPr>
          </a:lstStyle>
          <a:p>
            <a:pPr>
              <a:defRPr/>
            </a:pPr>
            <a:fld id="{185B63D5-491B-4E3E-A1AB-BA3A80DD5E33}" type="datetimeFigureOut">
              <a:rPr lang="en-GB"/>
              <a:pPr>
                <a:defRPr/>
              </a:pPr>
              <a:t>16/09/2024</a:t>
            </a:fld>
            <a:endParaRPr lang="en-GB"/>
          </a:p>
        </p:txBody>
      </p:sp>
      <p:sp>
        <p:nvSpPr>
          <p:cNvPr id="4" name="Slide Image Placeholder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5554" tIns="47776" rIns="95554" bIns="47776" rtlCol="0" anchor="ctr"/>
          <a:lstStyle/>
          <a:p>
            <a:pPr lvl="0"/>
            <a:endParaRPr lang="en-GB" noProof="0"/>
          </a:p>
        </p:txBody>
      </p:sp>
      <p:sp>
        <p:nvSpPr>
          <p:cNvPr id="5" name="Notes Placeholder 4"/>
          <p:cNvSpPr>
            <a:spLocks noGrp="1"/>
          </p:cNvSpPr>
          <p:nvPr>
            <p:ph type="body" sz="quarter" idx="3"/>
          </p:nvPr>
        </p:nvSpPr>
        <p:spPr>
          <a:xfrm>
            <a:off x="679925" y="4715665"/>
            <a:ext cx="5437826" cy="4467223"/>
          </a:xfrm>
          <a:prstGeom prst="rect">
            <a:avLst/>
          </a:prstGeom>
        </p:spPr>
        <p:txBody>
          <a:bodyPr vert="horz" lIns="95554" tIns="47776" rIns="95554" bIns="4777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183"/>
            <a:ext cx="2945293" cy="496882"/>
          </a:xfrm>
          <a:prstGeom prst="rect">
            <a:avLst/>
          </a:prstGeom>
        </p:spPr>
        <p:txBody>
          <a:bodyPr vert="horz" lIns="95554" tIns="47776" rIns="95554" bIns="47776"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814" y="9428183"/>
            <a:ext cx="2945293" cy="496882"/>
          </a:xfrm>
          <a:prstGeom prst="rect">
            <a:avLst/>
          </a:prstGeom>
        </p:spPr>
        <p:txBody>
          <a:bodyPr vert="horz" wrap="square" lIns="95554" tIns="47776" rIns="95554" bIns="47776" numCol="1" anchor="b" anchorCtr="0" compatLnSpc="1">
            <a:prstTxWarp prst="textNoShape">
              <a:avLst/>
            </a:prstTxWarp>
          </a:bodyPr>
          <a:lstStyle>
            <a:lvl1pPr algn="r">
              <a:defRPr sz="1300"/>
            </a:lvl1pPr>
          </a:lstStyle>
          <a:p>
            <a:fld id="{E8102194-5B04-49B7-AB8C-20F5BBD084E5}" type="slidenum">
              <a:rPr lang="en-GB" altLang="en-US"/>
              <a:pPr/>
              <a:t>‹#›</a:t>
            </a:fld>
            <a:endParaRPr lang="en-GB" altLang="en-US"/>
          </a:p>
        </p:txBody>
      </p:sp>
    </p:spTree>
    <p:extLst>
      <p:ext uri="{BB962C8B-B14F-4D97-AF65-F5344CB8AC3E}">
        <p14:creationId xmlns:p14="http://schemas.microsoft.com/office/powerpoint/2010/main" val="3815314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7096A47-4AB1-469B-AC31-F64BF1F4048A}" type="datetimeFigureOut">
              <a:rPr lang="en-GB"/>
              <a:pPr>
                <a:defRPr/>
              </a:pPr>
              <a:t>16/09/2024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D7A5A38-C94A-4938-8568-F8CB5095A41F}" type="slidenum">
              <a:rPr lang="en-GB" altLang="en-US"/>
              <a:pPr/>
              <a:t>‹#›</a:t>
            </a:fld>
            <a:endParaRPr lang="en-GB" altLang="en-US"/>
          </a:p>
        </p:txBody>
      </p:sp>
    </p:spTree>
    <p:extLst>
      <p:ext uri="{BB962C8B-B14F-4D97-AF65-F5344CB8AC3E}">
        <p14:creationId xmlns:p14="http://schemas.microsoft.com/office/powerpoint/2010/main" val="3832431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4D72F72B-BC14-4E99-B68F-EE9E70B88F0D}" type="datetimeFigureOut">
              <a:rPr lang="en-GB"/>
              <a:pPr>
                <a:defRPr/>
              </a:pPr>
              <a:t>16/09/2024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385BA2F3-2527-4169-AA96-1F6BB36179C3}" type="slidenum">
              <a:rPr lang="en-GB" altLang="en-US"/>
              <a:pPr/>
              <a:t>‹#›</a:t>
            </a:fld>
            <a:endParaRPr lang="en-GB" altLang="en-US"/>
          </a:p>
        </p:txBody>
      </p:sp>
    </p:spTree>
    <p:extLst>
      <p:ext uri="{BB962C8B-B14F-4D97-AF65-F5344CB8AC3E}">
        <p14:creationId xmlns:p14="http://schemas.microsoft.com/office/powerpoint/2010/main" val="179842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2B308DD-48E1-4292-AD11-5D076DA0C384}" type="datetimeFigureOut">
              <a:rPr lang="en-GB"/>
              <a:pPr>
                <a:defRPr/>
              </a:pPr>
              <a:t>16/09/2024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1AD578A0-C2B0-4E0A-8302-78A13845FE2F}" type="slidenum">
              <a:rPr lang="en-GB" altLang="en-US"/>
              <a:pPr/>
              <a:t>‹#›</a:t>
            </a:fld>
            <a:endParaRPr lang="en-GB" altLang="en-US"/>
          </a:p>
        </p:txBody>
      </p:sp>
    </p:spTree>
    <p:extLst>
      <p:ext uri="{BB962C8B-B14F-4D97-AF65-F5344CB8AC3E}">
        <p14:creationId xmlns:p14="http://schemas.microsoft.com/office/powerpoint/2010/main" val="77584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2169983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68076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797476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628777"/>
            <a:ext cx="4038600" cy="348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628777"/>
            <a:ext cx="4038600" cy="348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47300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4018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894537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4412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6272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0CB65A2-2F53-49C5-BDA6-3E00160CF2E9}" type="datetimeFigureOut">
              <a:rPr lang="en-GB"/>
              <a:pPr>
                <a:defRPr/>
              </a:pPr>
              <a:t>16/09/2024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48E037C6-4044-4564-A459-0003FDEE7275}" type="slidenum">
              <a:rPr lang="en-GB" altLang="en-US"/>
              <a:pPr/>
              <a:t>‹#›</a:t>
            </a:fld>
            <a:endParaRPr lang="en-GB" altLang="en-US"/>
          </a:p>
        </p:txBody>
      </p:sp>
    </p:spTree>
    <p:extLst>
      <p:ext uri="{BB962C8B-B14F-4D97-AF65-F5344CB8AC3E}">
        <p14:creationId xmlns:p14="http://schemas.microsoft.com/office/powerpoint/2010/main" val="17745998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799056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870029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48387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1" y="274638"/>
            <a:ext cx="6029325" cy="4838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9677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6894B3F-A31E-49D6-A2EA-5EED2A6F0C23}" type="datetimeFigureOut">
              <a:rPr lang="en-GB"/>
              <a:pPr>
                <a:defRPr/>
              </a:pPr>
              <a:t>16/09/2024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976F5EC-07D7-4A92-B66E-41450A11E8F9}" type="slidenum">
              <a:rPr lang="en-GB" altLang="en-US"/>
              <a:pPr/>
              <a:t>‹#›</a:t>
            </a:fld>
            <a:endParaRPr lang="en-GB" altLang="en-US"/>
          </a:p>
        </p:txBody>
      </p:sp>
    </p:spTree>
    <p:extLst>
      <p:ext uri="{BB962C8B-B14F-4D97-AF65-F5344CB8AC3E}">
        <p14:creationId xmlns:p14="http://schemas.microsoft.com/office/powerpoint/2010/main" val="194182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4EA13E3-706B-4AEC-9051-4618782E19D1}" type="datetimeFigureOut">
              <a:rPr lang="en-GB"/>
              <a:pPr>
                <a:defRPr/>
              </a:pPr>
              <a:t>16/09/2024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A9C1B826-4982-4C81-BD50-A6189BCC30C9}" type="slidenum">
              <a:rPr lang="en-GB" altLang="en-US"/>
              <a:pPr/>
              <a:t>‹#›</a:t>
            </a:fld>
            <a:endParaRPr lang="en-GB" altLang="en-US"/>
          </a:p>
        </p:txBody>
      </p:sp>
    </p:spTree>
    <p:extLst>
      <p:ext uri="{BB962C8B-B14F-4D97-AF65-F5344CB8AC3E}">
        <p14:creationId xmlns:p14="http://schemas.microsoft.com/office/powerpoint/2010/main" val="3487251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6B6FB47A-8297-4EC8-94C3-3CB8083E677B}" type="datetimeFigureOut">
              <a:rPr lang="en-GB"/>
              <a:pPr>
                <a:defRPr/>
              </a:pPr>
              <a:t>16/09/2024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BB34823E-D434-4696-84B6-EEE2FBDC7D7D}" type="slidenum">
              <a:rPr lang="en-GB" altLang="en-US"/>
              <a:pPr/>
              <a:t>‹#›</a:t>
            </a:fld>
            <a:endParaRPr lang="en-GB" altLang="en-US"/>
          </a:p>
        </p:txBody>
      </p:sp>
    </p:spTree>
    <p:extLst>
      <p:ext uri="{BB962C8B-B14F-4D97-AF65-F5344CB8AC3E}">
        <p14:creationId xmlns:p14="http://schemas.microsoft.com/office/powerpoint/2010/main" val="2071805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E128FB8-78D1-41EC-865F-67ED6BE72C4A}" type="datetimeFigureOut">
              <a:rPr lang="en-GB"/>
              <a:pPr>
                <a:defRPr/>
              </a:pPr>
              <a:t>16/09/2024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7AB1AEF3-AD03-4D2B-A69D-A7C2A5759BA2}" type="slidenum">
              <a:rPr lang="en-GB" altLang="en-US"/>
              <a:pPr/>
              <a:t>‹#›</a:t>
            </a:fld>
            <a:endParaRPr lang="en-GB" altLang="en-US"/>
          </a:p>
        </p:txBody>
      </p:sp>
    </p:spTree>
    <p:extLst>
      <p:ext uri="{BB962C8B-B14F-4D97-AF65-F5344CB8AC3E}">
        <p14:creationId xmlns:p14="http://schemas.microsoft.com/office/powerpoint/2010/main" val="1504980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1CCDC5-2F3C-4B8A-9ABE-E077E9212B31}" type="datetimeFigureOut">
              <a:rPr lang="en-GB"/>
              <a:pPr>
                <a:defRPr/>
              </a:pPr>
              <a:t>16/09/2024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06986A59-2693-4821-B21A-2687770B56C2}" type="slidenum">
              <a:rPr lang="en-GB" altLang="en-US"/>
              <a:pPr/>
              <a:t>‹#›</a:t>
            </a:fld>
            <a:endParaRPr lang="en-GB" altLang="en-US"/>
          </a:p>
        </p:txBody>
      </p:sp>
    </p:spTree>
    <p:extLst>
      <p:ext uri="{BB962C8B-B14F-4D97-AF65-F5344CB8AC3E}">
        <p14:creationId xmlns:p14="http://schemas.microsoft.com/office/powerpoint/2010/main" val="336071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E35D34A-1B31-448A-968A-CF3FB53B319F}" type="datetimeFigureOut">
              <a:rPr lang="en-GB"/>
              <a:pPr>
                <a:defRPr/>
              </a:pPr>
              <a:t>16/09/2024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AF753CCD-E150-49A9-9AFB-5F86E2B0843D}" type="slidenum">
              <a:rPr lang="en-GB" altLang="en-US"/>
              <a:pPr/>
              <a:t>‹#›</a:t>
            </a:fld>
            <a:endParaRPr lang="en-GB" altLang="en-US"/>
          </a:p>
        </p:txBody>
      </p:sp>
    </p:spTree>
    <p:extLst>
      <p:ext uri="{BB962C8B-B14F-4D97-AF65-F5344CB8AC3E}">
        <p14:creationId xmlns:p14="http://schemas.microsoft.com/office/powerpoint/2010/main" val="28972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3101903-0F37-4772-850B-CC1E0202D43D}" type="datetimeFigureOut">
              <a:rPr lang="en-GB"/>
              <a:pPr>
                <a:defRPr/>
              </a:pPr>
              <a:t>16/09/2024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C0C2096D-E7BE-4B8D-90B9-AB5ECE67CE78}" type="slidenum">
              <a:rPr lang="en-GB" altLang="en-US"/>
              <a:pPr/>
              <a:t>‹#›</a:t>
            </a:fld>
            <a:endParaRPr lang="en-GB" altLang="en-US"/>
          </a:p>
        </p:txBody>
      </p:sp>
    </p:spTree>
    <p:extLst>
      <p:ext uri="{BB962C8B-B14F-4D97-AF65-F5344CB8AC3E}">
        <p14:creationId xmlns:p14="http://schemas.microsoft.com/office/powerpoint/2010/main" val="302791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CFC726B-62CB-4B2B-B1CF-93ABD36D2EF6}" type="datetimeFigureOut">
              <a:rPr lang="en-GB"/>
              <a:pPr>
                <a:defRPr/>
              </a:pPr>
              <a:t>16/09/2024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102F5D5-506B-42C7-BF33-E83AC6F5A4B3}"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68313" y="1628775"/>
            <a:ext cx="8229600" cy="348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en-GB" altLang="en-US"/>
          </a:p>
          <a:p>
            <a:pPr lvl="0"/>
            <a:endParaRPr lang="en-GB" altLang="en-US"/>
          </a:p>
          <a:p>
            <a:pPr lvl="0"/>
            <a:endParaRPr lang="en-GB" altLang="en-US"/>
          </a:p>
          <a:p>
            <a:pPr lvl="0"/>
            <a:endParaRPr lang="en-GB" altLang="en-US"/>
          </a:p>
        </p:txBody>
      </p:sp>
      <p:sp>
        <p:nvSpPr>
          <p:cNvPr id="6151" name="Title 1"/>
          <p:cNvSpPr txBox="1">
            <a:spLocks/>
          </p:cNvSpPr>
          <p:nvPr userDrawn="1"/>
        </p:nvSpPr>
        <p:spPr bwMode="auto">
          <a:xfrm>
            <a:off x="395288" y="476250"/>
            <a:ext cx="8424862" cy="755650"/>
          </a:xfrm>
          <a:prstGeom prst="rect">
            <a:avLst/>
          </a:prstGeom>
          <a:solidFill>
            <a:srgbClr val="00AB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defRPr/>
            </a:pPr>
            <a:endParaRPr lang="en-US" altLang="en-US" sz="3200">
              <a:solidFill>
                <a:srgbClr val="FFFFFF"/>
              </a:solidFill>
              <a:ea typeface="ＭＳ Ｐゴシック" pitchFamily="34" charset="-128"/>
            </a:endParaRPr>
          </a:p>
        </p:txBody>
      </p:sp>
      <p:sp>
        <p:nvSpPr>
          <p:cNvPr id="205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3"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288" y="5495925"/>
            <a:ext cx="8353425"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800">
          <a:solidFill>
            <a:schemeClr val="bg1"/>
          </a:solidFill>
          <a:latin typeface="+mj-lt"/>
          <a:ea typeface="+mj-ea"/>
          <a:cs typeface="+mj-cs"/>
        </a:defRPr>
      </a:lvl1pPr>
      <a:lvl2pPr algn="ctr" rtl="0" eaLnBrk="0" fontAlgn="base" hangingPunct="0">
        <a:spcBef>
          <a:spcPct val="0"/>
        </a:spcBef>
        <a:spcAft>
          <a:spcPct val="0"/>
        </a:spcAft>
        <a:defRPr sz="4800">
          <a:solidFill>
            <a:schemeClr val="bg1"/>
          </a:solidFill>
          <a:latin typeface="Arial" pitchFamily="34" charset="0"/>
        </a:defRPr>
      </a:lvl2pPr>
      <a:lvl3pPr algn="ctr" rtl="0" eaLnBrk="0" fontAlgn="base" hangingPunct="0">
        <a:spcBef>
          <a:spcPct val="0"/>
        </a:spcBef>
        <a:spcAft>
          <a:spcPct val="0"/>
        </a:spcAft>
        <a:defRPr sz="4800">
          <a:solidFill>
            <a:schemeClr val="bg1"/>
          </a:solidFill>
          <a:latin typeface="Arial" pitchFamily="34" charset="0"/>
        </a:defRPr>
      </a:lvl3pPr>
      <a:lvl4pPr algn="ctr" rtl="0" eaLnBrk="0" fontAlgn="base" hangingPunct="0">
        <a:spcBef>
          <a:spcPct val="0"/>
        </a:spcBef>
        <a:spcAft>
          <a:spcPct val="0"/>
        </a:spcAft>
        <a:defRPr sz="4800">
          <a:solidFill>
            <a:schemeClr val="bg1"/>
          </a:solidFill>
          <a:latin typeface="Arial" pitchFamily="34" charset="0"/>
        </a:defRPr>
      </a:lvl4pPr>
      <a:lvl5pPr algn="ctr" rtl="0" eaLnBrk="0" fontAlgn="base" hangingPunct="0">
        <a:spcBef>
          <a:spcPct val="0"/>
        </a:spcBef>
        <a:spcAft>
          <a:spcPct val="0"/>
        </a:spcAft>
        <a:defRPr sz="4800">
          <a:solidFill>
            <a:schemeClr val="bg1"/>
          </a:solidFill>
          <a:latin typeface="Arial" pitchFamily="34" charset="0"/>
        </a:defRPr>
      </a:lvl5pPr>
      <a:lvl6pPr marL="457200" algn="ctr" rtl="0" fontAlgn="base">
        <a:spcBef>
          <a:spcPct val="0"/>
        </a:spcBef>
        <a:spcAft>
          <a:spcPct val="0"/>
        </a:spcAft>
        <a:defRPr sz="4800">
          <a:solidFill>
            <a:schemeClr val="bg1"/>
          </a:solidFill>
          <a:latin typeface="Arial" pitchFamily="34" charset="0"/>
        </a:defRPr>
      </a:lvl6pPr>
      <a:lvl7pPr marL="914400" algn="ctr" rtl="0" fontAlgn="base">
        <a:spcBef>
          <a:spcPct val="0"/>
        </a:spcBef>
        <a:spcAft>
          <a:spcPct val="0"/>
        </a:spcAft>
        <a:defRPr sz="4800">
          <a:solidFill>
            <a:schemeClr val="bg1"/>
          </a:solidFill>
          <a:latin typeface="Arial" pitchFamily="34" charset="0"/>
        </a:defRPr>
      </a:lvl7pPr>
      <a:lvl8pPr marL="1371600" algn="ctr" rtl="0" fontAlgn="base">
        <a:spcBef>
          <a:spcPct val="0"/>
        </a:spcBef>
        <a:spcAft>
          <a:spcPct val="0"/>
        </a:spcAft>
        <a:defRPr sz="4800">
          <a:solidFill>
            <a:schemeClr val="bg1"/>
          </a:solidFill>
          <a:latin typeface="Arial" pitchFamily="34" charset="0"/>
        </a:defRPr>
      </a:lvl8pPr>
      <a:lvl9pPr marL="1828800" algn="ctr" rtl="0" fontAlgn="base">
        <a:spcBef>
          <a:spcPct val="0"/>
        </a:spcBef>
        <a:spcAft>
          <a:spcPct val="0"/>
        </a:spcAft>
        <a:defRPr sz="4800">
          <a:solidFill>
            <a:schemeClr val="bg1"/>
          </a:solidFill>
          <a:latin typeface="Arial" pitchFamily="34" charset="0"/>
        </a:defRPr>
      </a:lvl9pPr>
    </p:titleStyle>
    <p:bodyStyle>
      <a:lvl1pPr marL="342900" indent="-342900" algn="l" rtl="0" eaLnBrk="0" fontAlgn="base" hangingPunct="0">
        <a:spcBef>
          <a:spcPct val="20000"/>
        </a:spcBef>
        <a:spcAft>
          <a:spcPct val="0"/>
        </a:spcAft>
        <a:buChar char="•"/>
        <a:defRPr sz="3200">
          <a:solidFill>
            <a:srgbClr val="00ABE5"/>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autism.org.uk/living-with-autism/parents-relatives-and-carers.aspx" TargetMode="External"/><Relationship Id="rId3" Type="http://schemas.openxmlformats.org/officeDocument/2006/relationships/hyperlink" Target="http://www.tewv.nhs.uk/site/care-and-treatment/children-and-adolescent-mental-health-services/teesside" TargetMode="External"/><Relationship Id="rId7" Type="http://schemas.openxmlformats.org/officeDocument/2006/relationships/hyperlink" Target="http://www.bdadyslexia.org.uk/about-dyslexia/parents/helping-your-child-at-home.html" TargetMode="External"/><Relationship Id="rId2" Type="http://schemas.openxmlformats.org/officeDocument/2006/relationships/hyperlink" Target="http://stocktoninformationdirectory.org/kb5/stockton/directory/family.page?familychannel=1" TargetMode="External"/><Relationship Id="rId1" Type="http://schemas.openxmlformats.org/officeDocument/2006/relationships/slideLayout" Target="../slideLayouts/slideLayout2.xml"/><Relationship Id="rId6" Type="http://schemas.openxmlformats.org/officeDocument/2006/relationships/hyperlink" Target="http://dcd.canchild.ca/en/DCDFAQs/resources/dcdrevised.pdf" TargetMode="External"/><Relationship Id="rId5" Type="http://schemas.openxmlformats.org/officeDocument/2006/relationships/hyperlink" Target="http://www.helpguide.org/mental/adhd_add_parenting_strategies.htm" TargetMode="External"/><Relationship Id="rId10" Type="http://schemas.openxmlformats.org/officeDocument/2006/relationships/hyperlink" Target="https://www.stockton.gov.uk/children-and-young-people/looked-after-children-and-young-people/" TargetMode="External"/><Relationship Id="rId4" Type="http://schemas.openxmlformats.org/officeDocument/2006/relationships/hyperlink" Target="http://www.ican.org.uk/" TargetMode="External"/><Relationship Id="rId9" Type="http://schemas.openxmlformats.org/officeDocument/2006/relationships/hyperlink" Target="http://www.alliancepsychology.com/children-young-people-and-familie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slide" Target="slide7.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4.xml"/><Relationship Id="rId7" Type="http://schemas.openxmlformats.org/officeDocument/2006/relationships/slide" Target="slide9.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8.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95288" y="333375"/>
            <a:ext cx="8421687" cy="5080000"/>
          </a:xfrm>
          <a:prstGeom prst="rect">
            <a:avLst/>
          </a:prstGeom>
          <a:solidFill>
            <a:srgbClr val="00ABE5"/>
          </a:solidFill>
          <a:ln>
            <a:noFill/>
          </a:ln>
          <a:extLst>
            <a:ext uri="{91240B29-F687-4F45-9708-019B960494DF}">
              <a14:hiddenLine xmlns:a14="http://schemas.microsoft.com/office/drawing/2010/main" w="38100">
                <a:solidFill>
                  <a:srgbClr val="000000"/>
                </a:solidFill>
                <a:miter lim="800000"/>
                <a:headEnd/>
                <a:tailEnd/>
              </a14:hiddenLine>
            </a:ext>
          </a:extLst>
        </p:spPr>
        <p:txBody>
          <a:bodyPr anchor="ctr"/>
          <a:lstStyle>
            <a:lvl1pPr defTabSz="457200" eaLnBrk="0" hangingPunct="0">
              <a:defRPr>
                <a:solidFill>
                  <a:schemeClr val="tx1"/>
                </a:solidFill>
                <a:latin typeface="Calibri" panose="020F0502020204030204" pitchFamily="34" charset="0"/>
                <a:cs typeface="Arial" panose="020B0604020202020204" pitchFamily="34" charset="0"/>
              </a:defRPr>
            </a:lvl1pPr>
            <a:lvl2pPr marL="742950" indent="-285750" defTabSz="457200" eaLnBrk="0" hangingPunct="0">
              <a:defRPr>
                <a:solidFill>
                  <a:schemeClr val="tx1"/>
                </a:solidFill>
                <a:latin typeface="Calibri" panose="020F0502020204030204" pitchFamily="34" charset="0"/>
                <a:cs typeface="Arial" panose="020B0604020202020204" pitchFamily="34" charset="0"/>
              </a:defRPr>
            </a:lvl2pPr>
            <a:lvl3pPr marL="1143000" indent="-228600" defTabSz="457200" eaLnBrk="0" hangingPunct="0">
              <a:defRPr>
                <a:solidFill>
                  <a:schemeClr val="tx1"/>
                </a:solidFill>
                <a:latin typeface="Calibri" panose="020F0502020204030204" pitchFamily="34" charset="0"/>
                <a:cs typeface="Arial" panose="020B0604020202020204" pitchFamily="34" charset="0"/>
              </a:defRPr>
            </a:lvl3pPr>
            <a:lvl4pPr marL="1600200" indent="-228600" defTabSz="457200" eaLnBrk="0" hangingPunct="0">
              <a:defRPr>
                <a:solidFill>
                  <a:schemeClr val="tx1"/>
                </a:solidFill>
                <a:latin typeface="Calibri" panose="020F0502020204030204" pitchFamily="34" charset="0"/>
                <a:cs typeface="Arial" panose="020B0604020202020204" pitchFamily="34" charset="0"/>
              </a:defRPr>
            </a:lvl4pPr>
            <a:lvl5pPr marL="2057400" indent="-228600" defTabSz="4572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en-US" altLang="en-US">
              <a:solidFill>
                <a:srgbClr val="FFFFFF"/>
              </a:solidFill>
              <a:latin typeface="Arial" panose="020B0604020202020204" pitchFamily="34" charset="0"/>
            </a:endParaRPr>
          </a:p>
        </p:txBody>
      </p:sp>
      <p:sp>
        <p:nvSpPr>
          <p:cNvPr id="3075" name="Slide Number Placeholder 5"/>
          <p:cNvSpPr txBox="1">
            <a:spLocks/>
          </p:cNvSpPr>
          <p:nvPr/>
        </p:nvSpPr>
        <p:spPr bwMode="auto">
          <a:xfrm>
            <a:off x="387350" y="6237288"/>
            <a:ext cx="471488"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76F0B2F-FD87-48FB-A2ED-D0D57EEEE2F7}" type="slidenum">
              <a:rPr lang="en-US" altLang="en-US" sz="1000">
                <a:solidFill>
                  <a:schemeClr val="bg1"/>
                </a:solidFill>
                <a:ea typeface="ＭＳ Ｐゴシック" panose="020B0600070205080204" pitchFamily="34" charset="-128"/>
              </a:rPr>
              <a:pPr eaLnBrk="1" hangingPunct="1"/>
              <a:t>1</a:t>
            </a:fld>
            <a:r>
              <a:rPr lang="en-US" altLang="en-US" sz="1000">
                <a:ea typeface="ＭＳ Ｐゴシック" panose="020B0600070205080204" pitchFamily="34" charset="-128"/>
              </a:rPr>
              <a:t> </a:t>
            </a:r>
          </a:p>
        </p:txBody>
      </p:sp>
      <p:sp>
        <p:nvSpPr>
          <p:cNvPr id="3076" name="Date Placeholder 3"/>
          <p:cNvSpPr txBox="1">
            <a:spLocks/>
          </p:cNvSpPr>
          <p:nvPr/>
        </p:nvSpPr>
        <p:spPr bwMode="auto">
          <a:xfrm>
            <a:off x="6842125" y="6237288"/>
            <a:ext cx="19002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Calibri" panose="020F0502020204030204" pitchFamily="34" charset="0"/>
                <a:cs typeface="Arial" panose="020B0604020202020204" pitchFamily="34" charset="0"/>
              </a:defRPr>
            </a:lvl1pPr>
            <a:lvl2pPr marL="742950" indent="-285750" defTabSz="457200" eaLnBrk="0" hangingPunct="0">
              <a:defRPr>
                <a:solidFill>
                  <a:schemeClr val="tx1"/>
                </a:solidFill>
                <a:latin typeface="Calibri" panose="020F0502020204030204" pitchFamily="34" charset="0"/>
                <a:cs typeface="Arial" panose="020B0604020202020204" pitchFamily="34" charset="0"/>
              </a:defRPr>
            </a:lvl2pPr>
            <a:lvl3pPr marL="1143000" indent="-228600" defTabSz="457200" eaLnBrk="0" hangingPunct="0">
              <a:defRPr>
                <a:solidFill>
                  <a:schemeClr val="tx1"/>
                </a:solidFill>
                <a:latin typeface="Calibri" panose="020F0502020204030204" pitchFamily="34" charset="0"/>
                <a:cs typeface="Arial" panose="020B0604020202020204" pitchFamily="34" charset="0"/>
              </a:defRPr>
            </a:lvl3pPr>
            <a:lvl4pPr marL="1600200" indent="-228600" defTabSz="457200" eaLnBrk="0" hangingPunct="0">
              <a:defRPr>
                <a:solidFill>
                  <a:schemeClr val="tx1"/>
                </a:solidFill>
                <a:latin typeface="Calibri" panose="020F0502020204030204" pitchFamily="34" charset="0"/>
                <a:cs typeface="Arial" panose="020B0604020202020204" pitchFamily="34" charset="0"/>
              </a:defRPr>
            </a:lvl4pPr>
            <a:lvl5pPr marL="2057400" indent="-228600" defTabSz="4572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eaLnBrk="1" hangingPunct="1"/>
            <a:fld id="{E41992F5-B702-4BFA-9BA7-87D764751380}" type="datetime1">
              <a:rPr lang="en-US" altLang="en-US" sz="1000">
                <a:solidFill>
                  <a:schemeClr val="bg1"/>
                </a:solidFill>
                <a:ea typeface="ＭＳ Ｐゴシック" panose="020B0600070205080204" pitchFamily="34" charset="-128"/>
              </a:rPr>
              <a:pPr algn="r" eaLnBrk="1" hangingPunct="1"/>
              <a:t>9/16/2024</a:t>
            </a:fld>
            <a:endParaRPr lang="en-US" altLang="en-US" sz="1000">
              <a:solidFill>
                <a:schemeClr val="bg1"/>
              </a:solidFill>
              <a:ea typeface="ＭＳ Ｐゴシック" panose="020B0600070205080204" pitchFamily="34" charset="-128"/>
            </a:endParaRPr>
          </a:p>
        </p:txBody>
      </p:sp>
      <p:sp>
        <p:nvSpPr>
          <p:cNvPr id="3077" name="TextBox 7"/>
          <p:cNvSpPr txBox="1">
            <a:spLocks noChangeArrowheads="1"/>
          </p:cNvSpPr>
          <p:nvPr/>
        </p:nvSpPr>
        <p:spPr bwMode="auto">
          <a:xfrm>
            <a:off x="500063" y="541338"/>
            <a:ext cx="8077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a:solidFill>
                  <a:schemeClr val="tx1"/>
                </a:solidFill>
                <a:latin typeface="Calibri" panose="020F0502020204030204" pitchFamily="34" charset="0"/>
                <a:cs typeface="Arial" panose="020B0604020202020204" pitchFamily="34" charset="0"/>
              </a:defRPr>
            </a:lvl1pPr>
            <a:lvl2pPr marL="742950" indent="-285750" defTabSz="457200" eaLnBrk="0" hangingPunct="0">
              <a:defRPr>
                <a:solidFill>
                  <a:schemeClr val="tx1"/>
                </a:solidFill>
                <a:latin typeface="Calibri" panose="020F0502020204030204" pitchFamily="34" charset="0"/>
                <a:cs typeface="Arial" panose="020B0604020202020204" pitchFamily="34" charset="0"/>
              </a:defRPr>
            </a:lvl2pPr>
            <a:lvl3pPr marL="1143000" indent="-228600" defTabSz="457200" eaLnBrk="0" hangingPunct="0">
              <a:defRPr>
                <a:solidFill>
                  <a:schemeClr val="tx1"/>
                </a:solidFill>
                <a:latin typeface="Calibri" panose="020F0502020204030204" pitchFamily="34" charset="0"/>
                <a:cs typeface="Arial" panose="020B0604020202020204" pitchFamily="34" charset="0"/>
              </a:defRPr>
            </a:lvl3pPr>
            <a:lvl4pPr marL="1600200" indent="-228600" defTabSz="457200" eaLnBrk="0" hangingPunct="0">
              <a:defRPr>
                <a:solidFill>
                  <a:schemeClr val="tx1"/>
                </a:solidFill>
                <a:latin typeface="Calibri" panose="020F0502020204030204" pitchFamily="34" charset="0"/>
                <a:cs typeface="Arial" panose="020B0604020202020204" pitchFamily="34" charset="0"/>
              </a:defRPr>
            </a:lvl4pPr>
            <a:lvl5pPr marL="2057400" indent="-228600" defTabSz="4572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3600" dirty="0">
                <a:solidFill>
                  <a:schemeClr val="bg1"/>
                </a:solidFill>
                <a:ea typeface="ＭＳ Ｐゴシック" panose="020B0600070205080204" pitchFamily="34" charset="-128"/>
              </a:rPr>
              <a:t>St Patricks RC Primary School</a:t>
            </a:r>
          </a:p>
        </p:txBody>
      </p:sp>
      <p:sp>
        <p:nvSpPr>
          <p:cNvPr id="3081" name="TextBox 2"/>
          <p:cNvSpPr txBox="1">
            <a:spLocks noChangeArrowheads="1"/>
          </p:cNvSpPr>
          <p:nvPr/>
        </p:nvSpPr>
        <p:spPr bwMode="auto">
          <a:xfrm>
            <a:off x="1981813" y="3394575"/>
            <a:ext cx="524863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2400" b="1" dirty="0"/>
              <a:t>SEN Information Report</a:t>
            </a:r>
          </a:p>
          <a:p>
            <a:pPr algn="ctr" eaLnBrk="1" hangingPunct="1"/>
            <a:r>
              <a:rPr lang="en-GB" altLang="en-US" sz="2400" b="1" dirty="0"/>
              <a:t>‘Seek Ye First the Kingdom of God’</a:t>
            </a:r>
          </a:p>
          <a:p>
            <a:pPr algn="ctr" eaLnBrk="1" hangingPunct="1"/>
            <a:endParaRPr lang="en-GB" altLang="en-US" sz="2400" b="1" dirty="0"/>
          </a:p>
          <a:p>
            <a:pPr algn="ctr" eaLnBrk="1" hangingPunct="1"/>
            <a:r>
              <a:rPr lang="en-GB" altLang="en-US" sz="1200" b="1" dirty="0"/>
              <a:t>Last reviewed July 2024</a:t>
            </a:r>
          </a:p>
          <a:p>
            <a:pPr algn="ctr" eaLnBrk="1" hangingPunct="1"/>
            <a:r>
              <a:rPr lang="en-GB" altLang="en-US" sz="1200" b="1" dirty="0"/>
              <a:t>Next review date July 2025</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28951" t="18288" r="29877" b="49510"/>
          <a:stretch>
            <a:fillRect/>
          </a:stretch>
        </p:blipFill>
        <p:spPr bwMode="auto">
          <a:xfrm>
            <a:off x="3890457" y="1799425"/>
            <a:ext cx="1428371" cy="1390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pic>
        <p:nvPicPr>
          <p:cNvPr id="12291"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292" name="Group 5"/>
          <p:cNvGrpSpPr>
            <a:grpSpLocks/>
          </p:cNvGrpSpPr>
          <p:nvPr/>
        </p:nvGrpSpPr>
        <p:grpSpPr bwMode="auto">
          <a:xfrm>
            <a:off x="6110288" y="100013"/>
            <a:ext cx="2655887" cy="2513012"/>
            <a:chOff x="3997325" y="2449513"/>
            <a:chExt cx="2655888" cy="2513012"/>
          </a:xfrm>
        </p:grpSpPr>
        <p:sp>
          <p:nvSpPr>
            <p:cNvPr id="12300" name="WordArt 4"/>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grpSp>
        <p:nvGrpSpPr>
          <p:cNvPr id="12293" name="Group 6"/>
          <p:cNvGrpSpPr>
            <a:grpSpLocks/>
          </p:cNvGrpSpPr>
          <p:nvPr/>
        </p:nvGrpSpPr>
        <p:grpSpPr bwMode="auto">
          <a:xfrm>
            <a:off x="8026400" y="6369050"/>
            <a:ext cx="976313" cy="328613"/>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12299" name="TextBox 8">
              <a:hlinkClick r:id="rId3" action="ppaction://hlinksldjump"/>
            </p:cNvPr>
            <p:cNvSpPr txBox="1">
              <a:spLocks noChangeArrowheads="1"/>
            </p:cNvSpPr>
            <p:nvPr/>
          </p:nvSpPr>
          <p:spPr bwMode="auto">
            <a:xfrm>
              <a:off x="409576" y="2979683"/>
              <a:ext cx="2299488" cy="258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100" b="1">
                  <a:hlinkClick r:id="rId4" action="ppaction://hlinksldjump"/>
                </a:rPr>
                <a:t>Plan Menu</a:t>
              </a:r>
              <a:endParaRPr lang="en-GB" altLang="en-US" sz="1100" b="1"/>
            </a:p>
          </p:txBody>
        </p:sp>
      </p:grpSp>
      <p:sp>
        <p:nvSpPr>
          <p:cNvPr id="15" name="Rounded Rectangle 14"/>
          <p:cNvSpPr/>
          <p:nvPr/>
        </p:nvSpPr>
        <p:spPr>
          <a:xfrm>
            <a:off x="238125" y="425451"/>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GB"/>
          </a:p>
        </p:txBody>
      </p:sp>
      <p:sp>
        <p:nvSpPr>
          <p:cNvPr id="16" name="TextBox 15">
            <a:hlinkClick r:id="rId3" action="ppaction://hlinksldjump"/>
          </p:cNvPr>
          <p:cNvSpPr txBox="1"/>
          <p:nvPr/>
        </p:nvSpPr>
        <p:spPr>
          <a:xfrm>
            <a:off x="238125" y="407194"/>
            <a:ext cx="2447925" cy="400050"/>
          </a:xfrm>
          <a:prstGeom prst="rect">
            <a:avLst/>
          </a:prstGeom>
          <a:noFill/>
        </p:spPr>
        <p:txBody>
          <a:bodyPr>
            <a:spAutoFit/>
          </a:bodyPr>
          <a:lstStyle/>
          <a:p>
            <a:pPr algn="ctr" fontAlgn="auto">
              <a:spcBef>
                <a:spcPts val="0"/>
              </a:spcBef>
              <a:spcAft>
                <a:spcPts val="0"/>
              </a:spcAft>
              <a:defRPr/>
            </a:pPr>
            <a:r>
              <a:rPr lang="en-GB" sz="1000" b="1" dirty="0">
                <a:effectLst>
                  <a:outerShdw blurRad="50800" dist="38100" dir="2700000" algn="tl" rotWithShape="0">
                    <a:prstClr val="black">
                      <a:alpha val="40000"/>
                    </a:prstClr>
                  </a:outerShdw>
                </a:effectLst>
                <a:latin typeface="+mn-lt"/>
                <a:cs typeface="+mn-cs"/>
              </a:rPr>
              <a:t>Social, Emotional and Mental </a:t>
            </a:r>
          </a:p>
          <a:p>
            <a:pPr algn="ctr" fontAlgn="auto">
              <a:spcBef>
                <a:spcPts val="0"/>
              </a:spcBef>
              <a:spcAft>
                <a:spcPts val="0"/>
              </a:spcAft>
              <a:defRPr/>
            </a:pPr>
            <a:r>
              <a:rPr lang="en-GB" sz="1000" b="1" dirty="0">
                <a:effectLst>
                  <a:outerShdw blurRad="50800" dist="38100" dir="2700000" algn="tl" rotWithShape="0">
                    <a:prstClr val="black">
                      <a:alpha val="40000"/>
                    </a:prstClr>
                  </a:outerShdw>
                </a:effectLst>
                <a:latin typeface="+mn-lt"/>
                <a:cs typeface="+mn-cs"/>
              </a:rPr>
              <a:t>Health Difficulties</a:t>
            </a:r>
          </a:p>
        </p:txBody>
      </p:sp>
      <p:sp>
        <p:nvSpPr>
          <p:cNvPr id="20" name="Text Box 2"/>
          <p:cNvSpPr txBox="1">
            <a:spLocks noChangeArrowheads="1"/>
          </p:cNvSpPr>
          <p:nvPr/>
        </p:nvSpPr>
        <p:spPr bwMode="auto">
          <a:xfrm>
            <a:off x="276225" y="1050926"/>
            <a:ext cx="5529263"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GB" dirty="0"/>
              <a:t>- Individual Support plan for all children on the SEND register </a:t>
            </a:r>
          </a:p>
          <a:p>
            <a:pPr lvl="0"/>
            <a:r>
              <a:rPr lang="en-GB" dirty="0"/>
              <a:t>- Whole school behaviour policy</a:t>
            </a:r>
          </a:p>
          <a:p>
            <a:pPr lvl="0"/>
            <a:r>
              <a:rPr lang="en-GB" dirty="0"/>
              <a:t>- Jigsaw PHSE curriculum</a:t>
            </a:r>
          </a:p>
          <a:p>
            <a:pPr lvl="0"/>
            <a:r>
              <a:rPr lang="en-GB" dirty="0"/>
              <a:t>- Reward systems (can be differentiated due to need)</a:t>
            </a:r>
          </a:p>
          <a:p>
            <a:pPr lvl="0"/>
            <a:r>
              <a:rPr lang="en-GB" dirty="0"/>
              <a:t>- Home/school communication books</a:t>
            </a:r>
          </a:p>
          <a:p>
            <a:pPr lvl="0"/>
            <a:r>
              <a:rPr lang="en-GB"/>
              <a:t>- Access to Mindset </a:t>
            </a:r>
            <a:r>
              <a:rPr lang="en-GB" dirty="0"/>
              <a:t>therapists</a:t>
            </a:r>
          </a:p>
          <a:p>
            <a:pPr lvl="0"/>
            <a:r>
              <a:rPr lang="en-GB" dirty="0"/>
              <a:t>- Bungalow </a:t>
            </a:r>
          </a:p>
          <a:p>
            <a:pPr lvl="0"/>
            <a:r>
              <a:rPr lang="en-GB" dirty="0"/>
              <a:t>- Access to rainbows bereavement and grief programme with trained teaching assistants</a:t>
            </a:r>
          </a:p>
          <a:p>
            <a:pPr lvl="0"/>
            <a:r>
              <a:rPr lang="en-GB" dirty="0"/>
              <a:t>- Small group circle time and lunch time interventions</a:t>
            </a:r>
          </a:p>
          <a:p>
            <a:pPr lvl="0"/>
            <a:r>
              <a:rPr lang="en-GB" dirty="0"/>
              <a:t>- Referrals to the Early Help assessment team </a:t>
            </a:r>
          </a:p>
          <a:p>
            <a:pPr lvl="0"/>
            <a:r>
              <a:rPr lang="en-GB" dirty="0"/>
              <a:t>- 1:1 or small group support if needed</a:t>
            </a:r>
          </a:p>
          <a:p>
            <a:pPr lvl="0"/>
            <a:r>
              <a:rPr lang="en-GB" dirty="0"/>
              <a:t>- Buddy systems </a:t>
            </a:r>
          </a:p>
          <a:p>
            <a:pPr lvl="0"/>
            <a:r>
              <a:rPr lang="en-GB" dirty="0"/>
              <a:t>- Behaviour support plans </a:t>
            </a:r>
          </a:p>
          <a:p>
            <a:r>
              <a:rPr lang="en-US" altLang="en-US" dirty="0"/>
              <a:t>Please see our SENCO for information on any of the provision listed here.  </a:t>
            </a:r>
          </a:p>
          <a:p>
            <a:pPr marL="285750" lvl="0" indent="-285750">
              <a:buFontTx/>
              <a:buChar char="-"/>
            </a:pPr>
            <a:endParaRPr lang="en-GB" dirty="0"/>
          </a:p>
          <a:p>
            <a:pPr>
              <a:defRPr/>
            </a:pPr>
            <a:endParaRPr lang="en-US" altLang="en-US" sz="2000" dirty="0">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pic>
        <p:nvPicPr>
          <p:cNvPr id="1331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6" name="Group 5"/>
          <p:cNvGrpSpPr>
            <a:grpSpLocks/>
          </p:cNvGrpSpPr>
          <p:nvPr/>
        </p:nvGrpSpPr>
        <p:grpSpPr bwMode="auto">
          <a:xfrm>
            <a:off x="6110288" y="100013"/>
            <a:ext cx="2655887" cy="2513012"/>
            <a:chOff x="3997325" y="2449513"/>
            <a:chExt cx="2655888" cy="2513012"/>
          </a:xfrm>
        </p:grpSpPr>
        <p:sp>
          <p:nvSpPr>
            <p:cNvPr id="13323" name="WordArt 4"/>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grpSp>
        <p:nvGrpSpPr>
          <p:cNvPr id="13317" name="Group 6"/>
          <p:cNvGrpSpPr>
            <a:grpSpLocks/>
          </p:cNvGrpSpPr>
          <p:nvPr/>
        </p:nvGrpSpPr>
        <p:grpSpPr bwMode="auto">
          <a:xfrm>
            <a:off x="8026400" y="6369050"/>
            <a:ext cx="976313" cy="328613"/>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13322" name="TextBox 8">
              <a:hlinkClick r:id="rId3" action="ppaction://hlinksldjump"/>
            </p:cNvPr>
            <p:cNvSpPr txBox="1">
              <a:spLocks noChangeArrowheads="1"/>
            </p:cNvSpPr>
            <p:nvPr/>
          </p:nvSpPr>
          <p:spPr bwMode="auto">
            <a:xfrm>
              <a:off x="409576" y="2979683"/>
              <a:ext cx="2299488" cy="258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100" b="1">
                  <a:hlinkClick r:id="rId4" action="ppaction://hlinksldjump"/>
                </a:rPr>
                <a:t>Plan Menu</a:t>
              </a:r>
              <a:endParaRPr lang="en-GB" altLang="en-US" sz="1100" b="1"/>
            </a:p>
          </p:txBody>
        </p:sp>
      </p:grpSp>
      <p:sp>
        <p:nvSpPr>
          <p:cNvPr id="21" name="Rounded Rectangle 20"/>
          <p:cNvSpPr/>
          <p:nvPr/>
        </p:nvSpPr>
        <p:spPr>
          <a:xfrm>
            <a:off x="424657" y="412759"/>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en-GB"/>
          </a:p>
        </p:txBody>
      </p:sp>
      <p:sp>
        <p:nvSpPr>
          <p:cNvPr id="22" name="TextBox 21">
            <a:hlinkClick r:id="rId3" action="ppaction://hlinksldjump"/>
          </p:cNvPr>
          <p:cNvSpPr txBox="1"/>
          <p:nvPr/>
        </p:nvSpPr>
        <p:spPr>
          <a:xfrm>
            <a:off x="496094" y="436571"/>
            <a:ext cx="2447925" cy="276225"/>
          </a:xfrm>
          <a:prstGeom prst="rect">
            <a:avLst/>
          </a:prstGeom>
          <a:noFill/>
        </p:spPr>
        <p:txBody>
          <a:bodyPr>
            <a:spAutoFit/>
          </a:bodyPr>
          <a:lstStyle/>
          <a:p>
            <a:pPr algn="ctr" fontAlgn="auto">
              <a:spcBef>
                <a:spcPts val="0"/>
              </a:spcBef>
              <a:spcAft>
                <a:spcPts val="0"/>
              </a:spcAft>
              <a:defRPr/>
            </a:pPr>
            <a:r>
              <a:rPr lang="en-GB" sz="1200" b="1" dirty="0">
                <a:effectLst>
                  <a:outerShdw blurRad="50800" dist="38100" dir="2700000" algn="tl" rotWithShape="0">
                    <a:prstClr val="black">
                      <a:alpha val="40000"/>
                    </a:prstClr>
                  </a:outerShdw>
                </a:effectLst>
                <a:latin typeface="+mn-lt"/>
                <a:cs typeface="+mn-cs"/>
              </a:rPr>
              <a:t>Sensory and/or Physical Needs</a:t>
            </a:r>
          </a:p>
        </p:txBody>
      </p:sp>
      <p:sp>
        <p:nvSpPr>
          <p:cNvPr id="14" name="Text Box 2"/>
          <p:cNvSpPr txBox="1">
            <a:spLocks noChangeArrowheads="1"/>
          </p:cNvSpPr>
          <p:nvPr/>
        </p:nvSpPr>
        <p:spPr bwMode="auto">
          <a:xfrm>
            <a:off x="305593" y="1155718"/>
            <a:ext cx="7314407" cy="332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GB" dirty="0"/>
              <a:t>- Whole school awareness of particular sensory/physical needs</a:t>
            </a:r>
          </a:p>
          <a:p>
            <a:pPr lvl="0"/>
            <a:r>
              <a:rPr lang="en-GB" dirty="0"/>
              <a:t>- Individualised care plans for physical needs</a:t>
            </a:r>
          </a:p>
          <a:p>
            <a:pPr lvl="0"/>
            <a:r>
              <a:rPr lang="en-GB" dirty="0"/>
              <a:t>- Gymnastics coach </a:t>
            </a:r>
          </a:p>
          <a:p>
            <a:pPr lvl="0"/>
            <a:r>
              <a:rPr lang="en-GB" dirty="0"/>
              <a:t>- Access to fine/gross motor skills activities and resources including threading, play dough, tweezers etc. </a:t>
            </a:r>
          </a:p>
          <a:p>
            <a:pPr lvl="0"/>
            <a:r>
              <a:rPr lang="en-GB" dirty="0"/>
              <a:t>- Differentiated resources and support where necessary </a:t>
            </a:r>
          </a:p>
          <a:p>
            <a:pPr lvl="0"/>
            <a:r>
              <a:rPr lang="en-GB" dirty="0"/>
              <a:t>- 1:1 or small group support dependent on need</a:t>
            </a:r>
          </a:p>
          <a:p>
            <a:pPr lvl="0"/>
            <a:r>
              <a:rPr lang="en-GB" dirty="0"/>
              <a:t>- Football and dance clubs for ALL children and support offered to those with physical difficulties</a:t>
            </a:r>
          </a:p>
          <a:p>
            <a:pPr lvl="0"/>
            <a:r>
              <a:rPr lang="en-GB" dirty="0"/>
              <a:t>- Differentiated furniture if needed</a:t>
            </a:r>
          </a:p>
          <a:p>
            <a:pPr lvl="0"/>
            <a:r>
              <a:rPr lang="en-GB" dirty="0"/>
              <a:t>- Access to support for personal care</a:t>
            </a:r>
          </a:p>
          <a:p>
            <a:pPr lvl="0"/>
            <a:r>
              <a:rPr lang="en-GB" dirty="0"/>
              <a:t>- Access to support from outside agencies to offer advice and sessions (occupational therapy, physical therapy etc.)</a:t>
            </a:r>
          </a:p>
          <a:p>
            <a:pPr lvl="0"/>
            <a:r>
              <a:rPr lang="en-GB" dirty="0"/>
              <a:t>- Toilet adapted for physical disabilities</a:t>
            </a:r>
          </a:p>
          <a:p>
            <a:r>
              <a:rPr lang="en-US" altLang="en-US" dirty="0"/>
              <a:t>Please see our SENCO for information on any of the provision listed here.  </a:t>
            </a:r>
          </a:p>
          <a:p>
            <a:pPr lvl="0"/>
            <a:endParaRPr lang="en-GB" dirty="0"/>
          </a:p>
          <a:p>
            <a:pPr lvl="0"/>
            <a:endParaRPr lang="en-GB" dirty="0"/>
          </a:p>
          <a:p>
            <a:pPr marL="285750" indent="-285750" algn="just" fontAlgn="auto">
              <a:spcBef>
                <a:spcPts val="0"/>
              </a:spcBef>
              <a:spcAft>
                <a:spcPts val="0"/>
              </a:spcAft>
              <a:buFont typeface="Arial" panose="020B0604020202020204" pitchFamily="34" charset="0"/>
              <a:buChar char="•"/>
              <a:defRPr/>
            </a:pPr>
            <a:endParaRPr lang="en-GB" dirty="0">
              <a:latin typeface="+mn-lt"/>
              <a:cs typeface="+mn-cs"/>
            </a:endParaRPr>
          </a:p>
          <a:p>
            <a:pPr algn="just" fontAlgn="auto">
              <a:spcBef>
                <a:spcPts val="0"/>
              </a:spcBef>
              <a:spcAft>
                <a:spcPts val="0"/>
              </a:spcAft>
              <a:defRPr/>
            </a:pPr>
            <a:endParaRPr lang="en-GB" dirty="0">
              <a:latin typeface="+mn-lt"/>
              <a:cs typeface="+mn-cs"/>
            </a:endParaRPr>
          </a:p>
          <a:p>
            <a:pPr algn="just">
              <a:defRPr/>
            </a:pPr>
            <a:endParaRPr lang="en-US" altLang="en-US" dirty="0">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38000">
              <a:srgbClr val="00B050"/>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Parent Partnerships</a:t>
            </a:r>
          </a:p>
        </p:txBody>
      </p:sp>
      <p:sp>
        <p:nvSpPr>
          <p:cNvPr id="3" name="Content Placeholder 2"/>
          <p:cNvSpPr>
            <a:spLocks noGrp="1"/>
          </p:cNvSpPr>
          <p:nvPr>
            <p:ph idx="1"/>
          </p:nvPr>
        </p:nvSpPr>
        <p:spPr/>
        <p:txBody>
          <a:bodyPr/>
          <a:lstStyle/>
          <a:p>
            <a:pPr marL="0" indent="0">
              <a:buNone/>
            </a:pPr>
            <a:r>
              <a:rPr lang="en-US" sz="1400" dirty="0"/>
              <a:t>At St. Patrick’s we firmly believe in developing strong partnership with parents and know that mutual trust and support will contribute significantly to the progress and attainment of all children, especially children with SEN. We know that parents have a unique overview of their child’s needs and this gives them a key role in supporting their child. Parents are consulted about their child’s needs as soon as the school has identified a cause for concern. Working in collaboration and supporting parents is central to our mission.</a:t>
            </a:r>
            <a:endParaRPr lang="en-GB" sz="1400" dirty="0"/>
          </a:p>
          <a:p>
            <a:pPr marL="0" indent="0">
              <a:buNone/>
            </a:pPr>
            <a:r>
              <a:rPr lang="en-US" sz="1400" dirty="0"/>
              <a:t>When a child is placed on the register parents are invited into school each term to discuss strategies used and progress made. There are opportunities for a consultation with the class teacher once a term.</a:t>
            </a:r>
            <a:endParaRPr lang="en-GB" sz="1400" dirty="0"/>
          </a:p>
          <a:p>
            <a:pPr marL="0" indent="0">
              <a:buNone/>
            </a:pPr>
            <a:r>
              <a:rPr lang="en-US" sz="1400" dirty="0"/>
              <a:t>Parents are informed, in the meantime, of any significant changes in the provision, attainment, and welfare of their child. Parents are informed if any contact with an outside agency is to be made.</a:t>
            </a:r>
            <a:endParaRPr lang="en-GB" sz="1400" dirty="0"/>
          </a:p>
          <a:p>
            <a:pPr marL="0" indent="0">
              <a:buNone/>
            </a:pPr>
            <a:r>
              <a:rPr lang="en-US" sz="1400" dirty="0"/>
              <a:t>Parents also have a responsibility to communicate effectively with professionals to support their child’s education.</a:t>
            </a:r>
            <a:endParaRPr lang="en-GB" sz="1400" dirty="0"/>
          </a:p>
          <a:p>
            <a:pPr marL="0" indent="0">
              <a:buNone/>
            </a:pPr>
            <a:r>
              <a:rPr lang="en-US" sz="1400" dirty="0"/>
              <a:t>In working with the school they should:</a:t>
            </a:r>
            <a:endParaRPr lang="en-GB" sz="1400" dirty="0"/>
          </a:p>
          <a:p>
            <a:pPr lvl="0"/>
            <a:r>
              <a:rPr lang="en-US" sz="1400" dirty="0"/>
              <a:t>Inform the class teacher/SENCO of any concerns they may have regarding their child’s learning and provision.</a:t>
            </a:r>
            <a:endParaRPr lang="en-GB" sz="1400" dirty="0"/>
          </a:p>
          <a:p>
            <a:pPr lvl="0"/>
            <a:r>
              <a:rPr lang="en-US" sz="1400" dirty="0"/>
              <a:t>Inform the school of any changes at home which may be affecting their child’s </a:t>
            </a:r>
            <a:r>
              <a:rPr lang="en-US" sz="1400" dirty="0" err="1"/>
              <a:t>behaviour</a:t>
            </a:r>
            <a:r>
              <a:rPr lang="en-US" sz="1400" dirty="0"/>
              <a:t>/ability to learn.</a:t>
            </a:r>
            <a:endParaRPr lang="en-GB" sz="1400" dirty="0"/>
          </a:p>
          <a:p>
            <a:r>
              <a:rPr lang="en-US" sz="1400" dirty="0"/>
              <a:t>Teachers will arrange half-termly meetings with parents/</a:t>
            </a:r>
            <a:r>
              <a:rPr lang="en-US" sz="1400" dirty="0" err="1"/>
              <a:t>carers</a:t>
            </a:r>
            <a:r>
              <a:rPr lang="en-US" sz="1400" dirty="0"/>
              <a:t> of children on the SEND register in order to discuss progress, look at targets for their IEP and simply chat about how their child is getting on. At this point, parents will have the opportunity to discuss and concerns they may have. The SENCO may be asked to attend these meetings if needed.</a:t>
            </a:r>
            <a:endParaRPr lang="en-GB" sz="1400" dirty="0"/>
          </a:p>
          <a:p>
            <a:r>
              <a:rPr lang="en-US" sz="1400" dirty="0"/>
              <a:t>Our SENCO, </a:t>
            </a:r>
            <a:r>
              <a:rPr lang="en-US" sz="1400" dirty="0" err="1"/>
              <a:t>Mrs</a:t>
            </a:r>
            <a:r>
              <a:rPr lang="en-US" sz="1400" dirty="0"/>
              <a:t> Philpot, is more than happy to meet with parents to discuss their child’s needs.</a:t>
            </a:r>
            <a:endParaRPr lang="en-GB" sz="1400" dirty="0"/>
          </a:p>
          <a:p>
            <a:endParaRPr lang="en-GB" dirty="0"/>
          </a:p>
        </p:txBody>
      </p:sp>
    </p:spTree>
    <p:extLst>
      <p:ext uri="{BB962C8B-B14F-4D97-AF65-F5344CB8AC3E}">
        <p14:creationId xmlns:p14="http://schemas.microsoft.com/office/powerpoint/2010/main" val="424996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4470"/>
            <a:ext cx="8229600" cy="5751694"/>
          </a:xfrm>
        </p:spPr>
        <p:txBody>
          <a:bodyPr/>
          <a:lstStyle/>
          <a:p>
            <a:pPr marL="0" indent="0">
              <a:buNone/>
            </a:pPr>
            <a:r>
              <a:rPr lang="en-US" sz="1400" b="1" u="sng" dirty="0"/>
              <a:t>Extra-curricular activities for children with SEND</a:t>
            </a:r>
            <a:endParaRPr lang="en-GB" sz="1400" dirty="0"/>
          </a:p>
          <a:p>
            <a:pPr marL="0" indent="0">
              <a:buNone/>
            </a:pPr>
            <a:r>
              <a:rPr lang="en-US" sz="1400" dirty="0"/>
              <a:t>We have a wide range of extra-curricular activities at St Patricks and as a fully inclusive school, these activities are open to all children. Some of our activities available at St Patricks are: </a:t>
            </a:r>
            <a:endParaRPr lang="en-GB" sz="1400" dirty="0"/>
          </a:p>
          <a:p>
            <a:pPr lvl="0"/>
            <a:r>
              <a:rPr lang="en-US" sz="1400" dirty="0"/>
              <a:t>football club</a:t>
            </a:r>
            <a:endParaRPr lang="en-GB" sz="1400" dirty="0"/>
          </a:p>
          <a:p>
            <a:pPr lvl="0"/>
            <a:r>
              <a:rPr lang="en-US" sz="1400" dirty="0"/>
              <a:t>musical instrument lessons</a:t>
            </a:r>
            <a:endParaRPr lang="en-GB" sz="1400" dirty="0"/>
          </a:p>
          <a:p>
            <a:pPr lvl="0"/>
            <a:r>
              <a:rPr lang="en-US" sz="1400" dirty="0"/>
              <a:t>dance club</a:t>
            </a:r>
            <a:endParaRPr lang="en-GB" sz="1400" dirty="0"/>
          </a:p>
          <a:p>
            <a:pPr lvl="0"/>
            <a:r>
              <a:rPr lang="en-US" sz="1400" dirty="0"/>
              <a:t>library visits</a:t>
            </a:r>
            <a:endParaRPr lang="en-GB" sz="1400" dirty="0"/>
          </a:p>
          <a:p>
            <a:pPr lvl="0"/>
            <a:r>
              <a:rPr lang="en-US" sz="1400" dirty="0"/>
              <a:t>lunch time interventions and games</a:t>
            </a:r>
            <a:endParaRPr lang="en-GB" sz="1400" dirty="0"/>
          </a:p>
          <a:p>
            <a:pPr lvl="0"/>
            <a:r>
              <a:rPr lang="en-US" sz="1400" dirty="0"/>
              <a:t>gymnastics</a:t>
            </a:r>
            <a:endParaRPr lang="en-GB" sz="1400" dirty="0"/>
          </a:p>
          <a:p>
            <a:pPr lvl="0"/>
            <a:r>
              <a:rPr lang="en-US" sz="1400" dirty="0"/>
              <a:t>swimming</a:t>
            </a:r>
            <a:endParaRPr lang="en-GB" sz="1400" dirty="0"/>
          </a:p>
          <a:p>
            <a:pPr lvl="0"/>
            <a:r>
              <a:rPr lang="en-US" sz="1400" dirty="0"/>
              <a:t>tag rugby</a:t>
            </a:r>
            <a:endParaRPr lang="en-GB" sz="1400" dirty="0"/>
          </a:p>
          <a:p>
            <a:pPr lvl="0"/>
            <a:r>
              <a:rPr lang="en-US" sz="1400" dirty="0"/>
              <a:t>homework clubs</a:t>
            </a:r>
            <a:endParaRPr lang="en-GB" sz="1400" dirty="0"/>
          </a:p>
          <a:p>
            <a:pPr lvl="0"/>
            <a:r>
              <a:rPr lang="en-US" sz="1400" dirty="0"/>
              <a:t>choir</a:t>
            </a:r>
            <a:endParaRPr lang="en-GB" sz="1400" dirty="0"/>
          </a:p>
          <a:p>
            <a:pPr lvl="0"/>
            <a:r>
              <a:rPr lang="en-US" sz="1400" dirty="0"/>
              <a:t>eco warriors club</a:t>
            </a:r>
          </a:p>
          <a:p>
            <a:pPr marL="0" lvl="0" indent="0">
              <a:buNone/>
            </a:pPr>
            <a:r>
              <a:rPr lang="en-US" sz="1400" dirty="0"/>
              <a:t>Our clubs change termly so please keep looking out for updates.</a:t>
            </a:r>
            <a:endParaRPr lang="en-GB" sz="1400" dirty="0"/>
          </a:p>
          <a:p>
            <a:pPr marL="0" lvl="0" indent="0">
              <a:buNone/>
            </a:pPr>
            <a:r>
              <a:rPr lang="en-US" sz="1400" dirty="0"/>
              <a:t>The children also get exciting opportunities to go on a variety of school trips. In Year four, the children get to go on a residential to Carlton Outdoor Education Centre which involves activities such as raft building, orienteering and rock climbing. In Year five, the children get to go skiing and in Year six the children go on a trip to Holland. </a:t>
            </a:r>
            <a:endParaRPr lang="en-GB" sz="1400" dirty="0"/>
          </a:p>
          <a:p>
            <a:pPr marL="0" indent="0">
              <a:buNone/>
            </a:pPr>
            <a:r>
              <a:rPr lang="en-US" sz="1400" dirty="0"/>
              <a:t>All Year six children also act as prefects to the younger children. This is a fantastic way of teaching them responsibility and independence. They help the younger children to sit nicely in assembly, hear them read and play games with them outside. This is a great way to help those children who struggle with communication and interaction. </a:t>
            </a:r>
          </a:p>
          <a:p>
            <a:pPr marL="0" indent="0">
              <a:buNone/>
            </a:pPr>
            <a:r>
              <a:rPr lang="en-US" sz="1400" dirty="0"/>
              <a:t>Any children with SEND in school would get the opportunity to go on trips with a familiar adult that they are comfortable with, if needed.</a:t>
            </a:r>
            <a:endParaRPr lang="en-GB" sz="1400" dirty="0"/>
          </a:p>
          <a:p>
            <a:pPr marL="0" indent="0">
              <a:buNone/>
            </a:pPr>
            <a:endParaRPr lang="en-GB" sz="1400" dirty="0"/>
          </a:p>
        </p:txBody>
      </p:sp>
    </p:spTree>
    <p:extLst>
      <p:ext uri="{BB962C8B-B14F-4D97-AF65-F5344CB8AC3E}">
        <p14:creationId xmlns:p14="http://schemas.microsoft.com/office/powerpoint/2010/main" val="4051042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96390"/>
            <a:ext cx="8229600" cy="5629774"/>
          </a:xfrm>
        </p:spPr>
        <p:txBody>
          <a:bodyPr/>
          <a:lstStyle/>
          <a:p>
            <a:pPr marL="0" indent="0">
              <a:buNone/>
            </a:pPr>
            <a:r>
              <a:rPr lang="en-US" sz="1200" b="1" u="sng" dirty="0"/>
              <a:t>Transition</a:t>
            </a:r>
            <a:endParaRPr lang="en-GB" sz="1200" dirty="0"/>
          </a:p>
          <a:p>
            <a:pPr marL="0" indent="0">
              <a:buNone/>
            </a:pPr>
            <a:r>
              <a:rPr lang="en-US" sz="1200" dirty="0"/>
              <a:t>At St Patricks, we are aware of the importance of ensuring that transitions run smoothly between Key Stages. We ensure that children who are on the SEND register are fully prepared before moving on to a new phase of their education. Whether this is children who are just starting school, moving into a new Key Stage or moving on to Secondary school. We have a good relationship with the staff at our local secondary schools and the children have plenty of opportunities to visit their chosen school. Children who we feel may struggle with a transition, are given extra visits and more time to get to know the teachers and support staff. More details of our transition procedure can be found in our transition policy. The SENCO will meet with our Secondary SENCOs to discuss children who might be moving into Year 7 to help the transition run as smoothly as possible. </a:t>
            </a:r>
            <a:endParaRPr lang="en-GB" sz="1200" dirty="0"/>
          </a:p>
          <a:p>
            <a:pPr marL="0" indent="0">
              <a:buNone/>
            </a:pPr>
            <a:r>
              <a:rPr lang="en-US" sz="1200" b="1" u="sng" dirty="0"/>
              <a:t>Complaints</a:t>
            </a:r>
            <a:endParaRPr lang="en-GB" sz="1200" dirty="0"/>
          </a:p>
          <a:p>
            <a:pPr marL="0" indent="0">
              <a:buNone/>
            </a:pPr>
            <a:r>
              <a:rPr lang="en-US" sz="1200" dirty="0"/>
              <a:t>If parents of children with SEND feel unhappy with the provision their child is getting or have concerns, we encourage you to come in to school and speak to </a:t>
            </a:r>
            <a:r>
              <a:rPr lang="en-US" sz="1200" dirty="0" err="1"/>
              <a:t>Mrs</a:t>
            </a:r>
            <a:r>
              <a:rPr lang="en-US" sz="1200" dirty="0"/>
              <a:t> Philpot, our SENCO, or Mr. Ryan our Head Teacher. A detailed copy of our complaints procedure is highlighted in our complaints policy found on our website. If you feel necessary, complaints can be made to our SEND Governor </a:t>
            </a:r>
            <a:r>
              <a:rPr lang="en-US" sz="1200" dirty="0" err="1"/>
              <a:t>Mrs</a:t>
            </a:r>
            <a:r>
              <a:rPr lang="en-US" sz="1200" dirty="0"/>
              <a:t> S Fellowes and this will be dealt with following our complaints procedure. We would like to assure parents that we only want the best for our children with SEND and so if you do have any concerns/complaints please do come and speak to </a:t>
            </a:r>
            <a:r>
              <a:rPr lang="en-US" sz="1200" dirty="0" err="1"/>
              <a:t>Mrs</a:t>
            </a:r>
            <a:r>
              <a:rPr lang="en-US" sz="1200" dirty="0"/>
              <a:t> Philpot or Mr. Ryan ASAP. Our SENCO, </a:t>
            </a:r>
            <a:r>
              <a:rPr lang="en-US" sz="1200" dirty="0" err="1"/>
              <a:t>Mrs</a:t>
            </a:r>
            <a:r>
              <a:rPr lang="en-US" sz="1200" dirty="0"/>
              <a:t> Philpot, is aware that going through the SEND process can be an emotional and stressful time for parents and so she is there to guide parents through the process and offer support to parents as well as their children. </a:t>
            </a:r>
            <a:endParaRPr lang="en-GB" sz="1200" dirty="0"/>
          </a:p>
          <a:p>
            <a:pPr marL="0" indent="0">
              <a:buNone/>
            </a:pPr>
            <a:r>
              <a:rPr lang="en-US" sz="1200" b="1" u="sng" dirty="0"/>
              <a:t>Governors</a:t>
            </a:r>
            <a:endParaRPr lang="en-GB" sz="1200" dirty="0"/>
          </a:p>
          <a:p>
            <a:pPr marL="0" indent="0">
              <a:buNone/>
            </a:pPr>
            <a:r>
              <a:rPr lang="en-US" sz="1200" dirty="0"/>
              <a:t>We have fantastic governors at St Patricks School, who are actively involved with our SEND procedures. Our SENDCO writes a report to governors on a termly basis in order to keep them up to date with the day-to-day running of SEND in school. The governors work with the SENCO in deciding which outside agencies need to be involved at different stages of SEND and which interventions and programmes the school decides to use. </a:t>
            </a:r>
            <a:endParaRPr lang="en-GB" sz="1200" dirty="0"/>
          </a:p>
          <a:p>
            <a:pPr marL="0" indent="0">
              <a:buNone/>
            </a:pPr>
            <a:endParaRPr lang="en-GB" sz="1200" i="1" dirty="0"/>
          </a:p>
          <a:p>
            <a:pPr marL="0" indent="0">
              <a:buNone/>
            </a:pPr>
            <a:r>
              <a:rPr lang="en-US" sz="1200" i="1" dirty="0"/>
              <a:t>If you have any concerns about your child regarding SEND, please do not hesitate to contact us. Simply pop into school or you can contact us on 01642 676724.</a:t>
            </a:r>
            <a:endParaRPr lang="en-GB" sz="1200" dirty="0"/>
          </a:p>
          <a:p>
            <a:pPr marL="0" indent="0">
              <a:buNone/>
            </a:pPr>
            <a:r>
              <a:rPr lang="en-US" sz="1200" b="1" u="sng" dirty="0"/>
              <a:t>Head teacher</a:t>
            </a:r>
            <a:r>
              <a:rPr lang="en-US" sz="1200" dirty="0"/>
              <a:t> – </a:t>
            </a:r>
            <a:r>
              <a:rPr lang="en-US" sz="1200" dirty="0" err="1"/>
              <a:t>Mr</a:t>
            </a:r>
            <a:r>
              <a:rPr lang="en-US" sz="1200" dirty="0"/>
              <a:t> M. Ryan &amp; </a:t>
            </a:r>
            <a:r>
              <a:rPr lang="en-US" sz="1200" dirty="0" err="1"/>
              <a:t>Mr</a:t>
            </a:r>
            <a:r>
              <a:rPr lang="en-US" sz="1200" dirty="0"/>
              <a:t> J. Conwell</a:t>
            </a:r>
            <a:endParaRPr lang="en-GB" sz="1200" dirty="0"/>
          </a:p>
          <a:p>
            <a:pPr marL="0" indent="0">
              <a:buNone/>
            </a:pPr>
            <a:r>
              <a:rPr lang="en-US" sz="1200" b="1" u="sng" dirty="0"/>
              <a:t>SENDCO</a:t>
            </a:r>
            <a:r>
              <a:rPr lang="en-US" sz="1200" dirty="0"/>
              <a:t> – </a:t>
            </a:r>
            <a:r>
              <a:rPr lang="en-US" sz="1200" dirty="0" err="1"/>
              <a:t>Mrs</a:t>
            </a:r>
            <a:r>
              <a:rPr lang="en-US" sz="1200"/>
              <a:t> Shildrick </a:t>
            </a:r>
            <a:r>
              <a:rPr lang="en-US" sz="1200" dirty="0"/>
              <a:t>Email: enquiries@stpatrickscp.npcat.org.uk</a:t>
            </a:r>
            <a:endParaRPr lang="en-GB" sz="1200" dirty="0"/>
          </a:p>
          <a:p>
            <a:pPr marL="0" indent="0">
              <a:buNone/>
            </a:pPr>
            <a:r>
              <a:rPr lang="en-US" sz="1200" b="1" u="sng" dirty="0"/>
              <a:t>SEND Governor</a:t>
            </a:r>
            <a:r>
              <a:rPr lang="en-US" sz="1200" dirty="0"/>
              <a:t> – </a:t>
            </a:r>
            <a:r>
              <a:rPr lang="en-GB" sz="1200" dirty="0"/>
              <a:t>Mrs S Fellowes</a:t>
            </a:r>
          </a:p>
          <a:p>
            <a:pPr marL="0" indent="0">
              <a:buNone/>
            </a:pPr>
            <a:endParaRPr lang="en-GB" sz="1200" dirty="0"/>
          </a:p>
        </p:txBody>
      </p:sp>
    </p:spTree>
    <p:extLst>
      <p:ext uri="{BB962C8B-B14F-4D97-AF65-F5344CB8AC3E}">
        <p14:creationId xmlns:p14="http://schemas.microsoft.com/office/powerpoint/2010/main" val="3604875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6562"/>
            <a:ext cx="8229600" cy="5829601"/>
          </a:xfrm>
        </p:spPr>
        <p:txBody>
          <a:bodyPr/>
          <a:lstStyle/>
          <a:p>
            <a:pPr marL="0" indent="0">
              <a:buNone/>
            </a:pPr>
            <a:r>
              <a:rPr lang="en-US" sz="1200" dirty="0"/>
              <a:t>You can view Stockton Borough Council’s local offer regarding SEND and find out some more information here:</a:t>
            </a:r>
            <a:endParaRPr lang="en-GB" sz="1200" dirty="0"/>
          </a:p>
          <a:p>
            <a:pPr marL="0" indent="0">
              <a:buNone/>
            </a:pPr>
            <a:r>
              <a:rPr lang="en-US" sz="1200" u="sng" dirty="0">
                <a:hlinkClick r:id="rId2"/>
              </a:rPr>
              <a:t>http://stocktoninformationdirectory.org/kb5/stockton/directory/family.page?familychannel=1</a:t>
            </a:r>
            <a:r>
              <a:rPr lang="en-US" sz="1200" dirty="0"/>
              <a:t> </a:t>
            </a:r>
            <a:endParaRPr lang="en-GB" sz="1200" dirty="0"/>
          </a:p>
          <a:p>
            <a:pPr marL="0" indent="0">
              <a:buNone/>
            </a:pPr>
            <a:r>
              <a:rPr lang="en-US" sz="1200" dirty="0"/>
              <a:t> </a:t>
            </a:r>
            <a:endParaRPr lang="en-GB" sz="1200" dirty="0"/>
          </a:p>
          <a:p>
            <a:pPr marL="0" indent="0">
              <a:buNone/>
            </a:pPr>
            <a:r>
              <a:rPr lang="en-US" sz="1200" dirty="0"/>
              <a:t>Other relevant policies are also on our website including our SEND and inclusion policy.</a:t>
            </a:r>
            <a:endParaRPr lang="en-GB" sz="1200" dirty="0"/>
          </a:p>
          <a:p>
            <a:pPr marL="0" indent="0">
              <a:buNone/>
            </a:pPr>
            <a:endParaRPr lang="en-US" sz="1200" dirty="0"/>
          </a:p>
          <a:p>
            <a:pPr marL="0" indent="0">
              <a:buNone/>
            </a:pPr>
            <a:r>
              <a:rPr lang="en-US" sz="1200" dirty="0"/>
              <a:t>Websites you may find useful to help you in supporting your child with a Special Educational Need or Disability:</a:t>
            </a:r>
            <a:endParaRPr lang="en-GB" sz="1200" dirty="0"/>
          </a:p>
          <a:p>
            <a:pPr marL="0" indent="0">
              <a:buNone/>
            </a:pPr>
            <a:r>
              <a:rPr lang="en-US" sz="1200" u="sng" dirty="0">
                <a:hlinkClick r:id="rId3"/>
              </a:rPr>
              <a:t>http://www.tewv.nhs.uk/site/care-and-treatment/children-and-adolescent-mental-health-services/teesside</a:t>
            </a:r>
            <a:endParaRPr lang="en-GB" sz="1200" dirty="0"/>
          </a:p>
          <a:p>
            <a:pPr marL="0" indent="0">
              <a:buNone/>
            </a:pPr>
            <a:r>
              <a:rPr lang="en-US" sz="1200" dirty="0"/>
              <a:t>Children and Mental </a:t>
            </a:r>
            <a:r>
              <a:rPr lang="en-US" sz="1200" dirty="0" err="1"/>
              <a:t>Heatlth</a:t>
            </a:r>
            <a:r>
              <a:rPr lang="en-US" sz="1200" dirty="0"/>
              <a:t> Services (CAMHS)</a:t>
            </a:r>
            <a:endParaRPr lang="en-GB" sz="1200" dirty="0"/>
          </a:p>
          <a:p>
            <a:pPr marL="0" indent="0">
              <a:buNone/>
            </a:pPr>
            <a:r>
              <a:rPr lang="en-US" sz="1200" dirty="0"/>
              <a:t> </a:t>
            </a:r>
            <a:endParaRPr lang="en-GB" sz="1200" dirty="0"/>
          </a:p>
          <a:p>
            <a:pPr marL="0" indent="0">
              <a:buNone/>
            </a:pPr>
            <a:r>
              <a:rPr lang="en-US" sz="1200" u="sng" dirty="0">
                <a:hlinkClick r:id="rId4"/>
              </a:rPr>
              <a:t>http://www.ican.org.uk/</a:t>
            </a:r>
            <a:endParaRPr lang="en-GB" sz="1200" dirty="0"/>
          </a:p>
          <a:p>
            <a:pPr marL="0" indent="0">
              <a:buNone/>
            </a:pPr>
            <a:r>
              <a:rPr lang="en-GB" sz="1200" dirty="0"/>
              <a:t>Supporting children with speech, language and communication difficulties</a:t>
            </a:r>
          </a:p>
          <a:p>
            <a:pPr marL="0" indent="0">
              <a:buNone/>
            </a:pPr>
            <a:r>
              <a:rPr lang="en-GB" sz="1200" dirty="0"/>
              <a:t> </a:t>
            </a:r>
          </a:p>
          <a:p>
            <a:pPr marL="0" indent="0">
              <a:buNone/>
            </a:pPr>
            <a:r>
              <a:rPr lang="en-US" sz="1200" u="sng" dirty="0">
                <a:hlinkClick r:id="rId5"/>
              </a:rPr>
              <a:t>http://www.helpguide.org/mental/adhd_add_parenting_strategies.htm</a:t>
            </a:r>
            <a:endParaRPr lang="en-GB" sz="1200" dirty="0"/>
          </a:p>
          <a:p>
            <a:pPr marL="0" indent="0">
              <a:buNone/>
            </a:pPr>
            <a:r>
              <a:rPr lang="en-US" sz="1200" dirty="0"/>
              <a:t>ADHD parenting tips</a:t>
            </a:r>
            <a:endParaRPr lang="en-GB" sz="1200" dirty="0"/>
          </a:p>
          <a:p>
            <a:pPr marL="0" indent="0">
              <a:buNone/>
            </a:pPr>
            <a:r>
              <a:rPr lang="en-US" sz="1200" dirty="0"/>
              <a:t> </a:t>
            </a:r>
            <a:endParaRPr lang="en-GB" sz="1200" dirty="0"/>
          </a:p>
          <a:p>
            <a:pPr marL="0" indent="0">
              <a:buNone/>
            </a:pPr>
            <a:r>
              <a:rPr lang="en-US" sz="1200" u="sng" dirty="0">
                <a:hlinkClick r:id="rId6"/>
              </a:rPr>
              <a:t>http://dcd.canchild.ca/en/DCDFAQs/resources/dcdrevised.pdf</a:t>
            </a:r>
            <a:endParaRPr lang="en-GB" sz="1200" dirty="0"/>
          </a:p>
          <a:p>
            <a:pPr marL="0" indent="0">
              <a:buNone/>
            </a:pPr>
            <a:r>
              <a:rPr lang="en-GB" sz="1200" dirty="0"/>
              <a:t>Supporting a child with Developmental Coordination Difficulties</a:t>
            </a:r>
          </a:p>
          <a:p>
            <a:pPr marL="0" indent="0">
              <a:buNone/>
            </a:pPr>
            <a:r>
              <a:rPr lang="en-GB" sz="1200" dirty="0"/>
              <a:t> </a:t>
            </a:r>
          </a:p>
          <a:p>
            <a:pPr marL="0" indent="0">
              <a:buNone/>
            </a:pPr>
            <a:r>
              <a:rPr lang="en-US" sz="1200" u="sng" dirty="0">
                <a:hlinkClick r:id="rId7"/>
              </a:rPr>
              <a:t>http://www.bdadyslexia.org.uk/about-dyslexia/parents/helping-your-child-at-home.html</a:t>
            </a:r>
            <a:endParaRPr lang="en-GB" sz="1200" dirty="0"/>
          </a:p>
          <a:p>
            <a:pPr marL="0" indent="0">
              <a:buNone/>
            </a:pPr>
            <a:r>
              <a:rPr lang="en-GB" sz="1200" dirty="0"/>
              <a:t>How to support a Dyslexic child at home</a:t>
            </a:r>
          </a:p>
          <a:p>
            <a:pPr marL="0" indent="0">
              <a:buNone/>
            </a:pPr>
            <a:r>
              <a:rPr lang="en-GB" sz="1200" dirty="0"/>
              <a:t> </a:t>
            </a:r>
          </a:p>
          <a:p>
            <a:pPr marL="0" indent="0">
              <a:buNone/>
            </a:pPr>
            <a:r>
              <a:rPr lang="en-US" sz="1200" u="sng" dirty="0">
                <a:hlinkClick r:id="rId8"/>
              </a:rPr>
              <a:t>http://www.autism.org.uk/living-with-autism/parents-relatives-and-carers.aspx</a:t>
            </a:r>
            <a:endParaRPr lang="en-GB" sz="1200" dirty="0"/>
          </a:p>
          <a:p>
            <a:pPr marL="0" indent="0">
              <a:buNone/>
            </a:pPr>
            <a:r>
              <a:rPr lang="en-GB" sz="1200" dirty="0"/>
              <a:t>A fantastic website to support parents with a child with autism</a:t>
            </a:r>
          </a:p>
          <a:p>
            <a:pPr marL="0" indent="0">
              <a:buNone/>
            </a:pPr>
            <a:r>
              <a:rPr lang="en-GB" sz="1200" dirty="0"/>
              <a:t> </a:t>
            </a:r>
          </a:p>
          <a:p>
            <a:pPr marL="0" indent="0">
              <a:buNone/>
            </a:pPr>
            <a:r>
              <a:rPr lang="en-GB" sz="1200" u="sng" dirty="0">
                <a:hlinkClick r:id="rId9"/>
              </a:rPr>
              <a:t>http://www.alliancepsychology.com/children-young-people-and-families/</a:t>
            </a:r>
            <a:endParaRPr lang="en-GB" sz="1200" dirty="0"/>
          </a:p>
          <a:p>
            <a:pPr marL="0" indent="0">
              <a:buNone/>
            </a:pPr>
            <a:r>
              <a:rPr lang="en-GB" sz="1200" dirty="0"/>
              <a:t>Alliance Phycology Services</a:t>
            </a:r>
          </a:p>
          <a:p>
            <a:pPr marL="0" indent="0">
              <a:buNone/>
            </a:pPr>
            <a:r>
              <a:rPr lang="en-GB" sz="1200" dirty="0"/>
              <a:t> </a:t>
            </a:r>
          </a:p>
          <a:p>
            <a:pPr marL="0" indent="0">
              <a:buNone/>
            </a:pPr>
            <a:r>
              <a:rPr lang="en-US" sz="1200" u="sng" dirty="0">
                <a:hlinkClick r:id="rId10"/>
              </a:rPr>
              <a:t>https://www.stockton.gov.uk/children-and-young-people/looked-after-children-and-young-people/</a:t>
            </a:r>
            <a:endParaRPr lang="en-GB" sz="1200" dirty="0"/>
          </a:p>
          <a:p>
            <a:pPr marL="0" indent="0">
              <a:buNone/>
            </a:pPr>
            <a:endParaRPr lang="en-GB" sz="1200" dirty="0"/>
          </a:p>
        </p:txBody>
      </p:sp>
    </p:spTree>
    <p:extLst>
      <p:ext uri="{BB962C8B-B14F-4D97-AF65-F5344CB8AC3E}">
        <p14:creationId xmlns:p14="http://schemas.microsoft.com/office/powerpoint/2010/main" val="3441577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ctrTitle"/>
          </p:nvPr>
        </p:nvSpPr>
        <p:spPr>
          <a:xfrm>
            <a:off x="685800" y="2130425"/>
            <a:ext cx="7772400" cy="1470025"/>
          </a:xfrm>
        </p:spPr>
        <p:txBody>
          <a:bodyPr/>
          <a:lstStyle/>
          <a:p>
            <a:pPr eaLnBrk="1" hangingPunct="1"/>
            <a:r>
              <a:rPr lang="en-GB" altLang="en-US">
                <a:solidFill>
                  <a:srgbClr val="00ABE5"/>
                </a:solidFill>
              </a:rPr>
              <a:t> </a:t>
            </a:r>
          </a:p>
        </p:txBody>
      </p:sp>
      <p:sp>
        <p:nvSpPr>
          <p:cNvPr id="2054" name="Rectangle 6"/>
          <p:cNvSpPr>
            <a:spLocks noGrp="1" noChangeArrowheads="1"/>
          </p:cNvSpPr>
          <p:nvPr>
            <p:ph type="subTitle" idx="1"/>
          </p:nvPr>
        </p:nvSpPr>
        <p:spPr/>
        <p:txBody>
          <a:bodyPr rtlCol="0">
            <a:normAutofit/>
          </a:bodyPr>
          <a:lstStyle/>
          <a:p>
            <a:pPr eaLnBrk="1" fontAlgn="auto" hangingPunct="1">
              <a:spcAft>
                <a:spcPts val="0"/>
              </a:spcAft>
              <a:defRPr/>
            </a:pPr>
            <a:r>
              <a:rPr lang="en-GB" altLang="en-US"/>
              <a:t> </a:t>
            </a:r>
          </a:p>
        </p:txBody>
      </p:sp>
      <p:grpSp>
        <p:nvGrpSpPr>
          <p:cNvPr id="14340" name="Group 4"/>
          <p:cNvGrpSpPr>
            <a:grpSpLocks/>
          </p:cNvGrpSpPr>
          <p:nvPr/>
        </p:nvGrpSpPr>
        <p:grpSpPr bwMode="auto">
          <a:xfrm>
            <a:off x="2130425" y="790575"/>
            <a:ext cx="5153025" cy="5689600"/>
            <a:chOff x="3949065" y="2419851"/>
            <a:chExt cx="2712085" cy="2994887"/>
          </a:xfrm>
        </p:grpSpPr>
        <p:sp>
          <p:nvSpPr>
            <p:cNvPr id="14341" name="Oval 48"/>
            <p:cNvSpPr>
              <a:spLocks noChangeArrowheads="1"/>
            </p:cNvSpPr>
            <p:nvPr/>
          </p:nvSpPr>
          <p:spPr bwMode="auto">
            <a:xfrm>
              <a:off x="4325938" y="2693988"/>
              <a:ext cx="2082800" cy="2082800"/>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grpSp>
          <p:nvGrpSpPr>
            <p:cNvPr id="14342" name="Group 6"/>
            <p:cNvGrpSpPr>
              <a:grpSpLocks/>
            </p:cNvGrpSpPr>
            <p:nvPr/>
          </p:nvGrpSpPr>
          <p:grpSpPr bwMode="auto">
            <a:xfrm>
              <a:off x="3949065" y="2419851"/>
              <a:ext cx="2712085" cy="2994887"/>
              <a:chOff x="3949065" y="2409825"/>
              <a:chExt cx="2712085" cy="2994887"/>
            </a:xfrm>
          </p:grpSpPr>
          <p:grpSp>
            <p:nvGrpSpPr>
              <p:cNvPr id="14343" name="Group 7"/>
              <p:cNvGrpSpPr>
                <a:grpSpLocks/>
              </p:cNvGrpSpPr>
              <p:nvPr/>
            </p:nvGrpSpPr>
            <p:grpSpPr bwMode="auto">
              <a:xfrm>
                <a:off x="3949065" y="2409825"/>
                <a:ext cx="2712085" cy="2984500"/>
                <a:chOff x="3949065" y="2416175"/>
                <a:chExt cx="2712085" cy="2984500"/>
              </a:xfrm>
            </p:grpSpPr>
            <p:grpSp>
              <p:nvGrpSpPr>
                <p:cNvPr id="14345" name="Group 29"/>
                <p:cNvGrpSpPr>
                  <a:grpSpLocks/>
                </p:cNvGrpSpPr>
                <p:nvPr/>
              </p:nvGrpSpPr>
              <p:grpSpPr bwMode="auto">
                <a:xfrm>
                  <a:off x="3949065" y="2416175"/>
                  <a:ext cx="2712085" cy="2967351"/>
                  <a:chOff x="6219" y="3806"/>
                  <a:chExt cx="4271" cy="4672"/>
                </a:xfrm>
              </p:grpSpPr>
              <p:sp>
                <p:nvSpPr>
                  <p:cNvPr id="14349" name="AutoShape 30"/>
                  <p:cNvSpPr>
                    <a:spLocks noChangeArrowheads="1"/>
                  </p:cNvSpPr>
                  <p:nvPr/>
                </p:nvSpPr>
                <p:spPr bwMode="auto">
                  <a:xfrm rot="8676369">
                    <a:off x="6423" y="3806"/>
                    <a:ext cx="3958" cy="4182"/>
                  </a:xfrm>
                  <a:custGeom>
                    <a:avLst/>
                    <a:gdLst>
                      <a:gd name="T0" fmla="*/ 2 w 21600"/>
                      <a:gd name="T1" fmla="*/ 0 h 21600"/>
                      <a:gd name="T2" fmla="*/ 1 w 21600"/>
                      <a:gd name="T3" fmla="*/ 2 h 21600"/>
                      <a:gd name="T4" fmla="*/ 2 w 21600"/>
                      <a:gd name="T5" fmla="*/ 1 h 21600"/>
                      <a:gd name="T6" fmla="*/ 4 w 21600"/>
                      <a:gd name="T7" fmla="*/ 0 h 21600"/>
                      <a:gd name="T8" fmla="*/ 4 w 21600"/>
                      <a:gd name="T9" fmla="*/ 2 h 21600"/>
                      <a:gd name="T10" fmla="*/ 3 w 21600"/>
                      <a:gd name="T11" fmla="*/ 2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14350" name="Group 31"/>
                  <p:cNvGrpSpPr>
                    <a:grpSpLocks/>
                  </p:cNvGrpSpPr>
                  <p:nvPr/>
                </p:nvGrpSpPr>
                <p:grpSpPr bwMode="auto">
                  <a:xfrm>
                    <a:off x="6219" y="3817"/>
                    <a:ext cx="4271" cy="4661"/>
                    <a:chOff x="6219" y="3817"/>
                    <a:chExt cx="4271" cy="4661"/>
                  </a:xfrm>
                </p:grpSpPr>
                <p:sp>
                  <p:nvSpPr>
                    <p:cNvPr id="14351" name="AutoShape 32"/>
                    <p:cNvSpPr>
                      <a:spLocks noChangeArrowheads="1"/>
                    </p:cNvSpPr>
                    <p:nvPr/>
                  </p:nvSpPr>
                  <p:spPr bwMode="auto">
                    <a:xfrm rot="3370115">
                      <a:off x="6331" y="3746"/>
                      <a:ext cx="3958" cy="4182"/>
                    </a:xfrm>
                    <a:custGeom>
                      <a:avLst/>
                      <a:gdLst>
                        <a:gd name="T0" fmla="*/ 2 w 21600"/>
                        <a:gd name="T1" fmla="*/ 0 h 21600"/>
                        <a:gd name="T2" fmla="*/ 1 w 21600"/>
                        <a:gd name="T3" fmla="*/ 2 h 21600"/>
                        <a:gd name="T4" fmla="*/ 2 w 21600"/>
                        <a:gd name="T5" fmla="*/ 1 h 21600"/>
                        <a:gd name="T6" fmla="*/ 4 w 21600"/>
                        <a:gd name="T7" fmla="*/ 0 h 21600"/>
                        <a:gd name="T8" fmla="*/ 4 w 21600"/>
                        <a:gd name="T9" fmla="*/ 2 h 21600"/>
                        <a:gd name="T10" fmla="*/ 3 w 21600"/>
                        <a:gd name="T11" fmla="*/ 2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14352" name="AutoShape 33"/>
                    <p:cNvSpPr>
                      <a:spLocks noChangeArrowheads="1"/>
                    </p:cNvSpPr>
                    <p:nvPr/>
                  </p:nvSpPr>
                  <p:spPr bwMode="auto">
                    <a:xfrm rot="-2051268">
                      <a:off x="6391" y="3817"/>
                      <a:ext cx="3958" cy="4182"/>
                    </a:xfrm>
                    <a:custGeom>
                      <a:avLst/>
                      <a:gdLst>
                        <a:gd name="T0" fmla="*/ 2 w 21600"/>
                        <a:gd name="T1" fmla="*/ 0 h 21600"/>
                        <a:gd name="T2" fmla="*/ 1 w 21600"/>
                        <a:gd name="T3" fmla="*/ 2 h 21600"/>
                        <a:gd name="T4" fmla="*/ 2 w 21600"/>
                        <a:gd name="T5" fmla="*/ 1 h 21600"/>
                        <a:gd name="T6" fmla="*/ 4 w 21600"/>
                        <a:gd name="T7" fmla="*/ 0 h 21600"/>
                        <a:gd name="T8" fmla="*/ 4 w 21600"/>
                        <a:gd name="T9" fmla="*/ 2 h 21600"/>
                        <a:gd name="T10" fmla="*/ 3 w 21600"/>
                        <a:gd name="T11" fmla="*/ 2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14353" name="AutoShape 34"/>
                    <p:cNvSpPr>
                      <a:spLocks noChangeArrowheads="1"/>
                    </p:cNvSpPr>
                    <p:nvPr/>
                  </p:nvSpPr>
                  <p:spPr bwMode="auto">
                    <a:xfrm rot="-7484141">
                      <a:off x="6420" y="3842"/>
                      <a:ext cx="3958" cy="4182"/>
                    </a:xfrm>
                    <a:custGeom>
                      <a:avLst/>
                      <a:gdLst>
                        <a:gd name="T0" fmla="*/ 2 w 21600"/>
                        <a:gd name="T1" fmla="*/ 0 h 21600"/>
                        <a:gd name="T2" fmla="*/ 1 w 21600"/>
                        <a:gd name="T3" fmla="*/ 2 h 21600"/>
                        <a:gd name="T4" fmla="*/ 2 w 21600"/>
                        <a:gd name="T5" fmla="*/ 1 h 21600"/>
                        <a:gd name="T6" fmla="*/ 4 w 21600"/>
                        <a:gd name="T7" fmla="*/ 0 h 21600"/>
                        <a:gd name="T8" fmla="*/ 4 w 21600"/>
                        <a:gd name="T9" fmla="*/ 2 h 21600"/>
                        <a:gd name="T10" fmla="*/ 3 w 21600"/>
                        <a:gd name="T11" fmla="*/ 2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14354"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Assess</a:t>
                      </a:r>
                    </a:p>
                  </p:txBody>
                </p:sp>
                <p:sp>
                  <p:nvSpPr>
                    <p:cNvPr id="14355"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sp>
                  <p:nvSpPr>
                    <p:cNvPr id="14356"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sp>
                  <p:nvSpPr>
                    <p:cNvPr id="14357"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Review</a:t>
                      </a:r>
                    </a:p>
                  </p:txBody>
                </p:sp>
                <p:sp>
                  <p:nvSpPr>
                    <p:cNvPr id="14358" name="AutoShape 39"/>
                    <p:cNvSpPr>
                      <a:spLocks noChangeArrowheads="1"/>
                    </p:cNvSpPr>
                    <p:nvPr/>
                  </p:nvSpPr>
                  <p:spPr bwMode="auto">
                    <a:xfrm rot="-5400000">
                      <a:off x="6986" y="7027"/>
                      <a:ext cx="1940" cy="962"/>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grpSp>
            </p:grpSp>
            <p:cxnSp>
              <p:nvCxnSpPr>
                <p:cNvPr id="14346"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4347"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4348"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14344"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3665" y="1746928"/>
            <a:ext cx="4572000" cy="3462999"/>
          </a:xfrm>
          <a:prstGeom prst="rect">
            <a:avLst/>
          </a:prstGeom>
        </p:spPr>
        <p:txBody>
          <a:bodyPr>
            <a:spAutoFit/>
          </a:bodyPr>
          <a:lstStyle/>
          <a:p>
            <a:pPr algn="just">
              <a:lnSpc>
                <a:spcPct val="115000"/>
              </a:lnSpc>
              <a:spcAft>
                <a:spcPts val="1000"/>
              </a:spcAft>
            </a:pPr>
            <a:r>
              <a:rPr lang="en-GB" sz="1200" b="1" u="sng" dirty="0">
                <a:ea typeface="Calibri" panose="020F0502020204030204" pitchFamily="34" charset="0"/>
                <a:cs typeface="Times New Roman" panose="02020603050405020304" pitchFamily="18" charset="0"/>
              </a:rPr>
              <a:t>What are Special Educational Needs?</a:t>
            </a:r>
            <a:endParaRPr lang="en-GB" sz="1100" dirty="0">
              <a:ea typeface="Calibri" panose="020F0502020204030204" pitchFamily="34" charset="0"/>
              <a:cs typeface="Times New Roman" panose="02020603050405020304" pitchFamily="18" charset="0"/>
            </a:endParaRPr>
          </a:p>
          <a:p>
            <a:pPr marL="64770" marR="448945" algn="just">
              <a:lnSpc>
                <a:spcPct val="115000"/>
              </a:lnSpc>
              <a:spcBef>
                <a:spcPts val="125"/>
              </a:spcBef>
              <a:spcAft>
                <a:spcPts val="0"/>
              </a:spcAft>
            </a:pPr>
            <a:r>
              <a:rPr lang="en-US" sz="1200" dirty="0">
                <a:ea typeface="Comic Sans MS" panose="030F0702030302020204" pitchFamily="66" charset="0"/>
                <a:cs typeface="Times New Roman" panose="02020603050405020304" pitchFamily="18" charset="0"/>
              </a:rPr>
              <a:t>‘A</a:t>
            </a:r>
            <a:r>
              <a:rPr lang="en-US" sz="1200" spc="-1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hi</a:t>
            </a:r>
            <a:r>
              <a:rPr lang="en-US" sz="1200" spc="5" dirty="0">
                <a:ea typeface="Comic Sans MS" panose="030F0702030302020204" pitchFamily="66" charset="0"/>
                <a:cs typeface="Times New Roman" panose="02020603050405020304" pitchFamily="18" charset="0"/>
              </a:rPr>
              <a:t>l</a:t>
            </a:r>
            <a:r>
              <a:rPr lang="en-US" sz="1200" dirty="0">
                <a:ea typeface="Comic Sans MS" panose="030F0702030302020204" pitchFamily="66" charset="0"/>
                <a:cs typeface="Times New Roman" panose="02020603050405020304" pitchFamily="18" charset="0"/>
              </a:rPr>
              <a:t>d</a:t>
            </a:r>
            <a:r>
              <a:rPr lang="en-US" sz="1200" spc="-3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h</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s</a:t>
            </a:r>
            <a:r>
              <a:rPr lang="en-US" sz="1200" spc="-30"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s</a:t>
            </a:r>
            <a:r>
              <a:rPr lang="en-US" sz="1200" spc="5" dirty="0">
                <a:ea typeface="Comic Sans MS" panose="030F0702030302020204" pitchFamily="66" charset="0"/>
                <a:cs typeface="Times New Roman" panose="02020603050405020304" pitchFamily="18" charset="0"/>
              </a:rPr>
              <a:t>p</a:t>
            </a:r>
            <a:r>
              <a:rPr lang="en-US" sz="1200" spc="-10" dirty="0">
                <a:ea typeface="Comic Sans MS" panose="030F0702030302020204" pitchFamily="66" charset="0"/>
                <a:cs typeface="Times New Roman" panose="02020603050405020304" pitchFamily="18" charset="0"/>
              </a:rPr>
              <a:t>e</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i</a:t>
            </a:r>
            <a:r>
              <a:rPr lang="en-US" sz="1200" spc="-1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l</a:t>
            </a:r>
            <a:r>
              <a:rPr lang="en-US" sz="1200" spc="-1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ed</a:t>
            </a:r>
            <a:r>
              <a:rPr lang="en-US" sz="1200" dirty="0">
                <a:ea typeface="Comic Sans MS" panose="030F0702030302020204" pitchFamily="66" charset="0"/>
                <a:cs typeface="Times New Roman" panose="02020603050405020304" pitchFamily="18" charset="0"/>
              </a:rPr>
              <a:t>u</a:t>
            </a:r>
            <a:r>
              <a:rPr lang="en-US" sz="1200" spc="5" dirty="0">
                <a:ea typeface="Comic Sans MS" panose="030F0702030302020204" pitchFamily="66" charset="0"/>
                <a:cs typeface="Times New Roman" panose="02020603050405020304" pitchFamily="18" charset="0"/>
              </a:rPr>
              <a:t>cat</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o</a:t>
            </a:r>
            <a:r>
              <a:rPr lang="en-US" sz="1200" spc="-5" dirty="0">
                <a:ea typeface="Comic Sans MS" panose="030F0702030302020204" pitchFamily="66" charset="0"/>
                <a:cs typeface="Times New Roman" panose="02020603050405020304" pitchFamily="18" charset="0"/>
              </a:rPr>
              <a:t>n</a:t>
            </a:r>
            <a:r>
              <a:rPr lang="en-US" sz="1200" spc="-1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l</a:t>
            </a:r>
            <a:r>
              <a:rPr lang="en-US" sz="1200" spc="-1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n</a:t>
            </a:r>
            <a:r>
              <a:rPr lang="en-US" sz="1200" spc="-15" dirty="0">
                <a:ea typeface="Comic Sans MS" panose="030F0702030302020204" pitchFamily="66" charset="0"/>
                <a:cs typeface="Times New Roman" panose="02020603050405020304" pitchFamily="18" charset="0"/>
              </a:rPr>
              <a:t>e</a:t>
            </a:r>
            <a:r>
              <a:rPr lang="en-US" sz="1200" spc="-10" dirty="0">
                <a:ea typeface="Comic Sans MS" panose="030F0702030302020204" pitchFamily="66" charset="0"/>
                <a:cs typeface="Times New Roman" panose="02020603050405020304" pitchFamily="18" charset="0"/>
              </a:rPr>
              <a:t>ed</a:t>
            </a:r>
            <a:r>
              <a:rPr lang="en-US" sz="1200" dirty="0">
                <a:ea typeface="Comic Sans MS" panose="030F0702030302020204" pitchFamily="66" charset="0"/>
                <a:cs typeface="Times New Roman" panose="02020603050405020304" pitchFamily="18" charset="0"/>
              </a:rPr>
              <a:t>s</a:t>
            </a:r>
            <a:r>
              <a:rPr lang="en-US" sz="1200" spc="-3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if</a:t>
            </a:r>
            <a:r>
              <a:rPr lang="en-US" sz="1200" spc="-30" dirty="0">
                <a:ea typeface="Comic Sans MS" panose="030F0702030302020204" pitchFamily="66" charset="0"/>
                <a:cs typeface="Times New Roman" panose="02020603050405020304" pitchFamily="18" charset="0"/>
              </a:rPr>
              <a:t> </a:t>
            </a:r>
            <a:r>
              <a:rPr lang="en-US" sz="1200" spc="25" dirty="0">
                <a:ea typeface="Comic Sans MS" panose="030F0702030302020204" pitchFamily="66" charset="0"/>
                <a:cs typeface="Times New Roman" panose="02020603050405020304" pitchFamily="18" charset="0"/>
              </a:rPr>
              <a:t>h</a:t>
            </a:r>
            <a:r>
              <a:rPr lang="en-US" sz="1200" dirty="0">
                <a:ea typeface="Comic Sans MS" panose="030F0702030302020204" pitchFamily="66" charset="0"/>
                <a:cs typeface="Times New Roman" panose="02020603050405020304" pitchFamily="18" charset="0"/>
              </a:rPr>
              <a:t>e</a:t>
            </a:r>
            <a:r>
              <a:rPr lang="en-US" sz="1200" spc="-10" dirty="0">
                <a:ea typeface="Comic Sans MS" panose="030F0702030302020204" pitchFamily="66" charset="0"/>
                <a:cs typeface="Times New Roman" panose="02020603050405020304" pitchFamily="18" charset="0"/>
              </a:rPr>
              <a:t> o</a:t>
            </a:r>
            <a:r>
              <a:rPr lang="en-US" sz="1200" dirty="0">
                <a:ea typeface="Comic Sans MS" panose="030F0702030302020204" pitchFamily="66" charset="0"/>
                <a:cs typeface="Times New Roman" panose="02020603050405020304" pitchFamily="18" charset="0"/>
              </a:rPr>
              <a:t>r</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s</a:t>
            </a:r>
            <a:r>
              <a:rPr lang="en-US" sz="1200" dirty="0">
                <a:ea typeface="Comic Sans MS" panose="030F0702030302020204" pitchFamily="66" charset="0"/>
                <a:cs typeface="Times New Roman" panose="02020603050405020304" pitchFamily="18" charset="0"/>
              </a:rPr>
              <a:t>he</a:t>
            </a:r>
            <a:r>
              <a:rPr lang="en-US" sz="1200" spc="-2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h</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s</a:t>
            </a:r>
            <a:r>
              <a:rPr lang="en-US" sz="1200" spc="-30"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l</a:t>
            </a:r>
            <a:r>
              <a:rPr lang="en-US" sz="1200" spc="-10" dirty="0">
                <a:ea typeface="Comic Sans MS" panose="030F0702030302020204" pitchFamily="66" charset="0"/>
                <a:cs typeface="Times New Roman" panose="02020603050405020304" pitchFamily="18" charset="0"/>
              </a:rPr>
              <a:t>e</a:t>
            </a:r>
            <a:r>
              <a:rPr lang="en-US" sz="1200" spc="40"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r</a:t>
            </a:r>
            <a:r>
              <a:rPr lang="en-US" sz="1200" spc="-5"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g</a:t>
            </a:r>
            <a:r>
              <a:rPr lang="en-US" sz="1200" spc="-1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d</a:t>
            </a:r>
            <a:r>
              <a:rPr lang="en-US" sz="1200" dirty="0">
                <a:ea typeface="Comic Sans MS" panose="030F0702030302020204" pitchFamily="66" charset="0"/>
                <a:cs typeface="Times New Roman" panose="02020603050405020304" pitchFamily="18" charset="0"/>
              </a:rPr>
              <a:t>i</a:t>
            </a:r>
            <a:r>
              <a:rPr lang="en-US" sz="1200" spc="-15" dirty="0">
                <a:ea typeface="Comic Sans MS" panose="030F0702030302020204" pitchFamily="66" charset="0"/>
                <a:cs typeface="Times New Roman" panose="02020603050405020304" pitchFamily="18" charset="0"/>
              </a:rPr>
              <a:t>f</a:t>
            </a:r>
            <a:r>
              <a:rPr lang="en-US" sz="1200" spc="-10" dirty="0">
                <a:ea typeface="Comic Sans MS" panose="030F0702030302020204" pitchFamily="66" charset="0"/>
                <a:cs typeface="Times New Roman" panose="02020603050405020304" pitchFamily="18" charset="0"/>
              </a:rPr>
              <a:t>f</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u</a:t>
            </a:r>
            <a:r>
              <a:rPr lang="en-US" sz="1200" spc="5" dirty="0">
                <a:ea typeface="Comic Sans MS" panose="030F0702030302020204" pitchFamily="66" charset="0"/>
                <a:cs typeface="Times New Roman" panose="02020603050405020304" pitchFamily="18" charset="0"/>
              </a:rPr>
              <a:t>lt</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s</a:t>
            </a:r>
            <a:r>
              <a:rPr lang="en-US" sz="1200" spc="-3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r</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quiri</a:t>
            </a:r>
            <a:r>
              <a:rPr lang="en-US" sz="1200" spc="-10"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g </a:t>
            </a:r>
            <a:r>
              <a:rPr lang="en-US" sz="1200" spc="-10" dirty="0">
                <a:ea typeface="Comic Sans MS" panose="030F0702030302020204" pitchFamily="66" charset="0"/>
                <a:cs typeface="Times New Roman" panose="02020603050405020304" pitchFamily="18" charset="0"/>
              </a:rPr>
              <a:t>s</a:t>
            </a:r>
            <a:r>
              <a:rPr lang="en-US" sz="1200" spc="25" dirty="0">
                <a:ea typeface="Comic Sans MS" panose="030F0702030302020204" pitchFamily="66" charset="0"/>
                <a:cs typeface="Times New Roman" panose="02020603050405020304" pitchFamily="18" charset="0"/>
              </a:rPr>
              <a:t>p</a:t>
            </a:r>
            <a:r>
              <a:rPr lang="en-US" sz="1200" spc="-10" dirty="0">
                <a:ea typeface="Comic Sans MS" panose="030F0702030302020204" pitchFamily="66" charset="0"/>
                <a:cs typeface="Times New Roman" panose="02020603050405020304" pitchFamily="18" charset="0"/>
              </a:rPr>
              <a:t>e</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l </a:t>
            </a:r>
            <a:r>
              <a:rPr lang="en-US" sz="1200" spc="-10" dirty="0">
                <a:ea typeface="Comic Sans MS" panose="030F0702030302020204" pitchFamily="66" charset="0"/>
                <a:cs typeface="Times New Roman" panose="02020603050405020304" pitchFamily="18" charset="0"/>
              </a:rPr>
              <a:t>ed</a:t>
            </a:r>
            <a:r>
              <a:rPr lang="en-US" sz="1200" dirty="0">
                <a:ea typeface="Comic Sans MS" panose="030F0702030302020204" pitchFamily="66" charset="0"/>
                <a:cs typeface="Times New Roman" panose="02020603050405020304" pitchFamily="18" charset="0"/>
              </a:rPr>
              <a:t>u</a:t>
            </a:r>
            <a:r>
              <a:rPr lang="en-US" sz="1200" spc="5" dirty="0">
                <a:ea typeface="Comic Sans MS" panose="030F0702030302020204" pitchFamily="66" charset="0"/>
                <a:cs typeface="Times New Roman" panose="02020603050405020304" pitchFamily="18" charset="0"/>
              </a:rPr>
              <a:t>cat</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o</a:t>
            </a:r>
            <a:r>
              <a:rPr lang="en-US" sz="1200" spc="-5" dirty="0">
                <a:ea typeface="Comic Sans MS" panose="030F0702030302020204" pitchFamily="66" charset="0"/>
                <a:cs typeface="Times New Roman" panose="02020603050405020304" pitchFamily="18" charset="0"/>
              </a:rPr>
              <a:t>n</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l</a:t>
            </a:r>
            <a:r>
              <a:rPr lang="en-US" sz="1200" spc="-1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p</a:t>
            </a:r>
            <a:r>
              <a:rPr lang="en-US" sz="1200" dirty="0">
                <a:ea typeface="Comic Sans MS" panose="030F0702030302020204" pitchFamily="66" charset="0"/>
                <a:cs typeface="Times New Roman" panose="02020603050405020304" pitchFamily="18" charset="0"/>
              </a:rPr>
              <a:t>r</a:t>
            </a:r>
            <a:r>
              <a:rPr lang="en-US" sz="1200" spc="-10" dirty="0">
                <a:ea typeface="Comic Sans MS" panose="030F0702030302020204" pitchFamily="66" charset="0"/>
                <a:cs typeface="Times New Roman" panose="02020603050405020304" pitchFamily="18" charset="0"/>
              </a:rPr>
              <a:t>ov</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s</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n</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o</a:t>
            </a:r>
            <a:r>
              <a:rPr lang="en-US" sz="1200" spc="-30"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b</a:t>
            </a:r>
            <a:r>
              <a:rPr lang="en-US" sz="1200" dirty="0">
                <a:ea typeface="Comic Sans MS" panose="030F0702030302020204" pitchFamily="66" charset="0"/>
                <a:cs typeface="Times New Roman" panose="02020603050405020304" pitchFamily="18" charset="0"/>
              </a:rPr>
              <a:t>e</a:t>
            </a:r>
            <a:r>
              <a:rPr lang="en-US" sz="1200" spc="-3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m</a:t>
            </a:r>
            <a:r>
              <a:rPr lang="en-US" sz="1200" spc="5" dirty="0">
                <a:ea typeface="Comic Sans MS" panose="030F0702030302020204" pitchFamily="66" charset="0"/>
                <a:cs typeface="Times New Roman" panose="02020603050405020304" pitchFamily="18" charset="0"/>
              </a:rPr>
              <a:t>a</a:t>
            </a:r>
            <a:r>
              <a:rPr lang="en-US" sz="1200" spc="-10" dirty="0">
                <a:ea typeface="Comic Sans MS" panose="030F0702030302020204" pitchFamily="66" charset="0"/>
                <a:cs typeface="Times New Roman" panose="02020603050405020304" pitchFamily="18" charset="0"/>
              </a:rPr>
              <a:t>de</a:t>
            </a:r>
            <a:r>
              <a:rPr lang="en-US" sz="1200" dirty="0">
                <a:ea typeface="Comic Sans MS" panose="030F0702030302020204" pitchFamily="66" charset="0"/>
                <a:cs typeface="Times New Roman" panose="02020603050405020304" pitchFamily="18" charset="0"/>
              </a:rPr>
              <a:t>.’</a:t>
            </a:r>
            <a:endParaRPr lang="en-GB" sz="1200" dirty="0">
              <a:latin typeface="Comic Sans MS" panose="030F0702030302020204" pitchFamily="66" charset="0"/>
              <a:ea typeface="Comic Sans MS" panose="030F0702030302020204" pitchFamily="66" charset="0"/>
              <a:cs typeface="Times New Roman" panose="02020603050405020304" pitchFamily="18" charset="0"/>
            </a:endParaRPr>
          </a:p>
          <a:p>
            <a:pPr algn="just">
              <a:lnSpc>
                <a:spcPct val="115000"/>
              </a:lnSpc>
              <a:spcBef>
                <a:spcPts val="10"/>
              </a:spcBef>
              <a:spcAft>
                <a:spcPts val="1000"/>
              </a:spcAft>
            </a:pPr>
            <a:r>
              <a:rPr lang="en-GB" sz="1200" dirty="0">
                <a:ea typeface="Calibri" panose="020F0502020204030204" pitchFamily="34" charset="0"/>
                <a:cs typeface="Times New Roman" panose="02020603050405020304" pitchFamily="18" charset="0"/>
              </a:rPr>
              <a:t> </a:t>
            </a:r>
            <a:endParaRPr lang="en-GB" sz="1100" dirty="0">
              <a:ea typeface="Calibri" panose="020F0502020204030204" pitchFamily="34" charset="0"/>
              <a:cs typeface="Times New Roman" panose="02020603050405020304" pitchFamily="18" charset="0"/>
            </a:endParaRPr>
          </a:p>
          <a:p>
            <a:pPr marL="521970" algn="just">
              <a:lnSpc>
                <a:spcPct val="115000"/>
              </a:lnSpc>
              <a:spcAft>
                <a:spcPts val="0"/>
              </a:spcAft>
            </a:pPr>
            <a:r>
              <a:rPr lang="en-US" sz="1200" dirty="0">
                <a:ea typeface="Comic Sans MS" panose="030F0702030302020204" pitchFamily="66" charset="0"/>
                <a:cs typeface="Times New Roman" panose="02020603050405020304" pitchFamily="18" charset="0"/>
              </a:rPr>
              <a:t>A</a:t>
            </a:r>
            <a:r>
              <a:rPr lang="en-US" sz="1200" spc="-1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hi</a:t>
            </a:r>
            <a:r>
              <a:rPr lang="en-US" sz="1200" spc="5" dirty="0">
                <a:ea typeface="Comic Sans MS" panose="030F0702030302020204" pitchFamily="66" charset="0"/>
                <a:cs typeface="Times New Roman" panose="02020603050405020304" pitchFamily="18" charset="0"/>
              </a:rPr>
              <a:t>l</a:t>
            </a:r>
            <a:r>
              <a:rPr lang="en-US" sz="1200" dirty="0">
                <a:ea typeface="Comic Sans MS" panose="030F0702030302020204" pitchFamily="66" charset="0"/>
                <a:cs typeface="Times New Roman" panose="02020603050405020304" pitchFamily="18" charset="0"/>
              </a:rPr>
              <a:t>d</a:t>
            </a:r>
            <a:r>
              <a:rPr lang="en-US" sz="1200" spc="-2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h</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s</a:t>
            </a:r>
            <a:r>
              <a:rPr lang="en-US" sz="1200" spc="-2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l</a:t>
            </a:r>
            <a:r>
              <a:rPr lang="en-US" sz="1200" spc="-40" dirty="0">
                <a:ea typeface="Comic Sans MS" panose="030F0702030302020204" pitchFamily="66" charset="0"/>
                <a:cs typeface="Times New Roman" panose="02020603050405020304" pitchFamily="18" charset="0"/>
              </a:rPr>
              <a:t>e</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r</a:t>
            </a:r>
            <a:r>
              <a:rPr lang="en-US" sz="1200" spc="-5"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g</a:t>
            </a:r>
            <a:r>
              <a:rPr lang="en-US" sz="1200" spc="-10" dirty="0">
                <a:ea typeface="Comic Sans MS" panose="030F0702030302020204" pitchFamily="66" charset="0"/>
                <a:cs typeface="Times New Roman" panose="02020603050405020304" pitchFamily="18" charset="0"/>
              </a:rPr>
              <a:t> d</a:t>
            </a:r>
            <a:r>
              <a:rPr lang="en-US" sz="1200" dirty="0">
                <a:ea typeface="Comic Sans MS" panose="030F0702030302020204" pitchFamily="66" charset="0"/>
                <a:cs typeface="Times New Roman" panose="02020603050405020304" pitchFamily="18" charset="0"/>
              </a:rPr>
              <a:t>i</a:t>
            </a:r>
            <a:r>
              <a:rPr lang="en-US" sz="1200" spc="-15" dirty="0">
                <a:ea typeface="Comic Sans MS" panose="030F0702030302020204" pitchFamily="66" charset="0"/>
                <a:cs typeface="Times New Roman" panose="02020603050405020304" pitchFamily="18" charset="0"/>
              </a:rPr>
              <a:t>f</a:t>
            </a:r>
            <a:r>
              <a:rPr lang="en-US" sz="1200" spc="-10" dirty="0">
                <a:ea typeface="Comic Sans MS" panose="030F0702030302020204" pitchFamily="66" charset="0"/>
                <a:cs typeface="Times New Roman" panose="02020603050405020304" pitchFamily="18" charset="0"/>
              </a:rPr>
              <a:t>f</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u</a:t>
            </a:r>
            <a:r>
              <a:rPr lang="en-US" sz="1200" spc="5" dirty="0">
                <a:ea typeface="Comic Sans MS" panose="030F0702030302020204" pitchFamily="66" charset="0"/>
                <a:cs typeface="Times New Roman" panose="02020603050405020304" pitchFamily="18" charset="0"/>
              </a:rPr>
              <a:t>lt</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s</a:t>
            </a:r>
            <a:r>
              <a:rPr lang="en-US" sz="1200" spc="-2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if</a:t>
            </a:r>
            <a:r>
              <a:rPr lang="en-US" sz="1200" spc="-2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he</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r</a:t>
            </a:r>
            <a:r>
              <a:rPr lang="en-US" sz="1200" spc="-20"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s</a:t>
            </a:r>
            <a:r>
              <a:rPr lang="en-US" sz="1200" spc="25" dirty="0">
                <a:ea typeface="Comic Sans MS" panose="030F0702030302020204" pitchFamily="66" charset="0"/>
                <a:cs typeface="Times New Roman" panose="02020603050405020304" pitchFamily="18" charset="0"/>
              </a:rPr>
              <a:t>h</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a:t>
            </a:r>
            <a:endParaRPr lang="en-GB" sz="1200" dirty="0">
              <a:latin typeface="Comic Sans MS" panose="030F0702030302020204" pitchFamily="66" charset="0"/>
              <a:ea typeface="Comic Sans MS" panose="030F0702030302020204" pitchFamily="66" charset="0"/>
              <a:cs typeface="Times New Roman" panose="02020603050405020304" pitchFamily="18" charset="0"/>
            </a:endParaRPr>
          </a:p>
          <a:p>
            <a:pPr algn="just">
              <a:lnSpc>
                <a:spcPct val="115000"/>
              </a:lnSpc>
              <a:spcAft>
                <a:spcPts val="1000"/>
              </a:spcAft>
            </a:pPr>
            <a:r>
              <a:rPr lang="en-GB" sz="1200" dirty="0">
                <a:ea typeface="Calibri" panose="020F0502020204030204" pitchFamily="34" charset="0"/>
                <a:cs typeface="Times New Roman" panose="02020603050405020304" pitchFamily="18" charset="0"/>
              </a:rPr>
              <a:t> </a:t>
            </a:r>
            <a:endParaRPr lang="en-GB" sz="1100" dirty="0">
              <a:ea typeface="Calibri" panose="020F0502020204030204" pitchFamily="34" charset="0"/>
              <a:cs typeface="Times New Roman" panose="02020603050405020304" pitchFamily="18" charset="0"/>
            </a:endParaRPr>
          </a:p>
          <a:p>
            <a:pPr marL="342900" marR="240665" lvl="0" indent="-342900" algn="just">
              <a:lnSpc>
                <a:spcPct val="115000"/>
              </a:lnSpc>
              <a:spcAft>
                <a:spcPts val="0"/>
              </a:spcAft>
              <a:buFont typeface="Symbol" panose="05050102010706020507" pitchFamily="18" charset="2"/>
              <a:buBlip>
                <a:blip r:embed="rId2"/>
              </a:buBlip>
              <a:tabLst>
                <a:tab pos="457200" algn="l"/>
              </a:tabLst>
            </a:pPr>
            <a:r>
              <a:rPr lang="en-US" sz="1200" dirty="0">
                <a:ea typeface="Comic Sans MS" panose="030F0702030302020204" pitchFamily="66" charset="0"/>
                <a:cs typeface="Times New Roman" panose="02020603050405020304" pitchFamily="18" charset="0"/>
              </a:rPr>
              <a:t>h</a:t>
            </a:r>
            <a:r>
              <a:rPr lang="en-US" sz="1200" spc="10"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s</a:t>
            </a:r>
            <a:r>
              <a:rPr lang="en-US" sz="1200" spc="-3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a</a:t>
            </a:r>
            <a:r>
              <a:rPr lang="en-US" sz="1200" spc="-10" dirty="0">
                <a:ea typeface="Comic Sans MS" panose="030F0702030302020204" pitchFamily="66" charset="0"/>
                <a:cs typeface="Times New Roman" panose="02020603050405020304" pitchFamily="18" charset="0"/>
              </a:rPr>
              <a:t> s</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g</a:t>
            </a:r>
            <a:r>
              <a:rPr lang="en-US" sz="1200" spc="-5"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i</a:t>
            </a:r>
            <a:r>
              <a:rPr lang="en-US" sz="1200" spc="-15" dirty="0">
                <a:ea typeface="Comic Sans MS" panose="030F0702030302020204" pitchFamily="66" charset="0"/>
                <a:cs typeface="Times New Roman" panose="02020603050405020304" pitchFamily="18" charset="0"/>
              </a:rPr>
              <a:t>f</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ca</a:t>
            </a:r>
            <a:r>
              <a:rPr lang="en-US" sz="1200" spc="-5" dirty="0">
                <a:ea typeface="Comic Sans MS" panose="030F0702030302020204" pitchFamily="66" charset="0"/>
                <a:cs typeface="Times New Roman" panose="02020603050405020304" pitchFamily="18" charset="0"/>
              </a:rPr>
              <a:t>n</a:t>
            </a:r>
            <a:r>
              <a:rPr lang="en-US" sz="1200" spc="-15" dirty="0">
                <a:ea typeface="Comic Sans MS" panose="030F0702030302020204" pitchFamily="66" charset="0"/>
                <a:cs typeface="Times New Roman" panose="02020603050405020304" pitchFamily="18" charset="0"/>
              </a:rPr>
              <a:t>t</a:t>
            </a:r>
            <a:r>
              <a:rPr lang="en-US" sz="1200" spc="5" dirty="0">
                <a:ea typeface="Comic Sans MS" panose="030F0702030302020204" pitchFamily="66" charset="0"/>
                <a:cs typeface="Times New Roman" panose="02020603050405020304" pitchFamily="18" charset="0"/>
              </a:rPr>
              <a:t>l</a:t>
            </a:r>
            <a:r>
              <a:rPr lang="en-US" sz="1200" dirty="0">
                <a:ea typeface="Comic Sans MS" panose="030F0702030302020204" pitchFamily="66" charset="0"/>
                <a:cs typeface="Times New Roman" panose="02020603050405020304" pitchFamily="18" charset="0"/>
              </a:rPr>
              <a:t>y</a:t>
            </a:r>
            <a:r>
              <a:rPr lang="en-US" sz="1200" spc="-20"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g</a:t>
            </a:r>
            <a:r>
              <a:rPr lang="en-US" sz="1200" dirty="0">
                <a:ea typeface="Comic Sans MS" panose="030F0702030302020204" pitchFamily="66" charset="0"/>
                <a:cs typeface="Times New Roman" panose="02020603050405020304" pitchFamily="18" charset="0"/>
              </a:rPr>
              <a:t>r</a:t>
            </a:r>
            <a:r>
              <a:rPr lang="en-US" sz="1200" spc="-10" dirty="0">
                <a:ea typeface="Comic Sans MS" panose="030F0702030302020204" pitchFamily="66" charset="0"/>
                <a:cs typeface="Times New Roman" panose="02020603050405020304" pitchFamily="18" charset="0"/>
              </a:rPr>
              <a:t>e</a:t>
            </a:r>
            <a:r>
              <a:rPr lang="en-US" sz="1200" spc="-5" dirty="0">
                <a:ea typeface="Comic Sans MS" panose="030F0702030302020204" pitchFamily="66" charset="0"/>
                <a:cs typeface="Times New Roman" panose="02020603050405020304" pitchFamily="18" charset="0"/>
              </a:rPr>
              <a:t>a</a:t>
            </a:r>
            <a:r>
              <a:rPr lang="en-US" sz="1200" spc="5" dirty="0">
                <a:ea typeface="Comic Sans MS" panose="030F0702030302020204" pitchFamily="66" charset="0"/>
                <a:cs typeface="Times New Roman" panose="02020603050405020304" pitchFamily="18" charset="0"/>
              </a:rPr>
              <a:t>t</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r</a:t>
            </a:r>
            <a:r>
              <a:rPr lang="en-US" sz="1200" spc="-20"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d</a:t>
            </a:r>
            <a:r>
              <a:rPr lang="en-US" sz="1200" dirty="0">
                <a:ea typeface="Comic Sans MS" panose="030F0702030302020204" pitchFamily="66" charset="0"/>
                <a:cs typeface="Times New Roman" panose="02020603050405020304" pitchFamily="18" charset="0"/>
              </a:rPr>
              <a:t>i</a:t>
            </a:r>
            <a:r>
              <a:rPr lang="en-US" sz="1200" spc="-15" dirty="0">
                <a:ea typeface="Comic Sans MS" panose="030F0702030302020204" pitchFamily="66" charset="0"/>
                <a:cs typeface="Times New Roman" panose="02020603050405020304" pitchFamily="18" charset="0"/>
              </a:rPr>
              <a:t>f</a:t>
            </a:r>
            <a:r>
              <a:rPr lang="en-US" sz="1200" spc="-10" dirty="0">
                <a:ea typeface="Comic Sans MS" panose="030F0702030302020204" pitchFamily="66" charset="0"/>
                <a:cs typeface="Times New Roman" panose="02020603050405020304" pitchFamily="18" charset="0"/>
              </a:rPr>
              <a:t>f</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u</a:t>
            </a:r>
            <a:r>
              <a:rPr lang="en-US" sz="1200" spc="5" dirty="0">
                <a:ea typeface="Comic Sans MS" panose="030F0702030302020204" pitchFamily="66" charset="0"/>
                <a:cs typeface="Times New Roman" panose="02020603050405020304" pitchFamily="18" charset="0"/>
              </a:rPr>
              <a:t>lt</a:t>
            </a:r>
            <a:r>
              <a:rPr lang="en-US" sz="1200" dirty="0">
                <a:ea typeface="Comic Sans MS" panose="030F0702030302020204" pitchFamily="66" charset="0"/>
                <a:cs typeface="Times New Roman" panose="02020603050405020304" pitchFamily="18" charset="0"/>
              </a:rPr>
              <a:t>y</a:t>
            </a:r>
            <a:r>
              <a:rPr lang="en-US" sz="1200" spc="-2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in</a:t>
            </a:r>
            <a:r>
              <a:rPr lang="en-US" sz="1200" spc="-2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l</a:t>
            </a:r>
            <a:r>
              <a:rPr lang="en-US" sz="1200" spc="-10" dirty="0">
                <a:ea typeface="Comic Sans MS" panose="030F0702030302020204" pitchFamily="66" charset="0"/>
                <a:cs typeface="Times New Roman" panose="02020603050405020304" pitchFamily="18" charset="0"/>
              </a:rPr>
              <a:t>e</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r</a:t>
            </a:r>
            <a:r>
              <a:rPr lang="en-US" sz="1200" spc="-5"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g</a:t>
            </a:r>
            <a:r>
              <a:rPr lang="en-US" sz="1200" spc="-1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h</a:t>
            </a:r>
            <a:r>
              <a:rPr lang="en-US" sz="1200" spc="10"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n</a:t>
            </a:r>
            <a:r>
              <a:rPr lang="en-US" sz="1200" spc="-4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he</a:t>
            </a:r>
            <a:r>
              <a:rPr lang="en-US" sz="1200" spc="-3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m</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j</a:t>
            </a:r>
            <a:r>
              <a:rPr lang="en-US" sz="1200" spc="-15"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ri</a:t>
            </a:r>
            <a:r>
              <a:rPr lang="en-US" sz="1200" spc="5"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y</a:t>
            </a:r>
            <a:r>
              <a:rPr lang="en-US" sz="1200" spc="-1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f</a:t>
            </a:r>
            <a:r>
              <a:rPr lang="en-US" sz="1200" spc="-30"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hi</a:t>
            </a:r>
            <a:r>
              <a:rPr lang="en-US" sz="1200" spc="5" dirty="0">
                <a:ea typeface="Comic Sans MS" panose="030F0702030302020204" pitchFamily="66" charset="0"/>
                <a:cs typeface="Times New Roman" panose="02020603050405020304" pitchFamily="18" charset="0"/>
              </a:rPr>
              <a:t>l</a:t>
            </a:r>
            <a:r>
              <a:rPr lang="en-US" sz="1200" spc="-10" dirty="0">
                <a:ea typeface="Comic Sans MS" panose="030F0702030302020204" pitchFamily="66" charset="0"/>
                <a:cs typeface="Times New Roman" panose="02020603050405020304" pitchFamily="18" charset="0"/>
              </a:rPr>
              <a:t>d</a:t>
            </a:r>
            <a:r>
              <a:rPr lang="en-US" sz="1200" dirty="0">
                <a:ea typeface="Comic Sans MS" panose="030F0702030302020204" pitchFamily="66" charset="0"/>
                <a:cs typeface="Times New Roman" panose="02020603050405020304" pitchFamily="18" charset="0"/>
              </a:rPr>
              <a:t>r</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n</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he</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s</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me </a:t>
            </a:r>
            <a:r>
              <a:rPr lang="en-US" sz="1200" spc="5" dirty="0">
                <a:ea typeface="Comic Sans MS" panose="030F0702030302020204" pitchFamily="66" charset="0"/>
                <a:cs typeface="Times New Roman" panose="02020603050405020304" pitchFamily="18" charset="0"/>
              </a:rPr>
              <a:t>ag</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a:t>
            </a:r>
            <a:endParaRPr lang="en-GB" sz="1200" dirty="0">
              <a:latin typeface="Comic Sans MS" panose="030F0702030302020204" pitchFamily="66" charset="0"/>
              <a:ea typeface="Comic Sans MS" panose="030F0702030302020204" pitchFamily="66" charset="0"/>
              <a:cs typeface="Times New Roman" panose="02020603050405020304" pitchFamily="18" charset="0"/>
            </a:endParaRPr>
          </a:p>
          <a:p>
            <a:pPr marL="342900" marR="240665" lvl="0" indent="-342900" algn="just">
              <a:lnSpc>
                <a:spcPct val="115000"/>
              </a:lnSpc>
              <a:spcAft>
                <a:spcPts val="0"/>
              </a:spcAft>
              <a:buFont typeface="Symbol" panose="05050102010706020507" pitchFamily="18" charset="2"/>
              <a:buBlip>
                <a:blip r:embed="rId2"/>
              </a:buBlip>
              <a:tabLst>
                <a:tab pos="457200" algn="l"/>
              </a:tabLst>
            </a:pPr>
            <a:r>
              <a:rPr lang="en-US" sz="1200" dirty="0">
                <a:ea typeface="Comic Sans MS" panose="030F0702030302020204" pitchFamily="66" charset="0"/>
                <a:cs typeface="Times New Roman" panose="02020603050405020304" pitchFamily="18" charset="0"/>
              </a:rPr>
              <a:t>h</a:t>
            </a:r>
            <a:r>
              <a:rPr lang="en-US" sz="1200" spc="10"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s</a:t>
            </a:r>
            <a:r>
              <a:rPr lang="en-US" sz="1200" spc="-3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a</a:t>
            </a:r>
            <a:r>
              <a:rPr lang="en-US" sz="1200" spc="-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d</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s</a:t>
            </a:r>
            <a:r>
              <a:rPr lang="en-US" sz="1200" spc="5" dirty="0">
                <a:ea typeface="Comic Sans MS" panose="030F0702030302020204" pitchFamily="66" charset="0"/>
                <a:cs typeface="Times New Roman" panose="02020603050405020304" pitchFamily="18" charset="0"/>
              </a:rPr>
              <a:t>ab</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l</a:t>
            </a:r>
            <a:r>
              <a:rPr lang="en-US" sz="1200" spc="-25"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y</a:t>
            </a:r>
            <a:r>
              <a:rPr lang="en-US" sz="1200" spc="-20" dirty="0">
                <a:ea typeface="Comic Sans MS" panose="030F0702030302020204" pitchFamily="66" charset="0"/>
                <a:cs typeface="Times New Roman" panose="02020603050405020304" pitchFamily="18" charset="0"/>
              </a:rPr>
              <a:t> </a:t>
            </a:r>
            <a:r>
              <a:rPr lang="en-US" sz="1200" spc="15" dirty="0">
                <a:ea typeface="Comic Sans MS" panose="030F0702030302020204" pitchFamily="66" charset="0"/>
                <a:cs typeface="Times New Roman" panose="02020603050405020304" pitchFamily="18" charset="0"/>
              </a:rPr>
              <a:t>w</a:t>
            </a:r>
            <a:r>
              <a:rPr lang="en-US" sz="1200" dirty="0">
                <a:ea typeface="Comic Sans MS" panose="030F0702030302020204" pitchFamily="66" charset="0"/>
                <a:cs typeface="Times New Roman" panose="02020603050405020304" pitchFamily="18" charset="0"/>
              </a:rPr>
              <a:t>h</a:t>
            </a:r>
            <a:r>
              <a:rPr lang="en-US" sz="1200" spc="-3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h</a:t>
            </a:r>
            <a:r>
              <a:rPr lang="en-US" sz="1200" spc="-1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p</a:t>
            </a:r>
            <a:r>
              <a:rPr lang="en-US" sz="1200" dirty="0">
                <a:ea typeface="Comic Sans MS" panose="030F0702030302020204" pitchFamily="66" charset="0"/>
                <a:cs typeface="Times New Roman" panose="02020603050405020304" pitchFamily="18" charset="0"/>
              </a:rPr>
              <a:t>r</a:t>
            </a:r>
            <a:r>
              <a:rPr lang="en-US" sz="1200" spc="-10" dirty="0">
                <a:ea typeface="Comic Sans MS" panose="030F0702030302020204" pitchFamily="66" charset="0"/>
                <a:cs typeface="Times New Roman" panose="02020603050405020304" pitchFamily="18" charset="0"/>
              </a:rPr>
              <a:t>eve</a:t>
            </a:r>
            <a:r>
              <a:rPr lang="en-US" sz="1200" spc="-5" dirty="0">
                <a:ea typeface="Comic Sans MS" panose="030F0702030302020204" pitchFamily="66" charset="0"/>
                <a:cs typeface="Times New Roman" panose="02020603050405020304" pitchFamily="18" charset="0"/>
              </a:rPr>
              <a:t>n</a:t>
            </a:r>
            <a:r>
              <a:rPr lang="en-US" sz="1200" spc="5"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s</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r</a:t>
            </a:r>
            <a:r>
              <a:rPr lang="en-US" sz="1200" spc="-2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hi</a:t>
            </a:r>
            <a:r>
              <a:rPr lang="en-US" sz="1200" spc="-5" dirty="0">
                <a:ea typeface="Comic Sans MS" panose="030F0702030302020204" pitchFamily="66" charset="0"/>
                <a:cs typeface="Times New Roman" panose="02020603050405020304" pitchFamily="18" charset="0"/>
              </a:rPr>
              <a:t>n</a:t>
            </a:r>
            <a:r>
              <a:rPr lang="en-US" sz="1200" spc="-10" dirty="0">
                <a:ea typeface="Comic Sans MS" panose="030F0702030302020204" pitchFamily="66" charset="0"/>
                <a:cs typeface="Times New Roman" panose="02020603050405020304" pitchFamily="18" charset="0"/>
              </a:rPr>
              <a:t>de</a:t>
            </a:r>
            <a:r>
              <a:rPr lang="en-US" sz="1200" dirty="0">
                <a:ea typeface="Comic Sans MS" panose="030F0702030302020204" pitchFamily="66" charset="0"/>
                <a:cs typeface="Times New Roman" panose="02020603050405020304" pitchFamily="18" charset="0"/>
              </a:rPr>
              <a:t>rs</a:t>
            </a:r>
            <a:r>
              <a:rPr lang="en-US" sz="1200" spc="-25" dirty="0">
                <a:ea typeface="Comic Sans MS" panose="030F0702030302020204" pitchFamily="66" charset="0"/>
                <a:cs typeface="Times New Roman" panose="02020603050405020304" pitchFamily="18" charset="0"/>
              </a:rPr>
              <a:t> </a:t>
            </a:r>
            <a:r>
              <a:rPr lang="en-US" sz="1200" spc="30"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he</a:t>
            </a:r>
            <a:r>
              <a:rPr lang="en-US" sz="1200" spc="-2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hi</a:t>
            </a:r>
            <a:r>
              <a:rPr lang="en-US" sz="1200" spc="5" dirty="0">
                <a:ea typeface="Comic Sans MS" panose="030F0702030302020204" pitchFamily="66" charset="0"/>
                <a:cs typeface="Times New Roman" panose="02020603050405020304" pitchFamily="18" charset="0"/>
              </a:rPr>
              <a:t>l</a:t>
            </a:r>
            <a:r>
              <a:rPr lang="en-US" sz="1200" dirty="0">
                <a:ea typeface="Comic Sans MS" panose="030F0702030302020204" pitchFamily="66" charset="0"/>
                <a:cs typeface="Times New Roman" panose="02020603050405020304" pitchFamily="18" charset="0"/>
              </a:rPr>
              <a:t>d</a:t>
            </a:r>
            <a:r>
              <a:rPr lang="en-US" sz="1200" spc="-30"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f</a:t>
            </a:r>
            <a:r>
              <a:rPr lang="en-US" sz="1200" dirty="0">
                <a:ea typeface="Comic Sans MS" panose="030F0702030302020204" pitchFamily="66" charset="0"/>
                <a:cs typeface="Times New Roman" panose="02020603050405020304" pitchFamily="18" charset="0"/>
              </a:rPr>
              <a:t>r</a:t>
            </a:r>
            <a:r>
              <a:rPr lang="en-US" sz="1200" spc="-10"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m</a:t>
            </a:r>
            <a:r>
              <a:rPr lang="en-US" sz="1200" spc="-1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m</a:t>
            </a:r>
            <a:r>
              <a:rPr lang="en-US" sz="1200" spc="10"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ki</a:t>
            </a:r>
            <a:r>
              <a:rPr lang="en-US" sz="1200" spc="-5" dirty="0">
                <a:ea typeface="Comic Sans MS" panose="030F0702030302020204" pitchFamily="66" charset="0"/>
                <a:cs typeface="Times New Roman" panose="02020603050405020304" pitchFamily="18" charset="0"/>
              </a:rPr>
              <a:t>n</a:t>
            </a:r>
            <a:r>
              <a:rPr lang="en-US" sz="1200" dirty="0">
                <a:ea typeface="Comic Sans MS" panose="030F0702030302020204" pitchFamily="66" charset="0"/>
                <a:cs typeface="Times New Roman" panose="02020603050405020304" pitchFamily="18" charset="0"/>
              </a:rPr>
              <a:t>g</a:t>
            </a:r>
            <a:r>
              <a:rPr lang="en-US" sz="1200" spc="-1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u</a:t>
            </a:r>
            <a:r>
              <a:rPr lang="en-US" sz="1200" spc="-10" dirty="0">
                <a:ea typeface="Comic Sans MS" panose="030F0702030302020204" pitchFamily="66" charset="0"/>
                <a:cs typeface="Times New Roman" panose="02020603050405020304" pitchFamily="18" charset="0"/>
              </a:rPr>
              <a:t>s</a:t>
            </a:r>
            <a:r>
              <a:rPr lang="en-US" sz="1200" dirty="0">
                <a:ea typeface="Comic Sans MS" panose="030F0702030302020204" pitchFamily="66" charset="0"/>
                <a:cs typeface="Times New Roman" panose="02020603050405020304" pitchFamily="18" charset="0"/>
              </a:rPr>
              <a:t>e</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f</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ed</a:t>
            </a:r>
            <a:r>
              <a:rPr lang="en-US" sz="1200" dirty="0">
                <a:ea typeface="Comic Sans MS" panose="030F0702030302020204" pitchFamily="66" charset="0"/>
                <a:cs typeface="Times New Roman" panose="02020603050405020304" pitchFamily="18" charset="0"/>
              </a:rPr>
              <a:t>u</a:t>
            </a:r>
            <a:r>
              <a:rPr lang="en-US" sz="1200" spc="5" dirty="0">
                <a:ea typeface="Comic Sans MS" panose="030F0702030302020204" pitchFamily="66" charset="0"/>
                <a:cs typeface="Times New Roman" panose="02020603050405020304" pitchFamily="18" charset="0"/>
              </a:rPr>
              <a:t>cat</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o</a:t>
            </a:r>
            <a:r>
              <a:rPr lang="en-US" sz="1200" spc="-5" dirty="0">
                <a:ea typeface="Comic Sans MS" panose="030F0702030302020204" pitchFamily="66" charset="0"/>
                <a:cs typeface="Times New Roman" panose="02020603050405020304" pitchFamily="18" charset="0"/>
              </a:rPr>
              <a:t>n</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l </a:t>
            </a:r>
            <a:r>
              <a:rPr lang="en-US" sz="1200" spc="-10" dirty="0">
                <a:ea typeface="Comic Sans MS" panose="030F0702030302020204" pitchFamily="66" charset="0"/>
                <a:cs typeface="Times New Roman" panose="02020603050405020304" pitchFamily="18" charset="0"/>
              </a:rPr>
              <a:t>f</a:t>
            </a:r>
            <a:r>
              <a:rPr lang="en-US" sz="1200" spc="5" dirty="0">
                <a:ea typeface="Comic Sans MS" panose="030F0702030302020204" pitchFamily="66" charset="0"/>
                <a:cs typeface="Times New Roman" panose="02020603050405020304" pitchFamily="18" charset="0"/>
              </a:rPr>
              <a:t>ac</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l</a:t>
            </a:r>
            <a:r>
              <a:rPr lang="en-US" sz="1200" dirty="0">
                <a:ea typeface="Comic Sans MS" panose="030F0702030302020204" pitchFamily="66" charset="0"/>
                <a:cs typeface="Times New Roman" panose="02020603050405020304" pitchFamily="18" charset="0"/>
              </a:rPr>
              <a:t>i</a:t>
            </a:r>
            <a:r>
              <a:rPr lang="en-US" sz="1200" spc="5"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s</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f</a:t>
            </a:r>
            <a:r>
              <a:rPr lang="en-US" sz="1200" spc="-2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a</a:t>
            </a:r>
            <a:r>
              <a:rPr lang="en-US" sz="1200" spc="-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kind</a:t>
            </a:r>
            <a:r>
              <a:rPr lang="en-US" sz="1200" spc="-2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p</a:t>
            </a:r>
            <a:r>
              <a:rPr lang="en-US" sz="1200" dirty="0">
                <a:ea typeface="Comic Sans MS" panose="030F0702030302020204" pitchFamily="66" charset="0"/>
                <a:cs typeface="Times New Roman" panose="02020603050405020304" pitchFamily="18" charset="0"/>
              </a:rPr>
              <a:t>r</a:t>
            </a:r>
            <a:r>
              <a:rPr lang="en-US" sz="1200" spc="-10" dirty="0">
                <a:ea typeface="Comic Sans MS" panose="030F0702030302020204" pitchFamily="66" charset="0"/>
                <a:cs typeface="Times New Roman" panose="02020603050405020304" pitchFamily="18" charset="0"/>
              </a:rPr>
              <a:t>ov</a:t>
            </a:r>
            <a:r>
              <a:rPr lang="en-US" sz="1200" dirty="0">
                <a:ea typeface="Comic Sans MS" panose="030F0702030302020204" pitchFamily="66" charset="0"/>
                <a:cs typeface="Times New Roman" panose="02020603050405020304" pitchFamily="18" charset="0"/>
              </a:rPr>
              <a:t>i</a:t>
            </a:r>
            <a:r>
              <a:rPr lang="en-US" sz="1200" spc="-10" dirty="0">
                <a:ea typeface="Comic Sans MS" panose="030F0702030302020204" pitchFamily="66" charset="0"/>
                <a:cs typeface="Times New Roman" panose="02020603050405020304" pitchFamily="18" charset="0"/>
              </a:rPr>
              <a:t>d</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d</a:t>
            </a:r>
            <a:r>
              <a:rPr lang="en-US" sz="1200" spc="-10" dirty="0">
                <a:ea typeface="Comic Sans MS" panose="030F0702030302020204" pitchFamily="66" charset="0"/>
                <a:cs typeface="Times New Roman" panose="02020603050405020304" pitchFamily="18" charset="0"/>
              </a:rPr>
              <a:t> fo</a:t>
            </a:r>
            <a:r>
              <a:rPr lang="en-US" sz="1200" dirty="0">
                <a:ea typeface="Comic Sans MS" panose="030F0702030302020204" pitchFamily="66" charset="0"/>
                <a:cs typeface="Times New Roman" panose="02020603050405020304" pitchFamily="18" charset="0"/>
              </a:rPr>
              <a:t>r</a:t>
            </a:r>
            <a:r>
              <a:rPr lang="en-US" sz="1200" spc="-20"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hi</a:t>
            </a:r>
            <a:r>
              <a:rPr lang="en-US" sz="1200" spc="5" dirty="0">
                <a:ea typeface="Comic Sans MS" panose="030F0702030302020204" pitchFamily="66" charset="0"/>
                <a:cs typeface="Times New Roman" panose="02020603050405020304" pitchFamily="18" charset="0"/>
              </a:rPr>
              <a:t>l</a:t>
            </a:r>
            <a:r>
              <a:rPr lang="en-US" sz="1200" spc="-10" dirty="0">
                <a:ea typeface="Comic Sans MS" panose="030F0702030302020204" pitchFamily="66" charset="0"/>
                <a:cs typeface="Times New Roman" panose="02020603050405020304" pitchFamily="18" charset="0"/>
              </a:rPr>
              <a:t>d</a:t>
            </a:r>
            <a:r>
              <a:rPr lang="en-US" sz="1200" dirty="0">
                <a:ea typeface="Comic Sans MS" panose="030F0702030302020204" pitchFamily="66" charset="0"/>
                <a:cs typeface="Times New Roman" panose="02020603050405020304" pitchFamily="18" charset="0"/>
              </a:rPr>
              <a:t>r</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n</a:t>
            </a:r>
            <a:r>
              <a:rPr lang="en-US" sz="1200" spc="-20"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o</a:t>
            </a:r>
            <a:r>
              <a:rPr lang="en-US" sz="1200" dirty="0">
                <a:ea typeface="Comic Sans MS" panose="030F0702030302020204" pitchFamily="66" charset="0"/>
                <a:cs typeface="Times New Roman" panose="02020603050405020304" pitchFamily="18" charset="0"/>
              </a:rPr>
              <a:t>f </a:t>
            </a:r>
            <a:r>
              <a:rPr lang="en-US" sz="1200" spc="5"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he</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s</a:t>
            </a:r>
            <a:r>
              <a:rPr lang="en-US" sz="1200" spc="5" dirty="0">
                <a:ea typeface="Comic Sans MS" panose="030F0702030302020204" pitchFamily="66" charset="0"/>
                <a:cs typeface="Times New Roman" panose="02020603050405020304" pitchFamily="18" charset="0"/>
              </a:rPr>
              <a:t>a</a:t>
            </a:r>
            <a:r>
              <a:rPr lang="en-US" sz="1200" dirty="0">
                <a:ea typeface="Comic Sans MS" panose="030F0702030302020204" pitchFamily="66" charset="0"/>
                <a:cs typeface="Times New Roman" panose="02020603050405020304" pitchFamily="18" charset="0"/>
              </a:rPr>
              <a:t>me</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a</a:t>
            </a:r>
            <a:r>
              <a:rPr lang="en-US" sz="1200" spc="5" dirty="0">
                <a:ea typeface="Comic Sans MS" panose="030F0702030302020204" pitchFamily="66" charset="0"/>
                <a:cs typeface="Times New Roman" panose="02020603050405020304" pitchFamily="18" charset="0"/>
              </a:rPr>
              <a:t>g</a:t>
            </a:r>
            <a:r>
              <a:rPr lang="en-US" sz="1200" dirty="0">
                <a:ea typeface="Comic Sans MS" panose="030F0702030302020204" pitchFamily="66" charset="0"/>
                <a:cs typeface="Times New Roman" panose="02020603050405020304" pitchFamily="18" charset="0"/>
              </a:rPr>
              <a:t>e</a:t>
            </a:r>
            <a:r>
              <a:rPr lang="en-US" sz="1200" spc="-20"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in</a:t>
            </a:r>
            <a:r>
              <a:rPr lang="en-US" sz="1200" spc="-20"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o</a:t>
            </a:r>
            <a:r>
              <a:rPr lang="en-US" sz="1200" spc="5"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h</a:t>
            </a:r>
            <a:r>
              <a:rPr lang="en-US" sz="1200" spc="-10" dirty="0">
                <a:ea typeface="Comic Sans MS" panose="030F0702030302020204" pitchFamily="66" charset="0"/>
                <a:cs typeface="Times New Roman" panose="02020603050405020304" pitchFamily="18" charset="0"/>
              </a:rPr>
              <a:t>e</a:t>
            </a:r>
            <a:r>
              <a:rPr lang="en-US" sz="1200" dirty="0">
                <a:ea typeface="Comic Sans MS" panose="030F0702030302020204" pitchFamily="66" charset="0"/>
                <a:cs typeface="Times New Roman" panose="02020603050405020304" pitchFamily="18" charset="0"/>
              </a:rPr>
              <a:t>r</a:t>
            </a:r>
            <a:r>
              <a:rPr lang="en-US" sz="1200" spc="-20"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s</a:t>
            </a:r>
            <a:r>
              <a:rPr lang="en-US" sz="1200" spc="5" dirty="0">
                <a:ea typeface="Comic Sans MS" panose="030F0702030302020204" pitchFamily="66" charset="0"/>
                <a:cs typeface="Times New Roman" panose="02020603050405020304" pitchFamily="18" charset="0"/>
              </a:rPr>
              <a:t>c</a:t>
            </a:r>
            <a:r>
              <a:rPr lang="en-US" sz="1200" dirty="0">
                <a:ea typeface="Comic Sans MS" panose="030F0702030302020204" pitchFamily="66" charset="0"/>
                <a:cs typeface="Times New Roman" panose="02020603050405020304" pitchFamily="18" charset="0"/>
              </a:rPr>
              <a:t>h</a:t>
            </a:r>
            <a:r>
              <a:rPr lang="en-US" sz="1200" spc="-5" dirty="0">
                <a:ea typeface="Comic Sans MS" panose="030F0702030302020204" pitchFamily="66" charset="0"/>
                <a:cs typeface="Times New Roman" panose="02020603050405020304" pitchFamily="18" charset="0"/>
              </a:rPr>
              <a:t>o</a:t>
            </a:r>
            <a:r>
              <a:rPr lang="en-US" sz="1200" spc="-10" dirty="0">
                <a:ea typeface="Comic Sans MS" panose="030F0702030302020204" pitchFamily="66" charset="0"/>
                <a:cs typeface="Times New Roman" panose="02020603050405020304" pitchFamily="18" charset="0"/>
              </a:rPr>
              <a:t>o</a:t>
            </a:r>
            <a:r>
              <a:rPr lang="en-US" sz="1200" spc="5" dirty="0">
                <a:ea typeface="Comic Sans MS" panose="030F0702030302020204" pitchFamily="66" charset="0"/>
                <a:cs typeface="Times New Roman" panose="02020603050405020304" pitchFamily="18" charset="0"/>
              </a:rPr>
              <a:t>l</a:t>
            </a:r>
            <a:r>
              <a:rPr lang="en-US" sz="1200" dirty="0">
                <a:ea typeface="Comic Sans MS" panose="030F0702030302020204" pitchFamily="66" charset="0"/>
                <a:cs typeface="Times New Roman" panose="02020603050405020304" pitchFamily="18" charset="0"/>
              </a:rPr>
              <a:t>s</a:t>
            </a:r>
            <a:r>
              <a:rPr lang="en-US" sz="1200" spc="-25" dirty="0">
                <a:ea typeface="Comic Sans MS" panose="030F0702030302020204" pitchFamily="66" charset="0"/>
                <a:cs typeface="Times New Roman" panose="02020603050405020304" pitchFamily="18" charset="0"/>
              </a:rPr>
              <a:t> </a:t>
            </a:r>
            <a:r>
              <a:rPr lang="en-US" sz="1200" dirty="0">
                <a:ea typeface="Comic Sans MS" panose="030F0702030302020204" pitchFamily="66" charset="0"/>
                <a:cs typeface="Times New Roman" panose="02020603050405020304" pitchFamily="18" charset="0"/>
              </a:rPr>
              <a:t>in</a:t>
            </a:r>
            <a:r>
              <a:rPr lang="en-US" sz="1200" spc="-15" dirty="0">
                <a:ea typeface="Comic Sans MS" panose="030F0702030302020204" pitchFamily="66" charset="0"/>
                <a:cs typeface="Times New Roman" panose="02020603050405020304" pitchFamily="18" charset="0"/>
              </a:rPr>
              <a:t> </a:t>
            </a:r>
            <a:r>
              <a:rPr lang="en-US" sz="1200" spc="5" dirty="0">
                <a:ea typeface="Comic Sans MS" panose="030F0702030302020204" pitchFamily="66" charset="0"/>
                <a:cs typeface="Times New Roman" panose="02020603050405020304" pitchFamily="18" charset="0"/>
              </a:rPr>
              <a:t>t</a:t>
            </a:r>
            <a:r>
              <a:rPr lang="en-US" sz="1200" dirty="0">
                <a:ea typeface="Comic Sans MS" panose="030F0702030302020204" pitchFamily="66" charset="0"/>
                <a:cs typeface="Times New Roman" panose="02020603050405020304" pitchFamily="18" charset="0"/>
              </a:rPr>
              <a:t>he</a:t>
            </a:r>
            <a:r>
              <a:rPr lang="en-US" sz="1200" spc="-25" dirty="0">
                <a:ea typeface="Comic Sans MS" panose="030F0702030302020204" pitchFamily="66" charset="0"/>
                <a:cs typeface="Times New Roman" panose="02020603050405020304" pitchFamily="18" charset="0"/>
              </a:rPr>
              <a:t> </a:t>
            </a:r>
            <a:r>
              <a:rPr lang="en-US" sz="1200" spc="10" dirty="0">
                <a:ea typeface="Comic Sans MS" panose="030F0702030302020204" pitchFamily="66" charset="0"/>
                <a:cs typeface="Times New Roman" panose="02020603050405020304" pitchFamily="18" charset="0"/>
              </a:rPr>
              <a:t>Local Authority</a:t>
            </a:r>
            <a:r>
              <a:rPr lang="en-US" sz="1200" dirty="0">
                <a:ea typeface="Comic Sans MS" panose="030F0702030302020204" pitchFamily="66" charset="0"/>
                <a:cs typeface="Times New Roman" panose="02020603050405020304" pitchFamily="18" charset="0"/>
              </a:rPr>
              <a:t>.</a:t>
            </a:r>
            <a:endParaRPr lang="en-GB" sz="1200" dirty="0">
              <a:latin typeface="Comic Sans MS" panose="030F0702030302020204" pitchFamily="66" charset="0"/>
              <a:ea typeface="Comic Sans MS" panose="030F0702030302020204" pitchFamily="66" charset="0"/>
              <a:cs typeface="Times New Roman" panose="02020603050405020304" pitchFamily="18" charset="0"/>
            </a:endParaRPr>
          </a:p>
          <a:p>
            <a:pPr marL="521970" algn="just">
              <a:lnSpc>
                <a:spcPct val="115000"/>
              </a:lnSpc>
              <a:spcAft>
                <a:spcPts val="0"/>
              </a:spcAft>
            </a:pPr>
            <a:r>
              <a:rPr lang="en-US" sz="1200" dirty="0">
                <a:ea typeface="Comic Sans MS" panose="030F0702030302020204" pitchFamily="66" charset="0"/>
                <a:cs typeface="Times New Roman" panose="02020603050405020304" pitchFamily="18" charset="0"/>
              </a:rPr>
              <a:t> </a:t>
            </a:r>
            <a:endParaRPr lang="en-GB" sz="1200" dirty="0">
              <a:latin typeface="Comic Sans MS" panose="030F0702030302020204" pitchFamily="66" charset="0"/>
              <a:ea typeface="Comic Sans MS" panose="030F0702030302020204" pitchFamily="66" charset="0"/>
              <a:cs typeface="Times New Roman" panose="02020603050405020304" pitchFamily="18" charset="0"/>
            </a:endParaRPr>
          </a:p>
          <a:p>
            <a:pPr marL="521970" algn="just">
              <a:lnSpc>
                <a:spcPct val="115000"/>
              </a:lnSpc>
              <a:spcAft>
                <a:spcPts val="0"/>
              </a:spcAft>
            </a:pPr>
            <a:r>
              <a:rPr lang="en-US" sz="1200" dirty="0">
                <a:ea typeface="Comic Sans MS" panose="030F0702030302020204" pitchFamily="66" charset="0"/>
                <a:cs typeface="Times New Roman" panose="02020603050405020304" pitchFamily="18" charset="0"/>
              </a:rPr>
              <a:t>SEN Code of Practice, 2014</a:t>
            </a:r>
            <a:endParaRPr lang="en-GB" sz="1200" dirty="0">
              <a:effectLst/>
              <a:latin typeface="Comic Sans MS" panose="030F0702030302020204" pitchFamily="66" charset="0"/>
              <a:ea typeface="Comic Sans MS" panose="030F0702030302020204" pitchFamily="66" charset="0"/>
              <a:cs typeface="Times New Roman" panose="02020603050405020304" pitchFamily="18" charset="0"/>
            </a:endParaRPr>
          </a:p>
        </p:txBody>
      </p:sp>
    </p:spTree>
    <p:extLst>
      <p:ext uri="{BB962C8B-B14F-4D97-AF65-F5344CB8AC3E}">
        <p14:creationId xmlns:p14="http://schemas.microsoft.com/office/powerpoint/2010/main" val="405226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43"/>
          <p:cNvGrpSpPr>
            <a:grpSpLocks/>
          </p:cNvGrpSpPr>
          <p:nvPr/>
        </p:nvGrpSpPr>
        <p:grpSpPr bwMode="auto">
          <a:xfrm>
            <a:off x="0" y="0"/>
            <a:ext cx="9144000" cy="6858000"/>
            <a:chOff x="-1" y="35"/>
            <a:chExt cx="16806" cy="11807"/>
          </a:xfrm>
        </p:grpSpPr>
        <p:sp>
          <p:nvSpPr>
            <p:cNvPr id="5164" name="Rectangle 44"/>
            <p:cNvSpPr>
              <a:spLocks noChangeArrowheads="1"/>
            </p:cNvSpPr>
            <p:nvPr/>
          </p:nvSpPr>
          <p:spPr bwMode="auto">
            <a:xfrm>
              <a:off x="-1" y="35"/>
              <a:ext cx="8447" cy="5911"/>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sp>
          <p:nvSpPr>
            <p:cNvPr id="5165" name="Rectangle 45"/>
            <p:cNvSpPr>
              <a:spLocks noChangeArrowheads="1"/>
            </p:cNvSpPr>
            <p:nvPr/>
          </p:nvSpPr>
          <p:spPr bwMode="auto">
            <a:xfrm>
              <a:off x="8423" y="35"/>
              <a:ext cx="8382" cy="5911"/>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sp>
          <p:nvSpPr>
            <p:cNvPr id="5166" name="Rectangle 46"/>
            <p:cNvSpPr>
              <a:spLocks noChangeArrowheads="1"/>
            </p:cNvSpPr>
            <p:nvPr/>
          </p:nvSpPr>
          <p:spPr bwMode="auto">
            <a:xfrm>
              <a:off x="-1" y="5931"/>
              <a:ext cx="8447" cy="5911"/>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sp>
          <p:nvSpPr>
            <p:cNvPr id="5167" name="Rectangle 47"/>
            <p:cNvSpPr>
              <a:spLocks noChangeArrowheads="1"/>
            </p:cNvSpPr>
            <p:nvPr/>
          </p:nvSpPr>
          <p:spPr bwMode="auto">
            <a:xfrm>
              <a:off x="8423" y="5931"/>
              <a:ext cx="8382" cy="5911"/>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grpSp>
      <p:grpSp>
        <p:nvGrpSpPr>
          <p:cNvPr id="5123" name="Group 48"/>
          <p:cNvGrpSpPr>
            <a:grpSpLocks/>
          </p:cNvGrpSpPr>
          <p:nvPr/>
        </p:nvGrpSpPr>
        <p:grpSpPr bwMode="auto">
          <a:xfrm>
            <a:off x="3203575" y="2082800"/>
            <a:ext cx="2711450" cy="2995613"/>
            <a:chOff x="3949065" y="2419851"/>
            <a:chExt cx="2712085" cy="2994887"/>
          </a:xfrm>
        </p:grpSpPr>
        <p:sp>
          <p:nvSpPr>
            <p:cNvPr id="5146" name="Oval 48"/>
            <p:cNvSpPr>
              <a:spLocks noChangeArrowheads="1"/>
            </p:cNvSpPr>
            <p:nvPr/>
          </p:nvSpPr>
          <p:spPr bwMode="auto">
            <a:xfrm>
              <a:off x="4325938" y="2693988"/>
              <a:ext cx="2082800" cy="2082800"/>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grpSp>
          <p:nvGrpSpPr>
            <p:cNvPr id="5147" name="Group 40"/>
            <p:cNvGrpSpPr>
              <a:grpSpLocks/>
            </p:cNvGrpSpPr>
            <p:nvPr/>
          </p:nvGrpSpPr>
          <p:grpSpPr bwMode="auto">
            <a:xfrm>
              <a:off x="3949065" y="2419851"/>
              <a:ext cx="2712085" cy="2994887"/>
              <a:chOff x="3949065" y="2409825"/>
              <a:chExt cx="2712085" cy="2994887"/>
            </a:xfrm>
          </p:grpSpPr>
          <p:grpSp>
            <p:nvGrpSpPr>
              <p:cNvPr id="5148" name="Group 39"/>
              <p:cNvGrpSpPr>
                <a:grpSpLocks/>
              </p:cNvGrpSpPr>
              <p:nvPr/>
            </p:nvGrpSpPr>
            <p:grpSpPr bwMode="auto">
              <a:xfrm>
                <a:off x="3949065" y="2409825"/>
                <a:ext cx="2712085" cy="2984500"/>
                <a:chOff x="3949065" y="2416175"/>
                <a:chExt cx="2712085" cy="2984500"/>
              </a:xfrm>
            </p:grpSpPr>
            <p:grpSp>
              <p:nvGrpSpPr>
                <p:cNvPr id="5150" name="Group 29"/>
                <p:cNvGrpSpPr>
                  <a:grpSpLocks/>
                </p:cNvGrpSpPr>
                <p:nvPr/>
              </p:nvGrpSpPr>
              <p:grpSpPr bwMode="auto">
                <a:xfrm>
                  <a:off x="3949065" y="2416175"/>
                  <a:ext cx="2712085" cy="2967351"/>
                  <a:chOff x="6219" y="3806"/>
                  <a:chExt cx="4271" cy="4672"/>
                </a:xfrm>
              </p:grpSpPr>
              <p:sp>
                <p:nvSpPr>
                  <p:cNvPr id="5154" name="AutoShape 30"/>
                  <p:cNvSpPr>
                    <a:spLocks noChangeArrowheads="1"/>
                  </p:cNvSpPr>
                  <p:nvPr/>
                </p:nvSpPr>
                <p:spPr bwMode="auto">
                  <a:xfrm rot="8676369">
                    <a:off x="6423" y="3806"/>
                    <a:ext cx="3958" cy="4182"/>
                  </a:xfrm>
                  <a:custGeom>
                    <a:avLst/>
                    <a:gdLst>
                      <a:gd name="T0" fmla="*/ 2 w 21600"/>
                      <a:gd name="T1" fmla="*/ 0 h 21600"/>
                      <a:gd name="T2" fmla="*/ 1 w 21600"/>
                      <a:gd name="T3" fmla="*/ 2 h 21600"/>
                      <a:gd name="T4" fmla="*/ 2 w 21600"/>
                      <a:gd name="T5" fmla="*/ 1 h 21600"/>
                      <a:gd name="T6" fmla="*/ 4 w 21600"/>
                      <a:gd name="T7" fmla="*/ 0 h 21600"/>
                      <a:gd name="T8" fmla="*/ 4 w 21600"/>
                      <a:gd name="T9" fmla="*/ 2 h 21600"/>
                      <a:gd name="T10" fmla="*/ 3 w 21600"/>
                      <a:gd name="T11" fmla="*/ 2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5155" name="Group 31"/>
                  <p:cNvGrpSpPr>
                    <a:grpSpLocks/>
                  </p:cNvGrpSpPr>
                  <p:nvPr/>
                </p:nvGrpSpPr>
                <p:grpSpPr bwMode="auto">
                  <a:xfrm>
                    <a:off x="6219" y="3817"/>
                    <a:ext cx="4271" cy="4661"/>
                    <a:chOff x="6219" y="3817"/>
                    <a:chExt cx="4271" cy="4661"/>
                  </a:xfrm>
                </p:grpSpPr>
                <p:sp>
                  <p:nvSpPr>
                    <p:cNvPr id="5156" name="AutoShape 32"/>
                    <p:cNvSpPr>
                      <a:spLocks noChangeArrowheads="1"/>
                    </p:cNvSpPr>
                    <p:nvPr/>
                  </p:nvSpPr>
                  <p:spPr bwMode="auto">
                    <a:xfrm rot="3370115">
                      <a:off x="6331" y="3746"/>
                      <a:ext cx="3958" cy="4182"/>
                    </a:xfrm>
                    <a:custGeom>
                      <a:avLst/>
                      <a:gdLst>
                        <a:gd name="T0" fmla="*/ 2 w 21600"/>
                        <a:gd name="T1" fmla="*/ 0 h 21600"/>
                        <a:gd name="T2" fmla="*/ 1 w 21600"/>
                        <a:gd name="T3" fmla="*/ 2 h 21600"/>
                        <a:gd name="T4" fmla="*/ 2 w 21600"/>
                        <a:gd name="T5" fmla="*/ 1 h 21600"/>
                        <a:gd name="T6" fmla="*/ 4 w 21600"/>
                        <a:gd name="T7" fmla="*/ 0 h 21600"/>
                        <a:gd name="T8" fmla="*/ 4 w 21600"/>
                        <a:gd name="T9" fmla="*/ 2 h 21600"/>
                        <a:gd name="T10" fmla="*/ 3 w 21600"/>
                        <a:gd name="T11" fmla="*/ 2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5157" name="AutoShape 33"/>
                    <p:cNvSpPr>
                      <a:spLocks noChangeArrowheads="1"/>
                    </p:cNvSpPr>
                    <p:nvPr/>
                  </p:nvSpPr>
                  <p:spPr bwMode="auto">
                    <a:xfrm rot="-2051268">
                      <a:off x="6391" y="3817"/>
                      <a:ext cx="3958" cy="4182"/>
                    </a:xfrm>
                    <a:custGeom>
                      <a:avLst/>
                      <a:gdLst>
                        <a:gd name="T0" fmla="*/ 2 w 21600"/>
                        <a:gd name="T1" fmla="*/ 0 h 21600"/>
                        <a:gd name="T2" fmla="*/ 1 w 21600"/>
                        <a:gd name="T3" fmla="*/ 2 h 21600"/>
                        <a:gd name="T4" fmla="*/ 2 w 21600"/>
                        <a:gd name="T5" fmla="*/ 1 h 21600"/>
                        <a:gd name="T6" fmla="*/ 4 w 21600"/>
                        <a:gd name="T7" fmla="*/ 0 h 21600"/>
                        <a:gd name="T8" fmla="*/ 4 w 21600"/>
                        <a:gd name="T9" fmla="*/ 2 h 21600"/>
                        <a:gd name="T10" fmla="*/ 3 w 21600"/>
                        <a:gd name="T11" fmla="*/ 2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5158" name="AutoShape 34"/>
                    <p:cNvSpPr>
                      <a:spLocks noChangeArrowheads="1"/>
                    </p:cNvSpPr>
                    <p:nvPr/>
                  </p:nvSpPr>
                  <p:spPr bwMode="auto">
                    <a:xfrm rot="-7484141">
                      <a:off x="6420" y="3842"/>
                      <a:ext cx="3958" cy="4182"/>
                    </a:xfrm>
                    <a:custGeom>
                      <a:avLst/>
                      <a:gdLst>
                        <a:gd name="T0" fmla="*/ 2 w 21600"/>
                        <a:gd name="T1" fmla="*/ 0 h 21600"/>
                        <a:gd name="T2" fmla="*/ 1 w 21600"/>
                        <a:gd name="T3" fmla="*/ 2 h 21600"/>
                        <a:gd name="T4" fmla="*/ 2 w 21600"/>
                        <a:gd name="T5" fmla="*/ 1 h 21600"/>
                        <a:gd name="T6" fmla="*/ 4 w 21600"/>
                        <a:gd name="T7" fmla="*/ 0 h 21600"/>
                        <a:gd name="T8" fmla="*/ 4 w 21600"/>
                        <a:gd name="T9" fmla="*/ 2 h 21600"/>
                        <a:gd name="T10" fmla="*/ 3 w 21600"/>
                        <a:gd name="T11" fmla="*/ 2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5159" name="WordArt 35"/>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Assess</a:t>
                      </a:r>
                    </a:p>
                  </p:txBody>
                </p:sp>
                <p:sp>
                  <p:nvSpPr>
                    <p:cNvPr id="5160" name="WordArt 36"/>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sp>
                  <p:nvSpPr>
                    <p:cNvPr id="5161" name="WordArt 37"/>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sp>
                  <p:nvSpPr>
                    <p:cNvPr id="5162" name="WordArt 38"/>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Review</a:t>
                      </a:r>
                    </a:p>
                  </p:txBody>
                </p:sp>
                <p:sp>
                  <p:nvSpPr>
                    <p:cNvPr id="5163" name="AutoShape 39"/>
                    <p:cNvSpPr>
                      <a:spLocks noChangeArrowheads="1"/>
                    </p:cNvSpPr>
                    <p:nvPr/>
                  </p:nvSpPr>
                  <p:spPr bwMode="auto">
                    <a:xfrm rot="-5400000">
                      <a:off x="6986" y="7027"/>
                      <a:ext cx="1940" cy="962"/>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grpSp>
            </p:grpSp>
            <p:cxnSp>
              <p:nvCxnSpPr>
                <p:cNvPr id="5151"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5152"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5153"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5149"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
        <p:nvSpPr>
          <p:cNvPr id="5124" name="Text Box 2"/>
          <p:cNvSpPr txBox="1">
            <a:spLocks noChangeArrowheads="1"/>
          </p:cNvSpPr>
          <p:nvPr/>
        </p:nvSpPr>
        <p:spPr bwMode="auto">
          <a:xfrm>
            <a:off x="-21120" y="121275"/>
            <a:ext cx="4251325" cy="283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1450" indent="-17145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1100" dirty="0"/>
              <a:t>     At St Patricks, we embrace the fact that every child is different and we cater for a wide range of children with SEND. We have children with Communication and Language difficulties, Sensory and physical needs, Cognitive difficulties and Social, Emotional and Mental Health needs. At St. Patrick’s we have adopted a whole school approach to SEND and all staff play a part in meeting the needs of our SEN children. Pupils identified as having SEND are fully integrated into all classes as far as practically possible. Every effort is made to ensure they have access to a broad and balanced curriculum that is tailored to suit the individual needs of every child. We have a process in which we follow to identify those with SEND and we involve parents and the child every step of the way. To find out more about how we identify those children with SEND click the link below:</a:t>
            </a:r>
            <a:endParaRPr lang="en-GB" sz="1100" dirty="0"/>
          </a:p>
        </p:txBody>
      </p:sp>
      <p:sp>
        <p:nvSpPr>
          <p:cNvPr id="51" name="Text Box 2"/>
          <p:cNvSpPr txBox="1">
            <a:spLocks noChangeArrowheads="1"/>
          </p:cNvSpPr>
          <p:nvPr/>
        </p:nvSpPr>
        <p:spPr bwMode="auto">
          <a:xfrm>
            <a:off x="4764945" y="123841"/>
            <a:ext cx="4210050" cy="268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fontAlgn="auto">
              <a:spcBef>
                <a:spcPts val="0"/>
              </a:spcBef>
              <a:spcAft>
                <a:spcPts val="0"/>
              </a:spcAft>
              <a:defRPr/>
            </a:pPr>
            <a:r>
              <a:rPr lang="en-GB" sz="1100" dirty="0">
                <a:latin typeface="+mn-lt"/>
                <a:cs typeface="+mn-cs"/>
              </a:rPr>
              <a:t>Every child at St Patricks benefits from high quality classroom teaching but what happens when this just isn’t enough? </a:t>
            </a:r>
          </a:p>
          <a:p>
            <a:pPr algn="r" fontAlgn="auto">
              <a:spcBef>
                <a:spcPts val="0"/>
              </a:spcBef>
              <a:spcAft>
                <a:spcPts val="0"/>
              </a:spcAft>
              <a:defRPr/>
            </a:pPr>
            <a:r>
              <a:rPr lang="en-GB" sz="1100" dirty="0">
                <a:latin typeface="+mn-lt"/>
                <a:cs typeface="+mn-cs"/>
              </a:rPr>
              <a:t>We have an extensive range of provision available at St Patricks to meet all different needs. This might include your child working with a 1:1 teaching assistant or within a small group or they might take part in targeted interventions at different times of the school day. Every child who is identified as having a SEND will have an individualised support plan which is reviewed with parents on a termly basis and will identify the provision they are receiving. The school SENCO meets with parents, class teachers and outside agencies regularly in order to share information about the child and discuss what provision needs to be in place. Throughout this process, the child will be involved and will get to share their views. To find out more about our planning process and to see the provision we have to offer, please click the link below:</a:t>
            </a:r>
            <a:endParaRPr lang="en-US" altLang="en-US" sz="1100" dirty="0">
              <a:latin typeface="Arial" pitchFamily="34" charset="0"/>
            </a:endParaRPr>
          </a:p>
        </p:txBody>
      </p:sp>
      <p:sp>
        <p:nvSpPr>
          <p:cNvPr id="5126" name="Text Box 2"/>
          <p:cNvSpPr txBox="1">
            <a:spLocks noChangeArrowheads="1"/>
          </p:cNvSpPr>
          <p:nvPr/>
        </p:nvSpPr>
        <p:spPr bwMode="auto">
          <a:xfrm>
            <a:off x="90777" y="3660769"/>
            <a:ext cx="3483720"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1450" indent="-17145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indent="0" algn="just" eaLnBrk="1" hangingPunct="1"/>
            <a:r>
              <a:rPr lang="en-GB" altLang="en-US" sz="1100" dirty="0"/>
              <a:t>The school SENCO and class teacher will be keeping parents updated regularly throughout this process and will meet, at least, termly. Your child’s progress will be carefully monitored and intervention review sheets are completed each term to decide whether they have been effective. If we feel the provision provided isn’t enough, we may offer alternative suggestions or adapt interventions and support where necessary. You will be informed and updated on a regular basis and you will be invited to come in and meet any outside agencies who may work with your child. If we feel a need is greater than what we can provide for, we may discuss applying for high needs funding or an Education Health Care Plan to help us to put in place more support. To find out more about this process please click the link below:</a:t>
            </a:r>
          </a:p>
        </p:txBody>
      </p:sp>
      <p:sp>
        <p:nvSpPr>
          <p:cNvPr id="5127" name="Text Box 52"/>
          <p:cNvSpPr txBox="1">
            <a:spLocks noChangeArrowheads="1"/>
          </p:cNvSpPr>
          <p:nvPr/>
        </p:nvSpPr>
        <p:spPr bwMode="auto">
          <a:xfrm>
            <a:off x="-310226" y="5022994"/>
            <a:ext cx="4032250" cy="318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anose="020F0502020204030204" pitchFamily="34" charset="0"/>
                <a:cs typeface="Arial" panose="020B0604020202020204" pitchFamily="34" charset="0"/>
              </a:defRPr>
            </a:lvl1pPr>
            <a:lvl2pPr marL="628650" indent="-1714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457200" lvl="1" indent="0" algn="just" eaLnBrk="1" hangingPunct="1">
              <a:spcAft>
                <a:spcPts val="1000"/>
              </a:spcAft>
            </a:pPr>
            <a:endParaRPr lang="en-US" altLang="en-US" sz="1200" dirty="0">
              <a:latin typeface="Arial" panose="020B0604020202020204" pitchFamily="34" charset="0"/>
            </a:endParaRPr>
          </a:p>
        </p:txBody>
      </p:sp>
      <p:sp>
        <p:nvSpPr>
          <p:cNvPr id="55" name="Text Box 2"/>
          <p:cNvSpPr txBox="1">
            <a:spLocks noChangeArrowheads="1"/>
          </p:cNvSpPr>
          <p:nvPr/>
        </p:nvSpPr>
        <p:spPr bwMode="auto">
          <a:xfrm>
            <a:off x="5662672" y="3648548"/>
            <a:ext cx="3218502" cy="1207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fontAlgn="auto">
              <a:spcBef>
                <a:spcPts val="0"/>
              </a:spcBef>
              <a:spcAft>
                <a:spcPts val="0"/>
              </a:spcAft>
              <a:defRPr/>
            </a:pPr>
            <a:r>
              <a:rPr lang="en-GB" altLang="en-US" sz="1200" dirty="0">
                <a:latin typeface="+mn-lt"/>
              </a:rPr>
              <a:t>After deciding what provision a child might need with the SENCO and parents, the class teacher will then put everything in place i.e. interventions, specific resources, differentiation, small group support etc. The teacher and teaching assistants involved will monitor this provision and review the effectiveness on a regular basis. The class teacher will also feed back to parents. We have a number of outside agencies who we may refer your child to for further advice and support if we feel necessary. To find out more about this please click the link below:  </a:t>
            </a:r>
            <a:endParaRPr lang="en-US" altLang="en-US" dirty="0">
              <a:latin typeface="+mn-lt"/>
            </a:endParaRPr>
          </a:p>
        </p:txBody>
      </p:sp>
      <p:grpSp>
        <p:nvGrpSpPr>
          <p:cNvPr id="5130" name="Group 57"/>
          <p:cNvGrpSpPr>
            <a:grpSpLocks/>
          </p:cNvGrpSpPr>
          <p:nvPr/>
        </p:nvGrpSpPr>
        <p:grpSpPr bwMode="auto">
          <a:xfrm>
            <a:off x="318509" y="2535989"/>
            <a:ext cx="2590800" cy="336550"/>
            <a:chOff x="285750" y="2952750"/>
            <a:chExt cx="2590800" cy="336352"/>
          </a:xfrm>
        </p:grpSpPr>
        <p:sp>
          <p:nvSpPr>
            <p:cNvPr id="56" name="Rounded Rectangle 55"/>
            <p:cNvSpPr/>
            <p:nvPr/>
          </p:nvSpPr>
          <p:spPr>
            <a:xfrm>
              <a:off x="285750" y="2952750"/>
              <a:ext cx="2590800" cy="323659"/>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5145" name="TextBox 56">
              <a:hlinkClick r:id="rId2" action="ppaction://hlinksldjump"/>
            </p:cNvPr>
            <p:cNvSpPr txBox="1">
              <a:spLocks noChangeArrowheads="1"/>
            </p:cNvSpPr>
            <p:nvPr/>
          </p:nvSpPr>
          <p:spPr bwMode="auto">
            <a:xfrm>
              <a:off x="409575" y="2981325"/>
              <a:ext cx="24479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400" b="1">
                  <a:hlinkClick r:id="rId2" action="ppaction://hlinksldjump"/>
                </a:rPr>
                <a:t>More information</a:t>
              </a:r>
              <a:endParaRPr lang="en-GB" altLang="en-US" sz="1400" b="1"/>
            </a:p>
          </p:txBody>
        </p:sp>
      </p:grpSp>
      <p:grpSp>
        <p:nvGrpSpPr>
          <p:cNvPr id="5131" name="Group 64"/>
          <p:cNvGrpSpPr>
            <a:grpSpLocks/>
          </p:cNvGrpSpPr>
          <p:nvPr/>
        </p:nvGrpSpPr>
        <p:grpSpPr bwMode="auto">
          <a:xfrm>
            <a:off x="6346166" y="2718611"/>
            <a:ext cx="2590800" cy="334962"/>
            <a:chOff x="285750" y="2952750"/>
            <a:chExt cx="2590800" cy="336352"/>
          </a:xfrm>
        </p:grpSpPr>
        <p:sp>
          <p:nvSpPr>
            <p:cNvPr id="66" name="Rounded Rectangle 65"/>
            <p:cNvSpPr/>
            <p:nvPr/>
          </p:nvSpPr>
          <p:spPr>
            <a:xfrm>
              <a:off x="285750" y="2952750"/>
              <a:ext cx="2590800" cy="323599"/>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en-GB"/>
            </a:p>
          </p:txBody>
        </p:sp>
        <p:sp>
          <p:nvSpPr>
            <p:cNvPr id="5143" name="TextBox 66"/>
            <p:cNvSpPr txBox="1">
              <a:spLocks noChangeArrowheads="1"/>
            </p:cNvSpPr>
            <p:nvPr/>
          </p:nvSpPr>
          <p:spPr bwMode="auto">
            <a:xfrm>
              <a:off x="409575" y="2981325"/>
              <a:ext cx="24479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400" b="1">
                  <a:hlinkClick r:id="rId3" action="ppaction://hlinksldjump"/>
                </a:rPr>
                <a:t>More information</a:t>
              </a:r>
              <a:endParaRPr lang="en-GB" altLang="en-US" sz="1400" b="1"/>
            </a:p>
          </p:txBody>
        </p:sp>
      </p:grpSp>
      <p:grpSp>
        <p:nvGrpSpPr>
          <p:cNvPr id="5132" name="Group 67"/>
          <p:cNvGrpSpPr>
            <a:grpSpLocks/>
          </p:cNvGrpSpPr>
          <p:nvPr/>
        </p:nvGrpSpPr>
        <p:grpSpPr bwMode="auto">
          <a:xfrm>
            <a:off x="285750" y="6384925"/>
            <a:ext cx="2590800" cy="323850"/>
            <a:chOff x="285750" y="2984282"/>
            <a:chExt cx="2590800" cy="323850"/>
          </a:xfrm>
        </p:grpSpPr>
        <p:sp>
          <p:nvSpPr>
            <p:cNvPr id="69" name="Rounded Rectangle 68"/>
            <p:cNvSpPr/>
            <p:nvPr/>
          </p:nvSpPr>
          <p:spPr>
            <a:xfrm>
              <a:off x="285750" y="2984282"/>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en-GB"/>
            </a:p>
          </p:txBody>
        </p:sp>
        <p:sp>
          <p:nvSpPr>
            <p:cNvPr id="5141" name="TextBox 69"/>
            <p:cNvSpPr txBox="1">
              <a:spLocks noChangeArrowheads="1"/>
            </p:cNvSpPr>
            <p:nvPr/>
          </p:nvSpPr>
          <p:spPr bwMode="auto">
            <a:xfrm>
              <a:off x="409575" y="2997091"/>
              <a:ext cx="24479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400" b="1">
                  <a:hlinkClick r:id="rId4" action="ppaction://hlinksldjump"/>
                </a:rPr>
                <a:t>More information</a:t>
              </a:r>
              <a:endParaRPr lang="en-GB" altLang="en-US" sz="1400" b="1"/>
            </a:p>
          </p:txBody>
        </p:sp>
      </p:grpSp>
      <p:grpSp>
        <p:nvGrpSpPr>
          <p:cNvPr id="5133" name="Group 70"/>
          <p:cNvGrpSpPr>
            <a:grpSpLocks/>
          </p:cNvGrpSpPr>
          <p:nvPr/>
        </p:nvGrpSpPr>
        <p:grpSpPr bwMode="auto">
          <a:xfrm>
            <a:off x="6224588" y="6372225"/>
            <a:ext cx="2590800" cy="336550"/>
            <a:chOff x="285750" y="2952750"/>
            <a:chExt cx="2590800" cy="336352"/>
          </a:xfrm>
        </p:grpSpPr>
        <p:sp>
          <p:nvSpPr>
            <p:cNvPr id="72" name="Rounded Rectangle 71"/>
            <p:cNvSpPr/>
            <p:nvPr/>
          </p:nvSpPr>
          <p:spPr>
            <a:xfrm>
              <a:off x="285750" y="2952750"/>
              <a:ext cx="2590800" cy="323659"/>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GB"/>
            </a:p>
          </p:txBody>
        </p:sp>
        <p:sp>
          <p:nvSpPr>
            <p:cNvPr id="5139" name="TextBox 72"/>
            <p:cNvSpPr txBox="1">
              <a:spLocks noChangeArrowheads="1"/>
            </p:cNvSpPr>
            <p:nvPr/>
          </p:nvSpPr>
          <p:spPr bwMode="auto">
            <a:xfrm>
              <a:off x="409575" y="2981325"/>
              <a:ext cx="24479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400" b="1">
                  <a:hlinkClick r:id="rId5" action="ppaction://hlinksldjump"/>
                </a:rPr>
                <a:t>More information</a:t>
              </a:r>
              <a:endParaRPr lang="en-GB" altLang="en-US" sz="1400" b="1"/>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3175"/>
            <a:ext cx="9144000" cy="6835775"/>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pic>
        <p:nvPicPr>
          <p:cNvPr id="6147" name="Picture 4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5275" y="-31750"/>
            <a:ext cx="32908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48" name="Group 6"/>
          <p:cNvGrpSpPr>
            <a:grpSpLocks/>
          </p:cNvGrpSpPr>
          <p:nvPr/>
        </p:nvGrpSpPr>
        <p:grpSpPr bwMode="auto">
          <a:xfrm>
            <a:off x="115888" y="304800"/>
            <a:ext cx="2514600" cy="2655888"/>
            <a:chOff x="2796370" y="2449513"/>
            <a:chExt cx="2514600" cy="2655887"/>
          </a:xfrm>
        </p:grpSpPr>
        <p:sp>
          <p:nvSpPr>
            <p:cNvPr id="6154" name="WordArt 4"/>
            <p:cNvSpPr>
              <a:spLocks noChangeArrowheads="1" noChangeShapeType="1" noTextEdit="1"/>
            </p:cNvSpPr>
            <p:nvPr/>
          </p:nvSpPr>
          <p:spPr bwMode="auto">
            <a:xfrm rot="-1723048">
              <a:off x="3288495" y="2808288"/>
              <a:ext cx="938213" cy="585787"/>
            </a:xfrm>
            <a:prstGeom prst="rect">
              <a:avLst/>
            </a:prstGeom>
          </p:spPr>
          <p:txBody>
            <a:bodyPr spcFirstLastPara="1" wrap="none" fromWordArt="1">
              <a:prstTxWarp prst="textArchUp">
                <a:avLst>
                  <a:gd name="adj" fmla="val 11519881"/>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Assess</a:t>
              </a:r>
            </a:p>
          </p:txBody>
        </p:sp>
      </p:grpSp>
      <p:grpSp>
        <p:nvGrpSpPr>
          <p:cNvPr id="6149" name="Group 7"/>
          <p:cNvGrpSpPr>
            <a:grpSpLocks/>
          </p:cNvGrpSpPr>
          <p:nvPr/>
        </p:nvGrpSpPr>
        <p:grpSpPr bwMode="auto">
          <a:xfrm>
            <a:off x="8026400" y="6369050"/>
            <a:ext cx="976313" cy="328613"/>
            <a:chOff x="285750" y="2952750"/>
            <a:chExt cx="2590800" cy="323850"/>
          </a:xfrm>
        </p:grpSpPr>
        <p:sp>
          <p:nvSpPr>
            <p:cNvPr id="9" name="Rounded Rectangle 8"/>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6153" name="TextBox 9">
              <a:hlinkClick r:id="rId3" action="ppaction://hlinksldjump"/>
            </p:cNvPr>
            <p:cNvSpPr txBox="1">
              <a:spLocks noChangeArrowheads="1"/>
            </p:cNvSpPr>
            <p:nvPr/>
          </p:nvSpPr>
          <p:spPr bwMode="auto">
            <a:xfrm>
              <a:off x="409576" y="2979683"/>
              <a:ext cx="2299488" cy="258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100" b="1">
                  <a:hlinkClick r:id="rId4" action="ppaction://hlinksldjump"/>
                </a:rPr>
                <a:t>Main Menu</a:t>
              </a:r>
              <a:endParaRPr lang="en-GB" altLang="en-US" sz="1100" b="1"/>
            </a:p>
          </p:txBody>
        </p:sp>
      </p:grpSp>
      <p:sp>
        <p:nvSpPr>
          <p:cNvPr id="46" name="Text Box 2"/>
          <p:cNvSpPr txBox="1">
            <a:spLocks noChangeArrowheads="1"/>
          </p:cNvSpPr>
          <p:nvPr/>
        </p:nvSpPr>
        <p:spPr bwMode="auto">
          <a:xfrm>
            <a:off x="2870200" y="501650"/>
            <a:ext cx="5864225"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b="1" u="sng" dirty="0"/>
              <a:t>Assess</a:t>
            </a:r>
          </a:p>
          <a:p>
            <a:r>
              <a:rPr lang="en-US" sz="1200" dirty="0"/>
              <a:t>When a teacher identifies a pupil who is a cause for concern they consult with the Special Educational Needs Coordinator (SENCO) to consider further strategies and support.</a:t>
            </a:r>
            <a:endParaRPr lang="en-GB" sz="1200" dirty="0"/>
          </a:p>
          <a:p>
            <a:r>
              <a:rPr lang="en-US" sz="1200" dirty="0"/>
              <a:t>Progress is closely monitored and using regular tracking systems and teacher assessment, the teacher and SENCO will decide whether further action needs to be taken.</a:t>
            </a:r>
            <a:endParaRPr lang="en-GB" sz="1200" dirty="0"/>
          </a:p>
          <a:p>
            <a:r>
              <a:rPr lang="en-GB" sz="1200" dirty="0"/>
              <a:t> </a:t>
            </a:r>
          </a:p>
          <a:p>
            <a:r>
              <a:rPr lang="en-US" sz="1200" dirty="0"/>
              <a:t>At this stage, high quality teaching, targeted towards the child would be our first priority. The class teacher would aim to target the area of weakness through differentiated planning. Evidence will be gathered which takes account of the effectiveness of current intervention strategies and support and if it is felt that sufficient progress is still not being made and the child is 2 or more sublevels from age related expectations then the child will be closely monitored and needs will be prioritised during staff teaching and learning sessions ensuring all adults are involved in helping the child.</a:t>
            </a:r>
            <a:endParaRPr lang="en-GB" sz="1200" dirty="0"/>
          </a:p>
          <a:p>
            <a:r>
              <a:rPr lang="en-GB" sz="1200" dirty="0"/>
              <a:t> </a:t>
            </a:r>
          </a:p>
          <a:p>
            <a:r>
              <a:rPr lang="en-US" sz="1200" dirty="0"/>
              <a:t>A meeting will then be arranged by the Class teacher with the parent/</a:t>
            </a:r>
            <a:r>
              <a:rPr lang="en-US" sz="1200" dirty="0" err="1"/>
              <a:t>carer</a:t>
            </a:r>
            <a:r>
              <a:rPr lang="en-US" sz="1200" dirty="0"/>
              <a:t> of the child. The teacher will express his/her concerns and find out how the parent feels about their child’s needs. An action plan will be made to decide what next steps are to be taken. At this point, the parent is fully informed.</a:t>
            </a:r>
            <a:endParaRPr lang="en-GB" sz="1200" dirty="0"/>
          </a:p>
          <a:p>
            <a:r>
              <a:rPr lang="en-US" sz="1200" dirty="0"/>
              <a:t> </a:t>
            </a:r>
            <a:endParaRPr lang="en-GB" sz="1200" dirty="0"/>
          </a:p>
          <a:p>
            <a:r>
              <a:rPr lang="en-US" sz="1200" dirty="0"/>
              <a:t>If a parent/</a:t>
            </a:r>
            <a:r>
              <a:rPr lang="en-US" sz="1200" dirty="0" err="1"/>
              <a:t>carer</a:t>
            </a:r>
            <a:r>
              <a:rPr lang="en-US" sz="1200" dirty="0"/>
              <a:t> has a concern that their child may have a Special Educational Need, we would ask you to speak to your child’s teacher and/or the school’s SENCO (</a:t>
            </a:r>
            <a:r>
              <a:rPr lang="en-US" sz="1200" dirty="0" err="1"/>
              <a:t>Mrs</a:t>
            </a:r>
            <a:r>
              <a:rPr lang="en-US" sz="1200" dirty="0"/>
              <a:t> Philpot). Once this has been addressed, we will then begin the first step of our SEN process; to Assess (as above). We welcome any parents with concerns to come into school and make an appointment with </a:t>
            </a:r>
            <a:r>
              <a:rPr lang="en-US" sz="1200" dirty="0" err="1"/>
              <a:t>Mrs</a:t>
            </a:r>
            <a:r>
              <a:rPr lang="en-US" sz="1200" dirty="0"/>
              <a:t> Philpot and your child’s class teacher. Parental support is vital in order to help us to meet the needs of the children in our school and so parents will be fully informed and involved throughout the process.</a:t>
            </a:r>
            <a:endParaRPr lang="en-GB" sz="1200" dirty="0"/>
          </a:p>
          <a:p>
            <a:r>
              <a:rPr lang="en-US" sz="1200" dirty="0"/>
              <a:t> </a:t>
            </a:r>
            <a:endParaRPr lang="en-GB" sz="1200" dirty="0"/>
          </a:p>
          <a:p>
            <a:r>
              <a:rPr lang="en-US" sz="1200" dirty="0"/>
              <a:t>Throughout the whole SEN process, we try to involve the child wherever we feel it is appropriate. It is important we take into account the child’s needs and thoughts as ultimately the child’s needs are paramount. </a:t>
            </a:r>
            <a:endParaRPr lang="en-GB" sz="1200" dirty="0"/>
          </a:p>
        </p:txBody>
      </p:sp>
      <p:sp>
        <p:nvSpPr>
          <p:cNvPr id="6151" name="Text Box 2"/>
          <p:cNvSpPr txBox="1">
            <a:spLocks noChangeArrowheads="1"/>
          </p:cNvSpPr>
          <p:nvPr/>
        </p:nvSpPr>
        <p:spPr bwMode="auto">
          <a:xfrm>
            <a:off x="-924642" y="6461572"/>
            <a:ext cx="8596313" cy="276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pic>
        <p:nvPicPr>
          <p:cNvPr id="7171"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2" name="Group 5"/>
          <p:cNvGrpSpPr>
            <a:grpSpLocks/>
          </p:cNvGrpSpPr>
          <p:nvPr/>
        </p:nvGrpSpPr>
        <p:grpSpPr bwMode="auto">
          <a:xfrm>
            <a:off x="6110288" y="100013"/>
            <a:ext cx="2655887" cy="2513012"/>
            <a:chOff x="3997325" y="2449513"/>
            <a:chExt cx="2655888" cy="2513012"/>
          </a:xfrm>
        </p:grpSpPr>
        <p:sp>
          <p:nvSpPr>
            <p:cNvPr id="7186" name="WordArt 4"/>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grpSp>
        <p:nvGrpSpPr>
          <p:cNvPr id="7173" name="Group 6"/>
          <p:cNvGrpSpPr>
            <a:grpSpLocks/>
          </p:cNvGrpSpPr>
          <p:nvPr/>
        </p:nvGrpSpPr>
        <p:grpSpPr bwMode="auto">
          <a:xfrm>
            <a:off x="8026400" y="6369050"/>
            <a:ext cx="976313" cy="328613"/>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7185" name="TextBox 8">
              <a:hlinkClick r:id="rId3" action="ppaction://hlinksldjump"/>
            </p:cNvPr>
            <p:cNvSpPr txBox="1">
              <a:spLocks noChangeArrowheads="1"/>
            </p:cNvSpPr>
            <p:nvPr/>
          </p:nvSpPr>
          <p:spPr bwMode="auto">
            <a:xfrm>
              <a:off x="409576" y="2979683"/>
              <a:ext cx="2299488" cy="258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100" b="1">
                  <a:hlinkClick r:id="rId4" action="ppaction://hlinksldjump"/>
                </a:rPr>
                <a:t>Main Menu</a:t>
              </a:r>
              <a:endParaRPr lang="en-GB" altLang="en-US" sz="1100" b="1"/>
            </a:p>
          </p:txBody>
        </p:sp>
      </p:grpSp>
      <p:sp>
        <p:nvSpPr>
          <p:cNvPr id="12" name="Rounded Rectangle 11"/>
          <p:cNvSpPr/>
          <p:nvPr/>
        </p:nvSpPr>
        <p:spPr>
          <a:xfrm>
            <a:off x="244475" y="461963"/>
            <a:ext cx="2590800" cy="3238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GB"/>
          </a:p>
        </p:txBody>
      </p:sp>
      <p:sp>
        <p:nvSpPr>
          <p:cNvPr id="13" name="TextBox 12">
            <a:hlinkClick r:id="rId3" action="ppaction://hlinksldjump"/>
          </p:cNvPr>
          <p:cNvSpPr txBox="1"/>
          <p:nvPr/>
        </p:nvSpPr>
        <p:spPr>
          <a:xfrm>
            <a:off x="268288" y="490538"/>
            <a:ext cx="2547937" cy="307975"/>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GB" sz="1400" b="1" dirty="0">
                <a:hlinkClick r:id="rId5" action="ppaction://hlinksldjump"/>
              </a:rPr>
              <a:t>Communication and Interaction</a:t>
            </a:r>
            <a:endParaRPr lang="en-GB" sz="1400" b="1" dirty="0"/>
          </a:p>
        </p:txBody>
      </p:sp>
      <p:sp>
        <p:nvSpPr>
          <p:cNvPr id="15" name="Rounded Rectangle 14"/>
          <p:cNvSpPr/>
          <p:nvPr/>
        </p:nvSpPr>
        <p:spPr>
          <a:xfrm>
            <a:off x="238125" y="1620838"/>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GB"/>
          </a:p>
        </p:txBody>
      </p:sp>
      <p:sp>
        <p:nvSpPr>
          <p:cNvPr id="16" name="TextBox 15">
            <a:hlinkClick r:id="rId3" action="ppaction://hlinksldjump"/>
          </p:cNvPr>
          <p:cNvSpPr txBox="1"/>
          <p:nvPr/>
        </p:nvSpPr>
        <p:spPr>
          <a:xfrm>
            <a:off x="361950" y="1592263"/>
            <a:ext cx="2447925" cy="400050"/>
          </a:xfrm>
          <a:prstGeom prst="rect">
            <a:avLst/>
          </a:prstGeom>
          <a:noFill/>
        </p:spPr>
        <p:txBody>
          <a:bodyPr>
            <a:spAutoFit/>
          </a:bodyPr>
          <a:lstStyle/>
          <a:p>
            <a:pPr algn="ctr" fontAlgn="auto">
              <a:spcBef>
                <a:spcPts val="0"/>
              </a:spcBef>
              <a:spcAft>
                <a:spcPts val="0"/>
              </a:spcAft>
              <a:defRPr/>
            </a:pPr>
            <a:r>
              <a:rPr lang="en-GB" sz="1000" b="1" dirty="0">
                <a:effectLst>
                  <a:outerShdw blurRad="50800" dist="38100" dir="2700000" algn="tl" rotWithShape="0">
                    <a:prstClr val="black">
                      <a:alpha val="40000"/>
                    </a:prstClr>
                  </a:outerShdw>
                </a:effectLst>
                <a:latin typeface="+mn-lt"/>
                <a:cs typeface="+mn-cs"/>
                <a:hlinkClick r:id="rId6" action="ppaction://hlinksldjump"/>
              </a:rPr>
              <a:t>Social, Emotional and Mental </a:t>
            </a:r>
          </a:p>
          <a:p>
            <a:pPr algn="ctr" fontAlgn="auto">
              <a:spcBef>
                <a:spcPts val="0"/>
              </a:spcBef>
              <a:spcAft>
                <a:spcPts val="0"/>
              </a:spcAft>
              <a:defRPr/>
            </a:pPr>
            <a:r>
              <a:rPr lang="en-GB" sz="1000" b="1" dirty="0">
                <a:effectLst>
                  <a:outerShdw blurRad="50800" dist="38100" dir="2700000" algn="tl" rotWithShape="0">
                    <a:prstClr val="black">
                      <a:alpha val="40000"/>
                    </a:prstClr>
                  </a:outerShdw>
                </a:effectLst>
                <a:latin typeface="+mn-lt"/>
                <a:cs typeface="+mn-cs"/>
                <a:hlinkClick r:id="rId6" action="ppaction://hlinksldjump"/>
              </a:rPr>
              <a:t>Health Difficulties</a:t>
            </a:r>
            <a:endParaRPr lang="en-GB" sz="1000" b="1" dirty="0">
              <a:effectLst>
                <a:outerShdw blurRad="50800" dist="38100" dir="2700000" algn="tl" rotWithShape="0">
                  <a:prstClr val="black">
                    <a:alpha val="40000"/>
                  </a:prstClr>
                </a:outerShdw>
              </a:effectLst>
              <a:latin typeface="+mn-lt"/>
              <a:cs typeface="+mn-cs"/>
            </a:endParaRPr>
          </a:p>
        </p:txBody>
      </p:sp>
      <p:grpSp>
        <p:nvGrpSpPr>
          <p:cNvPr id="7178" name="Group 16"/>
          <p:cNvGrpSpPr>
            <a:grpSpLocks/>
          </p:cNvGrpSpPr>
          <p:nvPr/>
        </p:nvGrpSpPr>
        <p:grpSpPr bwMode="auto">
          <a:xfrm>
            <a:off x="244475" y="1041400"/>
            <a:ext cx="2590800" cy="336550"/>
            <a:chOff x="285750" y="2952750"/>
            <a:chExt cx="2590800" cy="336352"/>
          </a:xfrm>
        </p:grpSpPr>
        <p:sp>
          <p:nvSpPr>
            <p:cNvPr id="18" name="Rounded Rectangle 17"/>
            <p:cNvSpPr/>
            <p:nvPr/>
          </p:nvSpPr>
          <p:spPr>
            <a:xfrm>
              <a:off x="285750" y="2952750"/>
              <a:ext cx="2590800" cy="323659"/>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19" name="TextBox 18">
              <a:hlinkClick r:id="rId3" action="ppaction://hlinksldjump"/>
            </p:cNvPr>
            <p:cNvSpPr txBox="1"/>
            <p:nvPr/>
          </p:nvSpPr>
          <p:spPr>
            <a:xfrm>
              <a:off x="409575" y="2981308"/>
              <a:ext cx="2447925" cy="307794"/>
            </a:xfrm>
            <a:prstGeom prst="rect">
              <a:avLst/>
            </a:prstGeom>
            <a:noFill/>
          </p:spPr>
          <p:txBody>
            <a:bodyPr>
              <a:spAutoFit/>
            </a:bodyPr>
            <a:lstStyle/>
            <a:p>
              <a:pPr algn="ctr" fontAlgn="auto">
                <a:spcBef>
                  <a:spcPts val="0"/>
                </a:spcBef>
                <a:spcAft>
                  <a:spcPts val="0"/>
                </a:spcAft>
                <a:defRPr/>
              </a:pPr>
              <a:r>
                <a:rPr lang="en-GB" sz="1400" b="1" dirty="0">
                  <a:effectLst>
                    <a:outerShdw blurRad="50800" dist="38100" dir="2700000" algn="tl" rotWithShape="0">
                      <a:prstClr val="black">
                        <a:alpha val="40000"/>
                      </a:prstClr>
                    </a:outerShdw>
                  </a:effectLst>
                  <a:latin typeface="+mn-lt"/>
                  <a:cs typeface="+mn-cs"/>
                  <a:hlinkClick r:id="rId7" action="ppaction://hlinksldjump"/>
                </a:rPr>
                <a:t>Cognition and Learning</a:t>
              </a:r>
              <a:endParaRPr lang="en-GB" sz="1400" b="1" dirty="0">
                <a:effectLst>
                  <a:outerShdw blurRad="50800" dist="38100" dir="2700000" algn="tl" rotWithShape="0">
                    <a:prstClr val="black">
                      <a:alpha val="40000"/>
                    </a:prstClr>
                  </a:outerShdw>
                </a:effectLst>
                <a:latin typeface="+mn-lt"/>
                <a:cs typeface="+mn-cs"/>
              </a:endParaRPr>
            </a:p>
          </p:txBody>
        </p:sp>
      </p:grpSp>
      <p:sp>
        <p:nvSpPr>
          <p:cNvPr id="21" name="Rounded Rectangle 20"/>
          <p:cNvSpPr/>
          <p:nvPr/>
        </p:nvSpPr>
        <p:spPr>
          <a:xfrm>
            <a:off x="244475" y="2201863"/>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en-GB"/>
          </a:p>
        </p:txBody>
      </p:sp>
      <p:sp>
        <p:nvSpPr>
          <p:cNvPr id="22" name="TextBox 21">
            <a:hlinkClick r:id="rId3" action="ppaction://hlinksldjump"/>
          </p:cNvPr>
          <p:cNvSpPr txBox="1"/>
          <p:nvPr/>
        </p:nvSpPr>
        <p:spPr>
          <a:xfrm>
            <a:off x="368300" y="2230438"/>
            <a:ext cx="2447925" cy="276225"/>
          </a:xfrm>
          <a:prstGeom prst="rect">
            <a:avLst/>
          </a:prstGeom>
          <a:noFill/>
        </p:spPr>
        <p:txBody>
          <a:bodyPr>
            <a:spAutoFit/>
          </a:bodyPr>
          <a:lstStyle/>
          <a:p>
            <a:pPr algn="ctr" fontAlgn="auto">
              <a:spcBef>
                <a:spcPts val="0"/>
              </a:spcBef>
              <a:spcAft>
                <a:spcPts val="0"/>
              </a:spcAft>
              <a:defRPr/>
            </a:pPr>
            <a:r>
              <a:rPr lang="en-GB" sz="1200" b="1" dirty="0">
                <a:effectLst>
                  <a:outerShdw blurRad="50800" dist="38100" dir="2700000" algn="tl" rotWithShape="0">
                    <a:prstClr val="black">
                      <a:alpha val="40000"/>
                    </a:prstClr>
                  </a:outerShdw>
                </a:effectLst>
                <a:latin typeface="+mn-lt"/>
                <a:cs typeface="+mn-cs"/>
                <a:hlinkClick r:id="rId8" action="ppaction://hlinksldjump"/>
              </a:rPr>
              <a:t>Sensory and/or Physical Needs</a:t>
            </a:r>
            <a:endParaRPr lang="en-GB" sz="1200" b="1" dirty="0">
              <a:effectLst>
                <a:outerShdw blurRad="50800" dist="38100" dir="2700000" algn="tl" rotWithShape="0">
                  <a:prstClr val="black">
                    <a:alpha val="40000"/>
                  </a:prstClr>
                </a:outerShdw>
              </a:effectLst>
              <a:latin typeface="+mn-lt"/>
              <a:cs typeface="+mn-cs"/>
            </a:endParaRPr>
          </a:p>
        </p:txBody>
      </p:sp>
      <p:sp>
        <p:nvSpPr>
          <p:cNvPr id="23" name="Text Box 2"/>
          <p:cNvSpPr txBox="1">
            <a:spLocks noChangeArrowheads="1"/>
          </p:cNvSpPr>
          <p:nvPr/>
        </p:nvSpPr>
        <p:spPr bwMode="auto">
          <a:xfrm>
            <a:off x="342900" y="2857500"/>
            <a:ext cx="8434388"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dirty="0"/>
              <a:t>At St Patricks, high quality, differentiated teaching for </a:t>
            </a:r>
            <a:r>
              <a:rPr lang="en-US" sz="1200" b="1" i="1" dirty="0"/>
              <a:t>all</a:t>
            </a:r>
            <a:r>
              <a:rPr lang="en-US" sz="1200" dirty="0"/>
              <a:t> children is our main priority. We believe that every teacher is a teacher of SEND and are therefore responsible and accountable for the children in their class. We have high aspirations for all children and one of the main aims of our SEND policy is </a:t>
            </a:r>
            <a:endParaRPr lang="en-GB" sz="1200" dirty="0"/>
          </a:p>
          <a:p>
            <a:r>
              <a:rPr lang="en-US" sz="1200" i="1" dirty="0"/>
              <a:t>‘to provide an enriched curriculum which is based on realistic but high expectations appropriate to the needs and ability of every individual child’. </a:t>
            </a:r>
            <a:endParaRPr lang="en-GB" sz="1200" dirty="0"/>
          </a:p>
          <a:p>
            <a:r>
              <a:rPr lang="en-GB" sz="1200" dirty="0"/>
              <a:t>In order to achieve this, we ensure that a range of teaching and learning styles are adopted by teachers and differentiated materials are available. Every classroom has at least one Teaching Assistant to offer extra support to groups of children and interventions are regularly monitored and reviewed. We use a reward system of ‘house points’ in order to encourage and motivate children to learn.</a:t>
            </a:r>
          </a:p>
          <a:p>
            <a:endParaRPr lang="en-GB" sz="1200" dirty="0"/>
          </a:p>
          <a:p>
            <a:r>
              <a:rPr lang="en-GB" sz="1200" dirty="0"/>
              <a:t> </a:t>
            </a:r>
            <a:r>
              <a:rPr lang="en-US" sz="1200" dirty="0"/>
              <a:t>If it is felt that high quality teaching is not enough for a specific child, we will then have a meeting to plan for provision to be made. This meeting would include the SENCO, class teacher, parents/</a:t>
            </a:r>
            <a:r>
              <a:rPr lang="en-US" sz="1200" dirty="0" err="1"/>
              <a:t>carers</a:t>
            </a:r>
            <a:r>
              <a:rPr lang="en-US" sz="1200" dirty="0"/>
              <a:t> and possibly the child (when appropriate). It will be decided as a group, what needs to be put in place in order to help the child involved to make progress. This could mean:</a:t>
            </a:r>
            <a:endParaRPr lang="en-GB" sz="1200" dirty="0"/>
          </a:p>
          <a:p>
            <a:pPr lvl="0"/>
            <a:r>
              <a:rPr lang="en-US" sz="1200" dirty="0"/>
              <a:t>- Differentiated learning materials/specialist equipment</a:t>
            </a:r>
            <a:endParaRPr lang="en-GB" sz="1200" dirty="0"/>
          </a:p>
          <a:p>
            <a:pPr lvl="0"/>
            <a:r>
              <a:rPr lang="en-US" sz="1200" dirty="0"/>
              <a:t>- Small group and/or one-to-one support</a:t>
            </a:r>
            <a:endParaRPr lang="en-GB" sz="1200" dirty="0"/>
          </a:p>
          <a:p>
            <a:pPr lvl="0"/>
            <a:r>
              <a:rPr lang="en-US" sz="1200" dirty="0"/>
              <a:t>- Deployment of extra staff </a:t>
            </a:r>
            <a:endParaRPr lang="en-GB" sz="1200" dirty="0"/>
          </a:p>
          <a:p>
            <a:pPr lvl="0"/>
            <a:r>
              <a:rPr lang="en-US" sz="1200" dirty="0"/>
              <a:t>- Intervention programmes</a:t>
            </a:r>
            <a:endParaRPr lang="en-GB" sz="1200" dirty="0"/>
          </a:p>
          <a:p>
            <a:pPr lvl="0"/>
            <a:r>
              <a:rPr lang="en-US" sz="1200" dirty="0"/>
              <a:t>- Staff development and training</a:t>
            </a:r>
            <a:endParaRPr lang="en-GB" sz="1200" dirty="0"/>
          </a:p>
          <a:p>
            <a:pPr lvl="0"/>
            <a:r>
              <a:rPr lang="en-US" sz="1200" dirty="0"/>
              <a:t>- Access to local authority services</a:t>
            </a:r>
            <a:endParaRPr lang="en-GB" sz="1200" dirty="0"/>
          </a:p>
          <a:p>
            <a:r>
              <a:rPr lang="en-US" sz="1200" dirty="0"/>
              <a:t>All of which would be additional to the high quality and differentiated teaching your child would receive on a daily basis. Please click on the links above to see the provision provided for each different area of need.  </a:t>
            </a:r>
            <a:endParaRPr lang="en-GB" sz="1200" dirty="0"/>
          </a:p>
          <a:p>
            <a:endParaRPr lang="en-GB" sz="1200" dirty="0"/>
          </a:p>
          <a:p>
            <a:endParaRPr lang="en-GB" sz="1200" dirty="0"/>
          </a:p>
          <a:p>
            <a:endParaRPr lang="en-GB" altLang="en-US" sz="1200" dirty="0">
              <a:latin typeface="Arial" pitchFamily="34" charset="0"/>
            </a:endParaRPr>
          </a:p>
          <a:p>
            <a:endParaRPr lang="en-US" altLang="en-US" sz="1200" dirty="0">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6858000"/>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pic>
        <p:nvPicPr>
          <p:cNvPr id="819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89650" y="3357563"/>
            <a:ext cx="3290888"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6" name="Group 6"/>
          <p:cNvGrpSpPr>
            <a:grpSpLocks/>
          </p:cNvGrpSpPr>
          <p:nvPr/>
        </p:nvGrpSpPr>
        <p:grpSpPr bwMode="auto">
          <a:xfrm>
            <a:off x="6516688" y="3692525"/>
            <a:ext cx="2514600" cy="2655888"/>
            <a:chOff x="4057650" y="2416175"/>
            <a:chExt cx="2514600" cy="2655888"/>
          </a:xfrm>
        </p:grpSpPr>
        <p:sp>
          <p:nvSpPr>
            <p:cNvPr id="8201" name="WordArt 4"/>
            <p:cNvSpPr>
              <a:spLocks noChangeArrowheads="1" noChangeShapeType="1" noTextEdit="1"/>
            </p:cNvSpPr>
            <p:nvPr/>
          </p:nvSpPr>
          <p:spPr bwMode="auto">
            <a:xfrm rot="8930439">
              <a:off x="5578475" y="4400550"/>
              <a:ext cx="355600" cy="222250"/>
            </a:xfrm>
            <a:prstGeom prst="rect">
              <a:avLst/>
            </a:prstGeom>
          </p:spPr>
          <p:txBody>
            <a:bodyPr spcFirstLastPara="1" wrap="none" fromWordArt="1">
              <a:prstTxWarp prst="textArchUp">
                <a:avLst>
                  <a:gd name="adj" fmla="val 11520593"/>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grpSp>
      <p:grpSp>
        <p:nvGrpSpPr>
          <p:cNvPr id="8197" name="Group 9"/>
          <p:cNvGrpSpPr>
            <a:grpSpLocks/>
          </p:cNvGrpSpPr>
          <p:nvPr/>
        </p:nvGrpSpPr>
        <p:grpSpPr bwMode="auto">
          <a:xfrm>
            <a:off x="8026400" y="6369050"/>
            <a:ext cx="976313" cy="328613"/>
            <a:chOff x="285750" y="2952750"/>
            <a:chExt cx="2590800" cy="323850"/>
          </a:xfrm>
        </p:grpSpPr>
        <p:sp>
          <p:nvSpPr>
            <p:cNvPr id="11" name="Rounded Rectangle 10"/>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8200" name="TextBox 11">
              <a:hlinkClick r:id="rId3" action="ppaction://hlinksldjump"/>
            </p:cNvPr>
            <p:cNvSpPr txBox="1">
              <a:spLocks noChangeArrowheads="1"/>
            </p:cNvSpPr>
            <p:nvPr/>
          </p:nvSpPr>
          <p:spPr bwMode="auto">
            <a:xfrm>
              <a:off x="409576" y="2979683"/>
              <a:ext cx="2299488" cy="258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100" b="1">
                  <a:hlinkClick r:id="rId4" action="ppaction://hlinksldjump"/>
                </a:rPr>
                <a:t>Main Menu</a:t>
              </a:r>
              <a:endParaRPr lang="en-GB" altLang="en-US" sz="1100" b="1"/>
            </a:p>
          </p:txBody>
        </p:sp>
      </p:grpSp>
      <p:sp>
        <p:nvSpPr>
          <p:cNvPr id="14" name="Text Box 2"/>
          <p:cNvSpPr txBox="1">
            <a:spLocks noChangeArrowheads="1"/>
          </p:cNvSpPr>
          <p:nvPr/>
        </p:nvSpPr>
        <p:spPr bwMode="auto">
          <a:xfrm>
            <a:off x="300038" y="501650"/>
            <a:ext cx="8434387"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b="1" u="sng" dirty="0"/>
              <a:t>Do</a:t>
            </a:r>
          </a:p>
          <a:p>
            <a:r>
              <a:rPr lang="en-GB" sz="1400" dirty="0"/>
              <a:t>At this point, all of the planning will then be put into practise. This may mean that your child is taken out of class at different time of the day to take part in interventions or it could simply be that differentiated resources are made available. The class teacher’s role at this point would be to continue to deliver high quality teaching, whilst monitoring the effectiveness or interventions and strategies in place for your child. You, as a parent, will be kept informed of all of the additional provision and strategies which are in place for your child. If you are ever unsure or concerned, meetings can be arranged with the class teacher/SENCO to discuss this. As, during any point of the SEN process, parental involvement is essential. Any interventions your child will be doing will be monitored and reviewed regularly. This is so that we know that the intervention being used is the most effective way to help to meet your child’s needs.</a:t>
            </a:r>
          </a:p>
          <a:p>
            <a:endParaRPr lang="en-GB" sz="1400" b="1" u="sng" dirty="0"/>
          </a:p>
          <a:p>
            <a:r>
              <a:rPr lang="en-GB" sz="1400" b="1" u="sng" dirty="0"/>
              <a:t>External agencies</a:t>
            </a:r>
            <a:endParaRPr lang="en-GB" sz="1400" dirty="0"/>
          </a:p>
          <a:p>
            <a:r>
              <a:rPr lang="en-US" sz="1400" dirty="0"/>
              <a:t>Where the class teacher/SENCO/parents feel that specialist expertise is necessary they may request help from external services (always with parental permission). This could be an Educational Psychologist, an Occupational therapist, a behavior specialist, a Physiotherapist etc. External support services will usually visit the child in school and work with the child so they can advise teachers on appropriate strategies and interventions. They may provide more specialised assessments to inform planning and measure pupil progress.</a:t>
            </a:r>
          </a:p>
          <a:p>
            <a:r>
              <a:rPr lang="en-GB" sz="1400" dirty="0"/>
              <a:t>As well as these agencies, we have a Speech and Language Therapist who is based in school on a Tuesday and Thursday. This means that any children with Speech and Language needs can have regular intensive sessions weekly. Our Speech therapist also works with staff in order to help to put things in place in class. </a:t>
            </a:r>
          </a:p>
          <a:p>
            <a:r>
              <a:rPr lang="en-US" sz="1400" dirty="0"/>
              <a:t>The class teacher, with support from the SENCO, will act on advice from outside specialists and incorporate this into their differentiated provision. The targets and strategies are usually implemented within the normal classroom setting and the delivery of intervention remains the responsibility of the class teacher. Parents will always be informed when someone from an outside agency is going to be coming in and reports will be shared between the SENCO, Class Teacher, parent and child. </a:t>
            </a:r>
            <a:endParaRPr lang="en-GB" sz="1400" dirty="0"/>
          </a:p>
          <a:p>
            <a:pPr marL="285750" indent="-285750" fontAlgn="auto">
              <a:spcBef>
                <a:spcPts val="0"/>
              </a:spcBef>
              <a:spcAft>
                <a:spcPts val="0"/>
              </a:spcAft>
              <a:buFont typeface="Arial" panose="020B0604020202020204" pitchFamily="34" charset="0"/>
              <a:buChar char="•"/>
              <a:defRPr/>
            </a:pPr>
            <a:endParaRPr lang="en-GB" sz="1400" dirty="0">
              <a:latin typeface="+mn-lt"/>
              <a:cs typeface="+mn-cs"/>
            </a:endParaRPr>
          </a:p>
          <a:p>
            <a:pPr>
              <a:defRPr/>
            </a:pPr>
            <a:endParaRPr lang="en-US" altLang="en-US" sz="1400" dirty="0">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6858000"/>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pic>
        <p:nvPicPr>
          <p:cNvPr id="9219" name="Picture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77" y="5001033"/>
            <a:ext cx="1820091" cy="185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0" name="Group 6"/>
          <p:cNvGrpSpPr>
            <a:grpSpLocks/>
          </p:cNvGrpSpPr>
          <p:nvPr/>
        </p:nvGrpSpPr>
        <p:grpSpPr bwMode="auto">
          <a:xfrm>
            <a:off x="492720" y="5818771"/>
            <a:ext cx="224488" cy="630280"/>
            <a:chOff x="4118570" y="4131257"/>
            <a:chExt cx="224488" cy="630280"/>
          </a:xfrm>
        </p:grpSpPr>
        <p:sp>
          <p:nvSpPr>
            <p:cNvPr id="9225" name="WordArt 4"/>
            <p:cNvSpPr>
              <a:spLocks noChangeArrowheads="1" noChangeShapeType="1" noTextEdit="1"/>
            </p:cNvSpPr>
            <p:nvPr/>
          </p:nvSpPr>
          <p:spPr bwMode="auto">
            <a:xfrm rot="13989298">
              <a:off x="3915674" y="4334153"/>
              <a:ext cx="630280" cy="224488"/>
            </a:xfrm>
            <a:prstGeom prst="rect">
              <a:avLst/>
            </a:prstGeom>
          </p:spPr>
          <p:txBody>
            <a:bodyPr spcFirstLastPara="1" wrap="none" fromWordArt="1">
              <a:prstTxWarp prst="textArchUp">
                <a:avLst>
                  <a:gd name="adj" fmla="val 11521066"/>
                </a:avLst>
              </a:prstTxWarp>
            </a:bodyPr>
            <a:lstStyle/>
            <a:p>
              <a:pPr algn="ctr"/>
              <a:r>
                <a:rPr lang="en-GB" sz="3600" kern="10" dirty="0">
                  <a:ln w="9525">
                    <a:solidFill>
                      <a:srgbClr val="000000"/>
                    </a:solidFill>
                    <a:round/>
                    <a:headEnd/>
                    <a:tailEnd/>
                  </a:ln>
                  <a:solidFill>
                    <a:srgbClr val="000000"/>
                  </a:solidFill>
                  <a:latin typeface="Arial Black" panose="020B0A04020102020204" pitchFamily="34" charset="0"/>
                </a:rPr>
                <a:t>Review</a:t>
              </a:r>
            </a:p>
          </p:txBody>
        </p:sp>
      </p:grpSp>
      <p:grpSp>
        <p:nvGrpSpPr>
          <p:cNvPr id="9221" name="Group 12"/>
          <p:cNvGrpSpPr>
            <a:grpSpLocks/>
          </p:cNvGrpSpPr>
          <p:nvPr/>
        </p:nvGrpSpPr>
        <p:grpSpPr bwMode="auto">
          <a:xfrm>
            <a:off x="8026400" y="6369050"/>
            <a:ext cx="976313" cy="328613"/>
            <a:chOff x="285750" y="2952750"/>
            <a:chExt cx="2590800" cy="323850"/>
          </a:xfrm>
        </p:grpSpPr>
        <p:sp>
          <p:nvSpPr>
            <p:cNvPr id="14" name="Rounded Rectangle 13"/>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9224" name="TextBox 14">
              <a:hlinkClick r:id="rId3" action="ppaction://hlinksldjump"/>
            </p:cNvPr>
            <p:cNvSpPr txBox="1">
              <a:spLocks noChangeArrowheads="1"/>
            </p:cNvSpPr>
            <p:nvPr/>
          </p:nvSpPr>
          <p:spPr bwMode="auto">
            <a:xfrm>
              <a:off x="409576" y="2979683"/>
              <a:ext cx="2299488" cy="258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100" b="1">
                  <a:hlinkClick r:id="rId4" action="ppaction://hlinksldjump"/>
                </a:rPr>
                <a:t>Main Menu</a:t>
              </a:r>
              <a:endParaRPr lang="en-GB" altLang="en-US" sz="1100" b="1"/>
            </a:p>
          </p:txBody>
        </p:sp>
      </p:grpSp>
      <p:sp>
        <p:nvSpPr>
          <p:cNvPr id="17" name="Text Box 2"/>
          <p:cNvSpPr txBox="1">
            <a:spLocks noChangeArrowheads="1"/>
          </p:cNvSpPr>
          <p:nvPr/>
        </p:nvSpPr>
        <p:spPr bwMode="auto">
          <a:xfrm>
            <a:off x="300038" y="501650"/>
            <a:ext cx="8434387"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400" b="1" dirty="0">
                <a:effectLst>
                  <a:outerShdw blurRad="38100" dist="38100" dir="2700000" algn="tl">
                    <a:srgbClr val="000000">
                      <a:alpha val="43137"/>
                    </a:srgbClr>
                  </a:outerShdw>
                </a:effectLst>
              </a:rPr>
              <a:t>Review</a:t>
            </a:r>
          </a:p>
          <a:p>
            <a:r>
              <a:rPr lang="en-US" sz="1200" dirty="0"/>
              <a:t>The progress of SEND children will be reviewed termly. At the end of each term, the teacher and SENCO will decide whether or not your child is making progress and discuss the effectiveness of any provision which has been put in place for your child. Data will be scrutinized, we may ask the advice of the member of staff running an intervention and we will also ask for parent and child views (where appropriate). Teachers and teaching assistants complete intervention evaluation forms each term in order to assess the progress being made for each individual pupil. This helps us to decide which interventions are effective, which we should continue and which children need to carry on doing them.  If everyone is happy with the progress, provision may be continued and monitored. If it is felt your child is still not making progress or that the provision in place has not be effective, we would then hold a meeting in order to decide upon next steps. This could mean the introduction of external services or new interventions. A new Support Plan will be written with any new targets and courses of action to be taken.</a:t>
            </a:r>
            <a:endParaRPr lang="en-GB" sz="1200" dirty="0"/>
          </a:p>
          <a:p>
            <a:r>
              <a:rPr lang="en-US" sz="1200" dirty="0"/>
              <a:t>Our school SENCO and class teachers meet regularly with the children on the SEND register in order to give them a chance to say what they feel is going well, what they enjoy doing at school and how we can help them. </a:t>
            </a:r>
            <a:endParaRPr lang="en-GB" sz="1200" dirty="0"/>
          </a:p>
          <a:p>
            <a:r>
              <a:rPr lang="en-US" sz="1200" dirty="0"/>
              <a:t>If your child is receiving a lot of support in class and we feel there is a greater need, we may apply for High Needs Funding in order to secure the provision needed. In this case, our SENCO has to provide evidence to show that x amount of support is being put in place and it is still not enough. This can sometimes be a long, and understandably for parents, frustrating process as it takes time to gather evidence and reports from outside agencies in order to apply for the funding. Our SENCO, </a:t>
            </a:r>
            <a:r>
              <a:rPr lang="en-US" sz="1200" dirty="0" err="1"/>
              <a:t>Mrs</a:t>
            </a:r>
            <a:r>
              <a:rPr lang="en-US" sz="1200" dirty="0"/>
              <a:t> Philpot, will discuss this with parents and take them through each step of the application process. </a:t>
            </a:r>
            <a:endParaRPr lang="en-GB" sz="1200" dirty="0"/>
          </a:p>
          <a:p>
            <a:pPr algn="r"/>
            <a:r>
              <a:rPr lang="en-US" sz="1200" b="1" dirty="0"/>
              <a:t> </a:t>
            </a:r>
            <a:endParaRPr lang="en-GB" sz="1200" dirty="0"/>
          </a:p>
          <a:p>
            <a:pPr algn="r"/>
            <a:r>
              <a:rPr lang="en-US" sz="1200" b="1" u="sng" dirty="0"/>
              <a:t>Education Health Care Plans</a:t>
            </a:r>
            <a:endParaRPr lang="en-GB" sz="1200" dirty="0"/>
          </a:p>
          <a:p>
            <a:pPr algn="r"/>
            <a:r>
              <a:rPr lang="en-US" sz="1200" dirty="0"/>
              <a:t>The Special Educational Needs of the majority of children at St. Patrick’s is met effectively. However, in a small number of cases, a child may still be a significant cause for concern. When this is the case and it is felt a child requires a statutory plan to secure the relevant provision to meet their Special Educational Needs, school will then go down the route of an Education Health Care Plan (EHCP). </a:t>
            </a:r>
            <a:r>
              <a:rPr lang="en-GB" sz="1200" dirty="0"/>
              <a:t>An EHC Plan looks at all the needs that a child or young person has within education, health and care. Professionals and the family together consider what outcomes they would like to see for the child or young person. This plan identifies what is needed to achieve those outcomes. </a:t>
            </a:r>
            <a:r>
              <a:rPr lang="en-US" sz="1200" dirty="0"/>
              <a:t>EHCP have replaced Statements of Special Educational Needs and therefore if your child currently has a Statement, they will be automatically transferred to an EHCP. </a:t>
            </a:r>
            <a:r>
              <a:rPr lang="en-GB" sz="1200" dirty="0"/>
              <a:t>EHC Plans will have the same legal status as Statements of SEN and will cover the age range 0 – 25. An EHC Plan for a 19 to 25 year old would only be maintained when specific educational provision is still required.</a:t>
            </a:r>
          </a:p>
          <a:p>
            <a:pPr marL="285750" indent="-285750" fontAlgn="auto">
              <a:spcBef>
                <a:spcPts val="0"/>
              </a:spcBef>
              <a:spcAft>
                <a:spcPts val="0"/>
              </a:spcAft>
              <a:buFont typeface="Arial" panose="020B0604020202020204" pitchFamily="34" charset="0"/>
              <a:buChar char="•"/>
              <a:defRPr/>
            </a:pPr>
            <a:endParaRPr lang="en-GB" sz="1200" dirty="0">
              <a:latin typeface="+mn-lt"/>
              <a:cs typeface="+mn-cs"/>
            </a:endParaRPr>
          </a:p>
          <a:p>
            <a:pPr marL="285750" indent="-285750" fontAlgn="auto">
              <a:spcBef>
                <a:spcPts val="0"/>
              </a:spcBef>
              <a:spcAft>
                <a:spcPts val="0"/>
              </a:spcAft>
              <a:buFont typeface="Arial" panose="020B0604020202020204" pitchFamily="34" charset="0"/>
              <a:buChar char="•"/>
              <a:defRPr/>
            </a:pPr>
            <a:endParaRPr lang="en-GB" sz="1200" dirty="0">
              <a:latin typeface="+mn-lt"/>
              <a:cs typeface="+mn-cs"/>
            </a:endParaRPr>
          </a:p>
          <a:p>
            <a:pPr>
              <a:defRPr/>
            </a:pPr>
            <a:endParaRPr lang="en-US" altLang="en-US" sz="1200" dirty="0">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pic>
        <p:nvPicPr>
          <p:cNvPr id="10243"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4" name="Group 5"/>
          <p:cNvGrpSpPr>
            <a:grpSpLocks/>
          </p:cNvGrpSpPr>
          <p:nvPr/>
        </p:nvGrpSpPr>
        <p:grpSpPr bwMode="auto">
          <a:xfrm>
            <a:off x="6110288" y="100013"/>
            <a:ext cx="2655887" cy="2513012"/>
            <a:chOff x="3997325" y="2449513"/>
            <a:chExt cx="2655888" cy="2513012"/>
          </a:xfrm>
        </p:grpSpPr>
        <p:sp>
          <p:nvSpPr>
            <p:cNvPr id="10252" name="WordArt 4"/>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grpSp>
        <p:nvGrpSpPr>
          <p:cNvPr id="10245" name="Group 6"/>
          <p:cNvGrpSpPr>
            <a:grpSpLocks/>
          </p:cNvGrpSpPr>
          <p:nvPr/>
        </p:nvGrpSpPr>
        <p:grpSpPr bwMode="auto">
          <a:xfrm>
            <a:off x="8026400" y="6369050"/>
            <a:ext cx="976313" cy="328613"/>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10251" name="TextBox 8">
              <a:hlinkClick r:id="rId3" action="ppaction://hlinksldjump"/>
            </p:cNvPr>
            <p:cNvSpPr txBox="1">
              <a:spLocks noChangeArrowheads="1"/>
            </p:cNvSpPr>
            <p:nvPr/>
          </p:nvSpPr>
          <p:spPr bwMode="auto">
            <a:xfrm>
              <a:off x="409576" y="2979683"/>
              <a:ext cx="2299488" cy="258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100" b="1">
                  <a:hlinkClick r:id="rId4" action="ppaction://hlinksldjump"/>
                </a:rPr>
                <a:t>Plan Menu</a:t>
              </a:r>
              <a:endParaRPr lang="en-GB" altLang="en-US" sz="1100" b="1"/>
            </a:p>
          </p:txBody>
        </p:sp>
      </p:grpSp>
      <p:sp>
        <p:nvSpPr>
          <p:cNvPr id="12" name="Rounded Rectangle 11"/>
          <p:cNvSpPr/>
          <p:nvPr/>
        </p:nvSpPr>
        <p:spPr>
          <a:xfrm>
            <a:off x="244475" y="461963"/>
            <a:ext cx="2590800" cy="3238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GB"/>
          </a:p>
        </p:txBody>
      </p:sp>
      <p:sp>
        <p:nvSpPr>
          <p:cNvPr id="13" name="TextBox 12">
            <a:hlinkClick r:id="rId3" action="ppaction://hlinksldjump"/>
          </p:cNvPr>
          <p:cNvSpPr txBox="1"/>
          <p:nvPr/>
        </p:nvSpPr>
        <p:spPr>
          <a:xfrm>
            <a:off x="268288" y="490538"/>
            <a:ext cx="2547937" cy="307975"/>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en-GB" sz="1400" b="1" dirty="0"/>
              <a:t>Communication and Interaction</a:t>
            </a:r>
          </a:p>
        </p:txBody>
      </p:sp>
      <p:sp>
        <p:nvSpPr>
          <p:cNvPr id="20" name="Text Box 2"/>
          <p:cNvSpPr txBox="1">
            <a:spLocks noChangeArrowheads="1"/>
          </p:cNvSpPr>
          <p:nvPr/>
        </p:nvSpPr>
        <p:spPr bwMode="auto">
          <a:xfrm>
            <a:off x="257175" y="906162"/>
            <a:ext cx="6193052" cy="1994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lvl="0" indent="-285750">
              <a:buFontTx/>
              <a:buChar char="-"/>
            </a:pPr>
            <a:r>
              <a:rPr lang="en-GB" sz="1600" dirty="0"/>
              <a:t>Individual Support plan for each child on the SEND register </a:t>
            </a:r>
          </a:p>
          <a:p>
            <a:pPr marL="285750" lvl="0" indent="-285750">
              <a:buFontTx/>
              <a:buChar char="-"/>
            </a:pPr>
            <a:r>
              <a:rPr lang="en-GB" sz="1600" dirty="0">
                <a:latin typeface="+mj-lt"/>
              </a:rPr>
              <a:t>Nuffield Early Language intervention</a:t>
            </a:r>
          </a:p>
          <a:p>
            <a:pPr marL="285750" lvl="0" indent="-285750">
              <a:buFontTx/>
              <a:buChar char="-"/>
            </a:pPr>
            <a:r>
              <a:rPr lang="en-GB" sz="1600" dirty="0">
                <a:latin typeface="+mj-lt"/>
              </a:rPr>
              <a:t>Regular staff CPD to ensure staff are confident supporting children with a range of different needs.</a:t>
            </a:r>
          </a:p>
          <a:p>
            <a:pPr lvl="0"/>
            <a:r>
              <a:rPr lang="en-GB" sz="1600" dirty="0">
                <a:latin typeface="+mj-lt"/>
              </a:rPr>
              <a:t>- Nursery Narrative speech intervention </a:t>
            </a:r>
          </a:p>
          <a:p>
            <a:pPr lvl="0"/>
            <a:r>
              <a:rPr lang="en-GB" sz="1600" dirty="0">
                <a:latin typeface="+mj-lt"/>
              </a:rPr>
              <a:t>- Talk Boost intervention </a:t>
            </a:r>
          </a:p>
          <a:p>
            <a:pPr lvl="0"/>
            <a:r>
              <a:rPr lang="en-GB" sz="1600" dirty="0">
                <a:latin typeface="+mj-lt"/>
              </a:rPr>
              <a:t>- Small group circle time/intervention to encourage communication and language and to build peer relationships</a:t>
            </a:r>
          </a:p>
          <a:p>
            <a:pPr lvl="0"/>
            <a:r>
              <a:rPr lang="en-GB" sz="1600" dirty="0">
                <a:latin typeface="+mj-lt"/>
              </a:rPr>
              <a:t>- Extended transition between classes and key stages</a:t>
            </a:r>
          </a:p>
          <a:p>
            <a:pPr lvl="0"/>
            <a:r>
              <a:rPr lang="en-GB" sz="1600" dirty="0"/>
              <a:t>- Enhanced access to visual approaches e.g. visual timetable and behavioural cues.</a:t>
            </a:r>
            <a:endParaRPr lang="en-GB" sz="1600" dirty="0">
              <a:latin typeface="+mj-lt"/>
            </a:endParaRPr>
          </a:p>
          <a:p>
            <a:pPr lvl="0"/>
            <a:r>
              <a:rPr lang="en-GB" sz="1600" dirty="0">
                <a:latin typeface="+mj-lt"/>
              </a:rPr>
              <a:t>- Social stories for everyday activities and school trips etc. </a:t>
            </a:r>
          </a:p>
          <a:p>
            <a:pPr lvl="0"/>
            <a:r>
              <a:rPr lang="en-GB" sz="1600" dirty="0">
                <a:latin typeface="+mj-lt"/>
              </a:rPr>
              <a:t>- Lunch time interventions to help with social skills</a:t>
            </a:r>
          </a:p>
          <a:p>
            <a:pPr lvl="0"/>
            <a:r>
              <a:rPr lang="en-GB" sz="1600" dirty="0">
                <a:latin typeface="+mj-lt"/>
              </a:rPr>
              <a:t>- Prefect system in order for the older children to help younger children at lunch times and during social activities</a:t>
            </a:r>
          </a:p>
          <a:p>
            <a:pPr marL="285750" lvl="0" indent="-285750">
              <a:buFontTx/>
              <a:buChar char="-"/>
            </a:pPr>
            <a:r>
              <a:rPr lang="en-GB" sz="1600" dirty="0">
                <a:latin typeface="+mj-lt"/>
              </a:rPr>
              <a:t>Access to a quieter workspace/environment if needed</a:t>
            </a:r>
          </a:p>
          <a:p>
            <a:pPr marL="285750" lvl="0" indent="-285750">
              <a:buFontTx/>
              <a:buChar char="-"/>
            </a:pPr>
            <a:r>
              <a:rPr lang="en-GB" sz="1600" dirty="0">
                <a:latin typeface="+mj-lt"/>
              </a:rPr>
              <a:t>Differentiated resources where needed e.g. visual timetables, intervention resources.</a:t>
            </a:r>
          </a:p>
          <a:p>
            <a:pPr>
              <a:defRPr/>
            </a:pPr>
            <a:r>
              <a:rPr lang="en-US" altLang="en-US" sz="1600" dirty="0">
                <a:latin typeface="+mj-lt"/>
              </a:rPr>
              <a:t>- Referrals to outside agencies to offer advice and support (CAMHS, Educational Psychology services etc.)</a:t>
            </a:r>
          </a:p>
          <a:p>
            <a:pPr>
              <a:defRPr/>
            </a:pPr>
            <a:r>
              <a:rPr lang="en-US" altLang="en-US" sz="1600" dirty="0">
                <a:latin typeface="+mj-lt"/>
              </a:rPr>
              <a:t>Please see our SENCO for information on any of the provision listed here. </a:t>
            </a:r>
          </a:p>
        </p:txBody>
      </p:sp>
      <p:sp>
        <p:nvSpPr>
          <p:cNvPr id="23" name="Text Box 2"/>
          <p:cNvSpPr txBox="1">
            <a:spLocks noChangeArrowheads="1"/>
          </p:cNvSpPr>
          <p:nvPr/>
        </p:nvSpPr>
        <p:spPr bwMode="auto">
          <a:xfrm>
            <a:off x="260350" y="2984500"/>
            <a:ext cx="8432800"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indent="-285750" algn="just" fontAlgn="auto">
              <a:spcBef>
                <a:spcPts val="0"/>
              </a:spcBef>
              <a:spcAft>
                <a:spcPts val="0"/>
              </a:spcAft>
              <a:buFont typeface="Arial" panose="020B0604020202020204" pitchFamily="34" charset="0"/>
              <a:buChar char="•"/>
              <a:defRPr/>
            </a:pPr>
            <a:endParaRPr lang="en-GB" dirty="0">
              <a:latin typeface="+mn-lt"/>
              <a:cs typeface="+mn-cs"/>
            </a:endParaRPr>
          </a:p>
          <a:p>
            <a:pPr marL="285750" indent="-285750" algn="just" fontAlgn="auto">
              <a:spcBef>
                <a:spcPts val="0"/>
              </a:spcBef>
              <a:spcAft>
                <a:spcPts val="0"/>
              </a:spcAft>
              <a:buFont typeface="Arial" panose="020B0604020202020204" pitchFamily="34" charset="0"/>
              <a:buChar char="•"/>
              <a:defRPr/>
            </a:pPr>
            <a:endParaRPr lang="en-GB" dirty="0">
              <a:latin typeface="+mn-lt"/>
              <a:cs typeface="+mn-cs"/>
            </a:endParaRPr>
          </a:p>
          <a:p>
            <a:pPr>
              <a:defRPr/>
            </a:pPr>
            <a:endParaRPr lang="en-US" altLang="en-US" dirty="0">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GB" altLang="en-US"/>
          </a:p>
        </p:txBody>
      </p:sp>
      <p:pic>
        <p:nvPicPr>
          <p:cNvPr id="11267"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68" name="Group 5"/>
          <p:cNvGrpSpPr>
            <a:grpSpLocks/>
          </p:cNvGrpSpPr>
          <p:nvPr/>
        </p:nvGrpSpPr>
        <p:grpSpPr bwMode="auto">
          <a:xfrm>
            <a:off x="6110288" y="100013"/>
            <a:ext cx="2655887" cy="2513012"/>
            <a:chOff x="3997325" y="2449513"/>
            <a:chExt cx="2655888" cy="2513012"/>
          </a:xfrm>
        </p:grpSpPr>
        <p:sp>
          <p:nvSpPr>
            <p:cNvPr id="11277" name="WordArt 4"/>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grpSp>
        <p:nvGrpSpPr>
          <p:cNvPr id="11269" name="Group 6"/>
          <p:cNvGrpSpPr>
            <a:grpSpLocks/>
          </p:cNvGrpSpPr>
          <p:nvPr/>
        </p:nvGrpSpPr>
        <p:grpSpPr bwMode="auto">
          <a:xfrm>
            <a:off x="8026400" y="6369050"/>
            <a:ext cx="976313" cy="328613"/>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11276" name="TextBox 8">
              <a:hlinkClick r:id="rId3" action="ppaction://hlinksldjump"/>
            </p:cNvPr>
            <p:cNvSpPr txBox="1">
              <a:spLocks noChangeArrowheads="1"/>
            </p:cNvSpPr>
            <p:nvPr/>
          </p:nvSpPr>
          <p:spPr bwMode="auto">
            <a:xfrm>
              <a:off x="409576" y="2979683"/>
              <a:ext cx="2299488" cy="258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GB" altLang="en-US" sz="1100" b="1">
                  <a:hlinkClick r:id="rId4" action="ppaction://hlinksldjump"/>
                </a:rPr>
                <a:t>Plan Menu</a:t>
              </a:r>
              <a:endParaRPr lang="en-GB" altLang="en-US" sz="1100" b="1"/>
            </a:p>
          </p:txBody>
        </p:sp>
      </p:grpSp>
      <p:grpSp>
        <p:nvGrpSpPr>
          <p:cNvPr id="11270" name="Group 16"/>
          <p:cNvGrpSpPr>
            <a:grpSpLocks/>
          </p:cNvGrpSpPr>
          <p:nvPr/>
        </p:nvGrpSpPr>
        <p:grpSpPr bwMode="auto">
          <a:xfrm>
            <a:off x="315119" y="394490"/>
            <a:ext cx="2590800" cy="323849"/>
            <a:chOff x="356394" y="2306224"/>
            <a:chExt cx="2590800" cy="323659"/>
          </a:xfrm>
        </p:grpSpPr>
        <p:sp>
          <p:nvSpPr>
            <p:cNvPr id="18" name="Rounded Rectangle 17"/>
            <p:cNvSpPr/>
            <p:nvPr/>
          </p:nvSpPr>
          <p:spPr>
            <a:xfrm>
              <a:off x="356394" y="2306224"/>
              <a:ext cx="2590800" cy="323659"/>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19" name="TextBox 18">
              <a:hlinkClick r:id="rId3" action="ppaction://hlinksldjump"/>
            </p:cNvPr>
            <p:cNvSpPr txBox="1"/>
            <p:nvPr/>
          </p:nvSpPr>
          <p:spPr>
            <a:xfrm>
              <a:off x="428625" y="2314157"/>
              <a:ext cx="2447925" cy="307794"/>
            </a:xfrm>
            <a:prstGeom prst="rect">
              <a:avLst/>
            </a:prstGeom>
            <a:noFill/>
          </p:spPr>
          <p:txBody>
            <a:bodyPr>
              <a:spAutoFit/>
            </a:bodyPr>
            <a:lstStyle/>
            <a:p>
              <a:pPr algn="ctr" fontAlgn="auto">
                <a:spcBef>
                  <a:spcPts val="0"/>
                </a:spcBef>
                <a:spcAft>
                  <a:spcPts val="0"/>
                </a:spcAft>
                <a:defRPr/>
              </a:pPr>
              <a:r>
                <a:rPr lang="en-GB" sz="1400" b="1" dirty="0">
                  <a:effectLst>
                    <a:outerShdw blurRad="50800" dist="38100" dir="2700000" algn="tl" rotWithShape="0">
                      <a:prstClr val="black">
                        <a:alpha val="40000"/>
                      </a:prstClr>
                    </a:outerShdw>
                  </a:effectLst>
                  <a:latin typeface="+mn-lt"/>
                  <a:cs typeface="+mn-cs"/>
                </a:rPr>
                <a:t>Cognition and Learning</a:t>
              </a:r>
            </a:p>
          </p:txBody>
        </p:sp>
      </p:grpSp>
      <p:sp>
        <p:nvSpPr>
          <p:cNvPr id="20" name="Text Box 2"/>
          <p:cNvSpPr txBox="1">
            <a:spLocks noChangeArrowheads="1"/>
          </p:cNvSpPr>
          <p:nvPr/>
        </p:nvSpPr>
        <p:spPr bwMode="auto">
          <a:xfrm>
            <a:off x="189658" y="972341"/>
            <a:ext cx="661318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GB" sz="2000" dirty="0"/>
              <a:t>- </a:t>
            </a:r>
            <a:r>
              <a:rPr lang="en-GB" dirty="0"/>
              <a:t>Individual Support plan for each child on the SEND register</a:t>
            </a:r>
          </a:p>
          <a:p>
            <a:pPr lvl="0"/>
            <a:r>
              <a:rPr lang="en-GB" dirty="0"/>
              <a:t>- Practical aids for learning e.g. numicon, number squares, key words etc. </a:t>
            </a:r>
          </a:p>
          <a:p>
            <a:pPr lvl="0"/>
            <a:r>
              <a:rPr lang="en-GB" dirty="0"/>
              <a:t>- 1:1 or additional support for specific needs</a:t>
            </a:r>
          </a:p>
          <a:p>
            <a:pPr lvl="0"/>
            <a:r>
              <a:rPr lang="en-GB" dirty="0"/>
              <a:t>- Differentiated resources and curriculum within all areas of the curriculum </a:t>
            </a:r>
          </a:p>
          <a:p>
            <a:pPr lvl="0"/>
            <a:r>
              <a:rPr lang="en-GB" dirty="0"/>
              <a:t>- Phonics and spelling interventions </a:t>
            </a:r>
          </a:p>
          <a:p>
            <a:pPr lvl="0"/>
            <a:r>
              <a:rPr lang="en-GB" dirty="0"/>
              <a:t>- Talisman reading scheme</a:t>
            </a:r>
          </a:p>
          <a:p>
            <a:pPr lvl="0"/>
            <a:r>
              <a:rPr lang="en-GB" dirty="0"/>
              <a:t>- Power of 2 maths intervention</a:t>
            </a:r>
          </a:p>
          <a:p>
            <a:pPr lvl="0"/>
            <a:r>
              <a:rPr lang="en-GB" dirty="0"/>
              <a:t>- Toe-by-toe number intervention</a:t>
            </a:r>
          </a:p>
          <a:p>
            <a:pPr marL="285750" lvl="0" indent="-285750">
              <a:buFontTx/>
              <a:buChar char="-"/>
            </a:pPr>
            <a:r>
              <a:rPr lang="en-GB" dirty="0"/>
              <a:t>Access to abacus learning resources</a:t>
            </a:r>
          </a:p>
          <a:p>
            <a:pPr marL="285750" lvl="0" indent="-285750">
              <a:buFontTx/>
              <a:buChar char="-"/>
            </a:pPr>
            <a:r>
              <a:rPr lang="en-GB" dirty="0"/>
              <a:t>Differentiated curriculum and resources as and when needed</a:t>
            </a:r>
          </a:p>
          <a:p>
            <a:pPr lvl="0"/>
            <a:r>
              <a:rPr lang="en-GB" dirty="0"/>
              <a:t>- Assessments from outside agencies e.g.</a:t>
            </a:r>
          </a:p>
          <a:p>
            <a:pPr marL="285750" lvl="0" indent="-285750">
              <a:buFontTx/>
              <a:buChar char="-"/>
            </a:pPr>
            <a:r>
              <a:rPr lang="en-GB" dirty="0"/>
              <a:t>Access to an Educational Psychologist</a:t>
            </a:r>
          </a:p>
          <a:p>
            <a:r>
              <a:rPr lang="en-US" altLang="en-US" sz="2000" dirty="0"/>
              <a:t>Please see our SENCO for information on any of the provision listed here.  </a:t>
            </a:r>
          </a:p>
          <a:p>
            <a:pPr lvl="0"/>
            <a:r>
              <a:rPr lang="en-GB" sz="2000" dirty="0"/>
              <a:t> </a:t>
            </a:r>
          </a:p>
          <a:p>
            <a:pPr>
              <a:defRPr/>
            </a:pPr>
            <a:endParaRPr lang="en-US" altLang="en-US" sz="2000" dirty="0">
              <a:latin typeface="Arial" pitchFamily="34" charset="0"/>
            </a:endParaRPr>
          </a:p>
        </p:txBody>
      </p:sp>
      <p:sp>
        <p:nvSpPr>
          <p:cNvPr id="23" name="Text Box 2"/>
          <p:cNvSpPr txBox="1">
            <a:spLocks noChangeArrowheads="1"/>
          </p:cNvSpPr>
          <p:nvPr/>
        </p:nvSpPr>
        <p:spPr bwMode="auto">
          <a:xfrm>
            <a:off x="258763" y="3151188"/>
            <a:ext cx="8558212" cy="179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fontAlgn="auto">
              <a:spcBef>
                <a:spcPts val="0"/>
              </a:spcBef>
              <a:spcAft>
                <a:spcPts val="0"/>
              </a:spcAft>
              <a:defRPr/>
            </a:pPr>
            <a:endParaRPr lang="en-GB" dirty="0">
              <a:latin typeface="+mn-lt"/>
              <a:cs typeface="+mn-cs"/>
            </a:endParaRPr>
          </a:p>
          <a:p>
            <a:pPr>
              <a:defRPr/>
            </a:pPr>
            <a:endParaRPr lang="en-US" altLang="en-US" dirty="0">
              <a:latin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2973</TotalTime>
  <Words>4284</Words>
  <Application>Microsoft Office PowerPoint</Application>
  <PresentationFormat>On-screen Show (4:3)</PresentationFormat>
  <Paragraphs>227</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Arial Black</vt:lpstr>
      <vt:lpstr>Calibri</vt:lpstr>
      <vt:lpstr>Comic Sans MS</vt:lpstr>
      <vt:lpstr>Symbol</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Parent Partnerships</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dc:creator>
  <cp:lastModifiedBy>Rachael Shildrick</cp:lastModifiedBy>
  <cp:revision>101</cp:revision>
  <cp:lastPrinted>2019-07-08T12:33:50Z</cp:lastPrinted>
  <dcterms:created xsi:type="dcterms:W3CDTF">2014-05-13T13:08:59Z</dcterms:created>
  <dcterms:modified xsi:type="dcterms:W3CDTF">2024-09-16T08:08:05Z</dcterms:modified>
</cp:coreProperties>
</file>