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7559675" cy="10691813"/>
  <p:notesSz cx="6858000" cy="9144000"/>
  <p:embeddedFontLst>
    <p:embeddedFont>
      <p:font typeface="Open Sans SemiBold" panose="020B0604020202020204" charset="0"/>
      <p:regular r:id="rId5"/>
      <p:bold r:id="rId6"/>
      <p:italic r:id="rId7"/>
      <p:boldItalic r:id="rId8"/>
    </p:embeddedFont>
    <p:embeddedFont>
      <p:font typeface="Open Sans" panose="020B0604020202020204" charset="0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115">
          <p15:clr>
            <a:srgbClr val="A4A3A4"/>
          </p15:clr>
        </p15:guide>
        <p15:guide id="3" pos="2324">
          <p15:clr>
            <a:srgbClr val="9AA0A6"/>
          </p15:clr>
        </p15:guide>
        <p15:guide id="4" pos="2438">
          <p15:clr>
            <a:srgbClr val="9AA0A6"/>
          </p15:clr>
        </p15:guide>
        <p15:guide id="5" pos="4592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4" d="100"/>
          <a:sy n="44" d="100"/>
        </p:scale>
        <p:origin x="1320" y="54"/>
      </p:cViewPr>
      <p:guideLst>
        <p:guide orient="horz" pos="3368"/>
        <p:guide pos="115"/>
        <p:guide pos="2324"/>
        <p:guide pos="2438"/>
        <p:guide pos="459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theme" Target="theme/theme1.xml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17050" y="685800"/>
            <a:ext cx="2424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4141103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050" y="685800"/>
            <a:ext cx="2424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402473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87aaddd178_0_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050" y="685800"/>
            <a:ext cx="2424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87aaddd178_0_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69273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3" Type="http://schemas.openxmlformats.org/officeDocument/2006/relationships/image" Target="../media/image1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1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23.png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5" Type="http://schemas.openxmlformats.org/officeDocument/2006/relationships/image" Target="../media/image2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-61500" y="0"/>
            <a:ext cx="7683000" cy="1722900"/>
          </a:xfrm>
          <a:prstGeom prst="rect">
            <a:avLst/>
          </a:prstGeom>
          <a:solidFill>
            <a:srgbClr val="6D2B90"/>
          </a:solidFill>
          <a:ln>
            <a:noFill/>
          </a:ln>
        </p:spPr>
        <p:txBody>
          <a:bodyPr spcFirstLastPara="1" wrap="square" lIns="180000" tIns="180000" rIns="360000" bIns="1800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600" b="1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School Reopening</a:t>
            </a:r>
            <a:endParaRPr sz="4600"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>
                <a:solidFill>
                  <a:srgbClr val="FFFFFF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Guidance for Parents</a:t>
            </a:r>
            <a:endParaRPr sz="3600">
              <a:solidFill>
                <a:srgbClr val="FFFFFF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-39600" y="2191700"/>
            <a:ext cx="7729200" cy="432000"/>
          </a:xfrm>
          <a:prstGeom prst="rect">
            <a:avLst/>
          </a:prstGeom>
          <a:solidFill>
            <a:srgbClr val="6D2B9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>
                <a:solidFill>
                  <a:srgbClr val="FFFFFF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Why can more children attend school?</a:t>
            </a:r>
            <a:endParaRPr sz="2000">
              <a:solidFill>
                <a:srgbClr val="FFFFFF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810000" y="2777550"/>
            <a:ext cx="28800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6D2B90"/>
                </a:solidFill>
                <a:latin typeface="Open Sans"/>
                <a:ea typeface="Open Sans"/>
                <a:cs typeface="Open Sans"/>
                <a:sym typeface="Open Sans"/>
              </a:rPr>
              <a:t>It is good for their mental wellbeing</a:t>
            </a:r>
            <a:endParaRPr sz="1600">
              <a:solidFill>
                <a:srgbClr val="6D2B9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0000" y="2777550"/>
            <a:ext cx="550800" cy="54000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 txBox="1"/>
          <p:nvPr/>
        </p:nvSpPr>
        <p:spPr>
          <a:xfrm>
            <a:off x="4410000" y="2777550"/>
            <a:ext cx="28800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6D2B90"/>
                </a:solidFill>
                <a:latin typeface="Open Sans"/>
                <a:ea typeface="Open Sans"/>
                <a:cs typeface="Open Sans"/>
                <a:sym typeface="Open Sans"/>
              </a:rPr>
              <a:t>School is the best place for them to learn</a:t>
            </a:r>
            <a:endParaRPr sz="1600">
              <a:solidFill>
                <a:srgbClr val="6D2B9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59" name="Google Shape;59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870000" y="2777550"/>
            <a:ext cx="540000" cy="540000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13"/>
          <p:cNvSpPr txBox="1"/>
          <p:nvPr/>
        </p:nvSpPr>
        <p:spPr>
          <a:xfrm>
            <a:off x="-84600" y="4382763"/>
            <a:ext cx="7729200" cy="432000"/>
          </a:xfrm>
          <a:prstGeom prst="rect">
            <a:avLst/>
          </a:prstGeom>
          <a:solidFill>
            <a:srgbClr val="6D2B9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>
                <a:solidFill>
                  <a:srgbClr val="FFFFFF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What has changed?</a:t>
            </a:r>
            <a:endParaRPr sz="2000">
              <a:solidFill>
                <a:srgbClr val="FFFFFF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1460400" y="4999213"/>
            <a:ext cx="1260000" cy="449400"/>
          </a:xfrm>
          <a:prstGeom prst="roundRect">
            <a:avLst>
              <a:gd name="adj" fmla="val 16667"/>
            </a:avLst>
          </a:prstGeom>
          <a:solidFill>
            <a:srgbClr val="41B54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Year 6</a:t>
            </a:r>
            <a:endParaRPr sz="16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2" name="Google Shape;62;p13"/>
          <p:cNvSpPr/>
          <p:nvPr/>
        </p:nvSpPr>
        <p:spPr>
          <a:xfrm>
            <a:off x="1460400" y="5510325"/>
            <a:ext cx="1260000" cy="449400"/>
          </a:xfrm>
          <a:prstGeom prst="roundRect">
            <a:avLst>
              <a:gd name="adj" fmla="val 16667"/>
            </a:avLst>
          </a:prstGeom>
          <a:solidFill>
            <a:srgbClr val="41B54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Year 1</a:t>
            </a:r>
            <a:endParaRPr sz="16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3" name="Google Shape;63;p13"/>
          <p:cNvSpPr/>
          <p:nvPr/>
        </p:nvSpPr>
        <p:spPr>
          <a:xfrm>
            <a:off x="2799550" y="5510338"/>
            <a:ext cx="1260000" cy="449400"/>
          </a:xfrm>
          <a:prstGeom prst="roundRect">
            <a:avLst>
              <a:gd name="adj" fmla="val 16667"/>
            </a:avLst>
          </a:prstGeom>
          <a:solidFill>
            <a:srgbClr val="41B54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Year 10</a:t>
            </a:r>
            <a:endParaRPr sz="16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4" name="Google Shape;64;p13"/>
          <p:cNvSpPr/>
          <p:nvPr/>
        </p:nvSpPr>
        <p:spPr>
          <a:xfrm>
            <a:off x="4138700" y="5510338"/>
            <a:ext cx="1260000" cy="449400"/>
          </a:xfrm>
          <a:prstGeom prst="roundRect">
            <a:avLst>
              <a:gd name="adj" fmla="val 16667"/>
            </a:avLst>
          </a:prstGeom>
          <a:solidFill>
            <a:srgbClr val="41B54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Year 12</a:t>
            </a:r>
            <a:endParaRPr sz="16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5" name="Google Shape;65;p13"/>
          <p:cNvSpPr/>
          <p:nvPr/>
        </p:nvSpPr>
        <p:spPr>
          <a:xfrm>
            <a:off x="6030000" y="4999213"/>
            <a:ext cx="1260000" cy="960600"/>
          </a:xfrm>
          <a:prstGeom prst="roundRect">
            <a:avLst>
              <a:gd name="adj" fmla="val 16667"/>
            </a:avLst>
          </a:prstGeom>
          <a:solidFill>
            <a:srgbClr val="41B54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Key worker &amp; vulnerable children</a:t>
            </a:r>
            <a:endParaRPr sz="1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6" name="Google Shape;66;p13"/>
          <p:cNvSpPr/>
          <p:nvPr/>
        </p:nvSpPr>
        <p:spPr>
          <a:xfrm>
            <a:off x="5534350" y="5299513"/>
            <a:ext cx="360000" cy="360000"/>
          </a:xfrm>
          <a:prstGeom prst="mathPlus">
            <a:avLst>
              <a:gd name="adj1" fmla="val 23520"/>
            </a:avLst>
          </a:prstGeom>
          <a:solidFill>
            <a:srgbClr val="41B54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13"/>
          <p:cNvSpPr/>
          <p:nvPr/>
        </p:nvSpPr>
        <p:spPr>
          <a:xfrm rot="5400000">
            <a:off x="3966297" y="4786213"/>
            <a:ext cx="280800" cy="2554200"/>
          </a:xfrm>
          <a:prstGeom prst="rightBrace">
            <a:avLst>
              <a:gd name="adj1" fmla="val 50000"/>
              <a:gd name="adj2" fmla="val 50000"/>
            </a:avLst>
          </a:prstGeom>
          <a:noFill/>
          <a:ln w="9525" cap="flat" cmpd="sng">
            <a:solidFill>
              <a:srgbClr val="41B54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13"/>
          <p:cNvSpPr txBox="1"/>
          <p:nvPr/>
        </p:nvSpPr>
        <p:spPr>
          <a:xfrm>
            <a:off x="2853150" y="6127513"/>
            <a:ext cx="2507100" cy="2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rgbClr val="41B549"/>
                </a:solidFill>
                <a:latin typeface="Open Sans"/>
                <a:ea typeface="Open Sans"/>
                <a:cs typeface="Open Sans"/>
                <a:sym typeface="Open Sans"/>
              </a:rPr>
              <a:t>One to one appointments start for Years 10 &amp; 12</a:t>
            </a:r>
            <a:endParaRPr sz="1000">
              <a:solidFill>
                <a:srgbClr val="41B549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69" name="Google Shape;69;p13"/>
          <p:cNvPicPr preferRelativeResize="0"/>
          <p:nvPr/>
        </p:nvPicPr>
        <p:blipFill rotWithShape="1">
          <a:blip r:embed="rId5">
            <a:alphaModFix/>
          </a:blip>
          <a:srcRect r="5042"/>
          <a:stretch/>
        </p:blipFill>
        <p:spPr>
          <a:xfrm>
            <a:off x="212699" y="5180200"/>
            <a:ext cx="486000" cy="54000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3"/>
          <p:cNvSpPr txBox="1"/>
          <p:nvPr/>
        </p:nvSpPr>
        <p:spPr>
          <a:xfrm>
            <a:off x="2698400" y="3471388"/>
            <a:ext cx="28800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6D2B90"/>
                </a:solidFill>
                <a:latin typeface="Open Sans"/>
                <a:ea typeface="Open Sans"/>
                <a:cs typeface="Open Sans"/>
                <a:sym typeface="Open Sans"/>
              </a:rPr>
              <a:t>It is important to socialise with other children</a:t>
            </a:r>
            <a:endParaRPr sz="1600">
              <a:solidFill>
                <a:srgbClr val="6D2B9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71" name="Google Shape;71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071600" y="3516532"/>
            <a:ext cx="626795" cy="449400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3"/>
          <p:cNvSpPr txBox="1"/>
          <p:nvPr/>
        </p:nvSpPr>
        <p:spPr>
          <a:xfrm>
            <a:off x="607200" y="4937863"/>
            <a:ext cx="853200" cy="57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rgbClr val="6D2B90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Monday </a:t>
            </a:r>
            <a:endParaRPr sz="1000">
              <a:solidFill>
                <a:srgbClr val="6D2B90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rgbClr val="6D2B90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8 June</a:t>
            </a:r>
            <a:endParaRPr sz="1000">
              <a:solidFill>
                <a:srgbClr val="6D2B90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</p:txBody>
      </p:sp>
      <p:sp>
        <p:nvSpPr>
          <p:cNvPr id="73" name="Google Shape;73;p13"/>
          <p:cNvSpPr txBox="1"/>
          <p:nvPr/>
        </p:nvSpPr>
        <p:spPr>
          <a:xfrm>
            <a:off x="607200" y="5448988"/>
            <a:ext cx="853200" cy="57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rgbClr val="6D2B90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Monday 15 June</a:t>
            </a:r>
            <a:endParaRPr sz="1000">
              <a:solidFill>
                <a:srgbClr val="6D2B90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</p:txBody>
      </p:sp>
      <p:sp>
        <p:nvSpPr>
          <p:cNvPr id="74" name="Google Shape;74;p13"/>
          <p:cNvSpPr txBox="1"/>
          <p:nvPr/>
        </p:nvSpPr>
        <p:spPr>
          <a:xfrm>
            <a:off x="-174600" y="6790063"/>
            <a:ext cx="7729200" cy="432000"/>
          </a:xfrm>
          <a:prstGeom prst="rect">
            <a:avLst/>
          </a:prstGeom>
          <a:solidFill>
            <a:srgbClr val="6D2B9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>
                <a:solidFill>
                  <a:srgbClr val="FFFFFF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Does my child have to come to school?</a:t>
            </a:r>
            <a:endParaRPr sz="2000">
              <a:solidFill>
                <a:srgbClr val="FFFFFF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</p:txBody>
      </p:sp>
      <p:sp>
        <p:nvSpPr>
          <p:cNvPr id="75" name="Google Shape;75;p13"/>
          <p:cNvSpPr txBox="1"/>
          <p:nvPr/>
        </p:nvSpPr>
        <p:spPr>
          <a:xfrm>
            <a:off x="742250" y="7482738"/>
            <a:ext cx="28800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6D2B90"/>
                </a:solidFill>
                <a:latin typeface="Open Sans"/>
                <a:ea typeface="Open Sans"/>
                <a:cs typeface="Open Sans"/>
                <a:sym typeface="Open Sans"/>
              </a:rPr>
              <a:t>If they are well and in one of the groups listed, they should attend</a:t>
            </a:r>
            <a:endParaRPr sz="1600">
              <a:solidFill>
                <a:srgbClr val="6D2B9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6" name="Google Shape;76;p13"/>
          <p:cNvSpPr txBox="1"/>
          <p:nvPr/>
        </p:nvSpPr>
        <p:spPr>
          <a:xfrm>
            <a:off x="4342250" y="7482738"/>
            <a:ext cx="28800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6D2B90"/>
                </a:solidFill>
                <a:latin typeface="Open Sans"/>
                <a:ea typeface="Open Sans"/>
                <a:cs typeface="Open Sans"/>
                <a:sym typeface="Open Sans"/>
              </a:rPr>
              <a:t>There will be no fines if you choose not to send your child to school</a:t>
            </a:r>
            <a:endParaRPr sz="1600">
              <a:solidFill>
                <a:srgbClr val="6D2B9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77" name="Google Shape;77;p1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270000" y="262497"/>
            <a:ext cx="1260001" cy="1236743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Google Shape;78;p13"/>
          <p:cNvPicPr preferRelativeResize="0"/>
          <p:nvPr/>
        </p:nvPicPr>
        <p:blipFill rotWithShape="1">
          <a:blip r:embed="rId8">
            <a:alphaModFix/>
          </a:blip>
          <a:srcRect r="6208" b="5997"/>
          <a:stretch/>
        </p:blipFill>
        <p:spPr>
          <a:xfrm>
            <a:off x="157729" y="7444638"/>
            <a:ext cx="509836" cy="543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Google Shape;79;p13"/>
          <p:cNvPicPr preferRelativeResize="0"/>
          <p:nvPr/>
        </p:nvPicPr>
        <p:blipFill rotWithShape="1">
          <a:blip r:embed="rId9">
            <a:alphaModFix/>
          </a:blip>
          <a:srcRect l="5380" t="3970" r="11845" b="11903"/>
          <a:stretch/>
        </p:blipFill>
        <p:spPr>
          <a:xfrm>
            <a:off x="3817688" y="7428688"/>
            <a:ext cx="509125" cy="572100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p13"/>
          <p:cNvSpPr txBox="1"/>
          <p:nvPr/>
        </p:nvSpPr>
        <p:spPr>
          <a:xfrm>
            <a:off x="-84600" y="8447075"/>
            <a:ext cx="7729200" cy="432000"/>
          </a:xfrm>
          <a:prstGeom prst="rect">
            <a:avLst/>
          </a:prstGeom>
          <a:solidFill>
            <a:srgbClr val="6D2B9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>
                <a:solidFill>
                  <a:srgbClr val="FFFFFF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What about brothers and sisters?</a:t>
            </a:r>
            <a:endParaRPr sz="2000">
              <a:solidFill>
                <a:srgbClr val="FFFFFF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</p:txBody>
      </p:sp>
      <p:sp>
        <p:nvSpPr>
          <p:cNvPr id="81" name="Google Shape;81;p13"/>
          <p:cNvSpPr txBox="1"/>
          <p:nvPr/>
        </p:nvSpPr>
        <p:spPr>
          <a:xfrm>
            <a:off x="2631700" y="9017613"/>
            <a:ext cx="28800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6D2B90"/>
                </a:solidFill>
                <a:latin typeface="Open Sans"/>
                <a:ea typeface="Open Sans"/>
                <a:cs typeface="Open Sans"/>
                <a:sym typeface="Open Sans"/>
              </a:rPr>
              <a:t>Only pupils in the groups above should attend</a:t>
            </a:r>
            <a:endParaRPr sz="1600">
              <a:solidFill>
                <a:srgbClr val="6D2B9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2" name="Google Shape;82;p13"/>
          <p:cNvSpPr txBox="1"/>
          <p:nvPr/>
        </p:nvSpPr>
        <p:spPr>
          <a:xfrm>
            <a:off x="797425" y="9786825"/>
            <a:ext cx="28800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6D2B90"/>
                </a:solidFill>
                <a:latin typeface="Open Sans"/>
                <a:ea typeface="Open Sans"/>
                <a:cs typeface="Open Sans"/>
                <a:sym typeface="Open Sans"/>
              </a:rPr>
              <a:t>All other pupils must stay at home</a:t>
            </a:r>
            <a:endParaRPr sz="1600">
              <a:solidFill>
                <a:srgbClr val="6D2B9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3" name="Google Shape;83;p13"/>
          <p:cNvSpPr txBox="1"/>
          <p:nvPr/>
        </p:nvSpPr>
        <p:spPr>
          <a:xfrm>
            <a:off x="4408775" y="9748738"/>
            <a:ext cx="28800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6D2B90"/>
                </a:solidFill>
                <a:latin typeface="Open Sans"/>
                <a:ea typeface="Open Sans"/>
                <a:cs typeface="Open Sans"/>
                <a:sym typeface="Open Sans"/>
              </a:rPr>
              <a:t>Home learning will continue on Google Classroom</a:t>
            </a:r>
            <a:endParaRPr sz="1600">
              <a:solidFill>
                <a:srgbClr val="6D2B9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84" name="Google Shape;84;p13"/>
          <p:cNvPicPr preferRelativeResize="0"/>
          <p:nvPr/>
        </p:nvPicPr>
        <p:blipFill rotWithShape="1">
          <a:blip r:embed="rId10">
            <a:alphaModFix/>
          </a:blip>
          <a:srcRect r="11909" b="11902"/>
          <a:stretch/>
        </p:blipFill>
        <p:spPr>
          <a:xfrm>
            <a:off x="3778200" y="9710638"/>
            <a:ext cx="576638" cy="532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3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2071675" y="8987025"/>
            <a:ext cx="536625" cy="601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3"/>
          <p:cNvPicPr preferRelativeResize="0"/>
          <p:nvPr/>
        </p:nvPicPr>
        <p:blipFill rotWithShape="1">
          <a:blip r:embed="rId12">
            <a:alphaModFix/>
          </a:blip>
          <a:srcRect r="12118" b="12118"/>
          <a:stretch/>
        </p:blipFill>
        <p:spPr>
          <a:xfrm>
            <a:off x="181225" y="9769377"/>
            <a:ext cx="542206" cy="52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/>
          <p:nvPr/>
        </p:nvSpPr>
        <p:spPr>
          <a:xfrm>
            <a:off x="-84600" y="0"/>
            <a:ext cx="7729200" cy="432000"/>
          </a:xfrm>
          <a:prstGeom prst="rect">
            <a:avLst/>
          </a:prstGeom>
          <a:solidFill>
            <a:srgbClr val="6D2B9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>
                <a:solidFill>
                  <a:srgbClr val="FFFFFF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How are you making sure school is safe?</a:t>
            </a:r>
            <a:endParaRPr sz="2000">
              <a:solidFill>
                <a:srgbClr val="FFFFFF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</p:txBody>
      </p:sp>
      <p:sp>
        <p:nvSpPr>
          <p:cNvPr id="92" name="Google Shape;92;p14"/>
          <p:cNvSpPr txBox="1"/>
          <p:nvPr/>
        </p:nvSpPr>
        <p:spPr>
          <a:xfrm>
            <a:off x="807750" y="585850"/>
            <a:ext cx="28800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6D2B90"/>
                </a:solidFill>
                <a:latin typeface="Open Sans"/>
                <a:ea typeface="Open Sans"/>
                <a:cs typeface="Open Sans"/>
                <a:sym typeface="Open Sans"/>
              </a:rPr>
              <a:t>We will check thoroughly for risks before schools open</a:t>
            </a:r>
            <a:endParaRPr sz="1600">
              <a:solidFill>
                <a:srgbClr val="6D2B9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3" name="Google Shape;93;p14"/>
          <p:cNvSpPr txBox="1"/>
          <p:nvPr/>
        </p:nvSpPr>
        <p:spPr>
          <a:xfrm>
            <a:off x="4500000" y="585850"/>
            <a:ext cx="28800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6D2B90"/>
                </a:solidFill>
                <a:latin typeface="Open Sans"/>
                <a:ea typeface="Open Sans"/>
                <a:cs typeface="Open Sans"/>
                <a:sym typeface="Open Sans"/>
              </a:rPr>
              <a:t>Everyone will wash their hands regularly</a:t>
            </a:r>
            <a:endParaRPr sz="1600">
              <a:solidFill>
                <a:srgbClr val="6D2B9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4" name="Google Shape;94;p14"/>
          <p:cNvSpPr txBox="1"/>
          <p:nvPr/>
        </p:nvSpPr>
        <p:spPr>
          <a:xfrm>
            <a:off x="-84600" y="2686963"/>
            <a:ext cx="7729200" cy="432000"/>
          </a:xfrm>
          <a:prstGeom prst="rect">
            <a:avLst/>
          </a:prstGeom>
          <a:solidFill>
            <a:srgbClr val="6D2B9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>
                <a:solidFill>
                  <a:srgbClr val="FFFFFF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What if there’s a case of Coronavirus in school?</a:t>
            </a:r>
            <a:endParaRPr sz="2000">
              <a:solidFill>
                <a:srgbClr val="FFFFFF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</p:txBody>
      </p:sp>
      <p:sp>
        <p:nvSpPr>
          <p:cNvPr id="95" name="Google Shape;95;p14"/>
          <p:cNvSpPr/>
          <p:nvPr/>
        </p:nvSpPr>
        <p:spPr>
          <a:xfrm>
            <a:off x="1902825" y="3345350"/>
            <a:ext cx="785700" cy="572100"/>
          </a:xfrm>
          <a:prstGeom prst="roundRect">
            <a:avLst>
              <a:gd name="adj" fmla="val 16667"/>
            </a:avLst>
          </a:prstGeom>
          <a:solidFill>
            <a:srgbClr val="41B54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7 days</a:t>
            </a:r>
            <a:endParaRPr sz="16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6" name="Google Shape;96;p14"/>
          <p:cNvSpPr txBox="1"/>
          <p:nvPr/>
        </p:nvSpPr>
        <p:spPr>
          <a:xfrm>
            <a:off x="-84600" y="6634063"/>
            <a:ext cx="7729200" cy="432000"/>
          </a:xfrm>
          <a:prstGeom prst="rect">
            <a:avLst/>
          </a:prstGeom>
          <a:solidFill>
            <a:srgbClr val="6D2B9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>
                <a:solidFill>
                  <a:srgbClr val="FFFFFF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Will my child be tested?</a:t>
            </a:r>
            <a:endParaRPr sz="2000">
              <a:solidFill>
                <a:srgbClr val="FFFFFF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</p:txBody>
      </p:sp>
      <p:sp>
        <p:nvSpPr>
          <p:cNvPr id="97" name="Google Shape;97;p14"/>
          <p:cNvSpPr txBox="1"/>
          <p:nvPr/>
        </p:nvSpPr>
        <p:spPr>
          <a:xfrm>
            <a:off x="-39600" y="7981450"/>
            <a:ext cx="7729200" cy="432000"/>
          </a:xfrm>
          <a:prstGeom prst="rect">
            <a:avLst/>
          </a:prstGeom>
          <a:solidFill>
            <a:srgbClr val="6D2B9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>
                <a:solidFill>
                  <a:srgbClr val="FFFFFF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What else might change?</a:t>
            </a:r>
            <a:endParaRPr sz="2000">
              <a:solidFill>
                <a:srgbClr val="FFFFFF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</p:txBody>
      </p:sp>
      <p:sp>
        <p:nvSpPr>
          <p:cNvPr id="98" name="Google Shape;98;p14"/>
          <p:cNvSpPr txBox="1"/>
          <p:nvPr/>
        </p:nvSpPr>
        <p:spPr>
          <a:xfrm>
            <a:off x="807600" y="1231000"/>
            <a:ext cx="28800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6D2B90"/>
                </a:solidFill>
                <a:latin typeface="Open Sans"/>
                <a:ea typeface="Open Sans"/>
                <a:cs typeface="Open Sans"/>
                <a:sym typeface="Open Sans"/>
              </a:rPr>
              <a:t>If a child or family member is ill, they can’t attend</a:t>
            </a:r>
            <a:endParaRPr sz="1600">
              <a:solidFill>
                <a:srgbClr val="6D2B9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99" name="Google Shape;9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0150" y="1231000"/>
            <a:ext cx="550800" cy="54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4"/>
          <p:cNvSpPr txBox="1"/>
          <p:nvPr/>
        </p:nvSpPr>
        <p:spPr>
          <a:xfrm>
            <a:off x="4499850" y="1231000"/>
            <a:ext cx="28800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6D2B90"/>
                </a:solidFill>
                <a:latin typeface="Open Sans"/>
                <a:ea typeface="Open Sans"/>
                <a:cs typeface="Open Sans"/>
                <a:sym typeface="Open Sans"/>
              </a:rPr>
              <a:t>Schools will be cleaned regularly</a:t>
            </a:r>
            <a:endParaRPr sz="1600">
              <a:solidFill>
                <a:srgbClr val="6D2B9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1" name="Google Shape;101;p14"/>
          <p:cNvSpPr txBox="1"/>
          <p:nvPr/>
        </p:nvSpPr>
        <p:spPr>
          <a:xfrm>
            <a:off x="807600" y="1952350"/>
            <a:ext cx="28800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6D2B90"/>
                </a:solidFill>
                <a:latin typeface="Open Sans"/>
                <a:ea typeface="Open Sans"/>
                <a:cs typeface="Open Sans"/>
                <a:sym typeface="Open Sans"/>
              </a:rPr>
              <a:t>There will be fewer pupils in a room together</a:t>
            </a:r>
            <a:endParaRPr sz="1600">
              <a:solidFill>
                <a:srgbClr val="6D2B9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2" name="Google Shape;102;p14"/>
          <p:cNvSpPr txBox="1"/>
          <p:nvPr/>
        </p:nvSpPr>
        <p:spPr>
          <a:xfrm>
            <a:off x="4499850" y="1952350"/>
            <a:ext cx="28800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6D2B90"/>
                </a:solidFill>
                <a:latin typeface="Open Sans"/>
                <a:ea typeface="Open Sans"/>
                <a:cs typeface="Open Sans"/>
                <a:sym typeface="Open Sans"/>
              </a:rPr>
              <a:t>We will make changes to the school day</a:t>
            </a:r>
            <a:endParaRPr sz="1600">
              <a:solidFill>
                <a:srgbClr val="6D2B9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03" name="Google Shape;103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73775" y="590075"/>
            <a:ext cx="621000" cy="5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922988" y="585850"/>
            <a:ext cx="583200" cy="5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12350" y="1952338"/>
            <a:ext cx="572400" cy="5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4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914888" y="1974650"/>
            <a:ext cx="599400" cy="5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14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3947288" y="1242150"/>
            <a:ext cx="534600" cy="54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8" name="Google Shape;108;p14"/>
          <p:cNvCxnSpPr/>
          <p:nvPr/>
        </p:nvCxnSpPr>
        <p:spPr>
          <a:xfrm rot="10800000" flipH="1">
            <a:off x="986500" y="3643663"/>
            <a:ext cx="2953800" cy="15300"/>
          </a:xfrm>
          <a:prstGeom prst="straightConnector1">
            <a:avLst/>
          </a:prstGeom>
          <a:noFill/>
          <a:ln w="38100" cap="flat" cmpd="sng">
            <a:solidFill>
              <a:srgbClr val="41B549"/>
            </a:solidFill>
            <a:prstDash val="solid"/>
            <a:round/>
            <a:headEnd type="none" w="med" len="med"/>
            <a:tailEnd type="triangle" w="med" len="med"/>
          </a:ln>
        </p:spPr>
      </p:cxnSp>
      <p:pic>
        <p:nvPicPr>
          <p:cNvPr id="109" name="Google Shape;109;p14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08150" y="3381300"/>
            <a:ext cx="248400" cy="54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14"/>
          <p:cNvSpPr txBox="1"/>
          <p:nvPr/>
        </p:nvSpPr>
        <p:spPr>
          <a:xfrm>
            <a:off x="221850" y="3947538"/>
            <a:ext cx="7116300" cy="2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6D2B90"/>
                </a:solidFill>
                <a:latin typeface="Open Sans"/>
                <a:ea typeface="Open Sans"/>
                <a:cs typeface="Open Sans"/>
                <a:sym typeface="Open Sans"/>
              </a:rPr>
              <a:t>The person with symptoms must self-isolate for 7 days</a:t>
            </a:r>
            <a:endParaRPr sz="1500">
              <a:solidFill>
                <a:srgbClr val="6D2B9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1" name="Google Shape;111;p14"/>
          <p:cNvSpPr/>
          <p:nvPr/>
        </p:nvSpPr>
        <p:spPr>
          <a:xfrm>
            <a:off x="3387150" y="4413900"/>
            <a:ext cx="785700" cy="572100"/>
          </a:xfrm>
          <a:prstGeom prst="roundRect">
            <a:avLst>
              <a:gd name="adj" fmla="val 16667"/>
            </a:avLst>
          </a:prstGeom>
          <a:solidFill>
            <a:srgbClr val="41B54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14 days</a:t>
            </a:r>
            <a:endParaRPr sz="16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112" name="Google Shape;112;p14"/>
          <p:cNvCxnSpPr/>
          <p:nvPr/>
        </p:nvCxnSpPr>
        <p:spPr>
          <a:xfrm>
            <a:off x="986500" y="4730563"/>
            <a:ext cx="6305700" cy="37800"/>
          </a:xfrm>
          <a:prstGeom prst="straightConnector1">
            <a:avLst/>
          </a:prstGeom>
          <a:noFill/>
          <a:ln w="38100" cap="flat" cmpd="sng">
            <a:solidFill>
              <a:srgbClr val="41B549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13" name="Google Shape;113;p14"/>
          <p:cNvSpPr txBox="1"/>
          <p:nvPr/>
        </p:nvSpPr>
        <p:spPr>
          <a:xfrm>
            <a:off x="221850" y="5019138"/>
            <a:ext cx="7116300" cy="2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6D2B90"/>
                </a:solidFill>
                <a:latin typeface="Open Sans"/>
                <a:ea typeface="Open Sans"/>
                <a:cs typeface="Open Sans"/>
                <a:sym typeface="Open Sans"/>
              </a:rPr>
              <a:t>The people they live with must self-isolate for 14 days</a:t>
            </a:r>
            <a:endParaRPr sz="1500">
              <a:solidFill>
                <a:srgbClr val="6D2B9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14" name="Google Shape;114;p14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286888" y="4429950"/>
            <a:ext cx="567000" cy="54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14"/>
          <p:cNvSpPr/>
          <p:nvPr/>
        </p:nvSpPr>
        <p:spPr>
          <a:xfrm>
            <a:off x="3387150" y="5485888"/>
            <a:ext cx="785700" cy="572100"/>
          </a:xfrm>
          <a:prstGeom prst="roundRect">
            <a:avLst>
              <a:gd name="adj" fmla="val 16667"/>
            </a:avLst>
          </a:prstGeom>
          <a:solidFill>
            <a:srgbClr val="41B54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14 days</a:t>
            </a:r>
            <a:endParaRPr sz="16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116" name="Google Shape;116;p14"/>
          <p:cNvCxnSpPr/>
          <p:nvPr/>
        </p:nvCxnSpPr>
        <p:spPr>
          <a:xfrm>
            <a:off x="986500" y="5802550"/>
            <a:ext cx="6305700" cy="37800"/>
          </a:xfrm>
          <a:prstGeom prst="straightConnector1">
            <a:avLst/>
          </a:prstGeom>
          <a:noFill/>
          <a:ln w="38100" cap="flat" cmpd="sng">
            <a:solidFill>
              <a:srgbClr val="41B549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17" name="Google Shape;117;p14"/>
          <p:cNvSpPr txBox="1"/>
          <p:nvPr/>
        </p:nvSpPr>
        <p:spPr>
          <a:xfrm>
            <a:off x="221850" y="6091125"/>
            <a:ext cx="7254900" cy="2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6D2B90"/>
                </a:solidFill>
                <a:latin typeface="Open Sans"/>
                <a:ea typeface="Open Sans"/>
                <a:cs typeface="Open Sans"/>
                <a:sym typeface="Open Sans"/>
              </a:rPr>
              <a:t>If anyone at school tests positive, the whole group must self-isolate for 14 days</a:t>
            </a:r>
            <a:endParaRPr sz="1500">
              <a:solidFill>
                <a:srgbClr val="6D2B9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18" name="Google Shape;118;p14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316600" y="5493913"/>
            <a:ext cx="507600" cy="54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14"/>
          <p:cNvSpPr txBox="1"/>
          <p:nvPr/>
        </p:nvSpPr>
        <p:spPr>
          <a:xfrm>
            <a:off x="1538888" y="7212425"/>
            <a:ext cx="50697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6D2B90"/>
                </a:solidFill>
                <a:latin typeface="Open Sans"/>
                <a:ea typeface="Open Sans"/>
                <a:cs typeface="Open Sans"/>
                <a:sym typeface="Open Sans"/>
              </a:rPr>
              <a:t>Yes, if your child shows symptoms of Coronavirus, you can request a test via the NHS website</a:t>
            </a:r>
            <a:endParaRPr sz="1600">
              <a:solidFill>
                <a:srgbClr val="6D2B9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20" name="Google Shape;120;p14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951413" y="7197138"/>
            <a:ext cx="502200" cy="54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14"/>
          <p:cNvSpPr txBox="1"/>
          <p:nvPr/>
        </p:nvSpPr>
        <p:spPr>
          <a:xfrm>
            <a:off x="810863" y="8525850"/>
            <a:ext cx="28800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6D2B90"/>
                </a:solidFill>
                <a:latin typeface="Open Sans"/>
                <a:ea typeface="Open Sans"/>
                <a:cs typeface="Open Sans"/>
                <a:sym typeface="Open Sans"/>
              </a:rPr>
              <a:t>The time you drop off and pick up your child</a:t>
            </a:r>
            <a:endParaRPr sz="1600">
              <a:solidFill>
                <a:srgbClr val="6D2B9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2" name="Google Shape;122;p14"/>
          <p:cNvSpPr txBox="1"/>
          <p:nvPr/>
        </p:nvSpPr>
        <p:spPr>
          <a:xfrm>
            <a:off x="4503113" y="8525850"/>
            <a:ext cx="28800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6D2B90"/>
                </a:solidFill>
                <a:latin typeface="Open Sans"/>
                <a:ea typeface="Open Sans"/>
                <a:cs typeface="Open Sans"/>
                <a:sym typeface="Open Sans"/>
              </a:rPr>
              <a:t>They may have a different classroom and teacher</a:t>
            </a:r>
            <a:endParaRPr sz="1600">
              <a:solidFill>
                <a:srgbClr val="6D2B9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3" name="Google Shape;123;p14"/>
          <p:cNvSpPr txBox="1"/>
          <p:nvPr/>
        </p:nvSpPr>
        <p:spPr>
          <a:xfrm>
            <a:off x="810713" y="9247200"/>
            <a:ext cx="28800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6D2B90"/>
                </a:solidFill>
                <a:latin typeface="Open Sans"/>
                <a:ea typeface="Open Sans"/>
                <a:cs typeface="Open Sans"/>
                <a:sym typeface="Open Sans"/>
              </a:rPr>
              <a:t>Your child may not have their normal lessons</a:t>
            </a:r>
            <a:endParaRPr sz="1600">
              <a:solidFill>
                <a:srgbClr val="6D2B9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4" name="Google Shape;124;p14"/>
          <p:cNvSpPr txBox="1"/>
          <p:nvPr/>
        </p:nvSpPr>
        <p:spPr>
          <a:xfrm>
            <a:off x="4502963" y="9247200"/>
            <a:ext cx="28800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6D2B90"/>
                </a:solidFill>
                <a:latin typeface="Open Sans"/>
                <a:ea typeface="Open Sans"/>
                <a:cs typeface="Open Sans"/>
                <a:sym typeface="Open Sans"/>
              </a:rPr>
              <a:t>We will change how we serve lunch</a:t>
            </a:r>
            <a:endParaRPr sz="1600">
              <a:solidFill>
                <a:srgbClr val="6D2B9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25" name="Google Shape;125;p14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3925688" y="9228338"/>
            <a:ext cx="577800" cy="5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14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189975" y="9245450"/>
            <a:ext cx="588600" cy="5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14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191942" y="8541100"/>
            <a:ext cx="583200" cy="5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14"/>
          <p:cNvPicPr preferRelativeResize="0"/>
          <p:nvPr/>
        </p:nvPicPr>
        <p:blipFill>
          <a:blip r:embed="rId16">
            <a:alphaModFix/>
          </a:blip>
          <a:stretch>
            <a:fillRect/>
          </a:stretch>
        </p:blipFill>
        <p:spPr>
          <a:xfrm>
            <a:off x="3928400" y="8589000"/>
            <a:ext cx="572400" cy="54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14"/>
          <p:cNvSpPr txBox="1"/>
          <p:nvPr/>
        </p:nvSpPr>
        <p:spPr>
          <a:xfrm>
            <a:off x="-84600" y="10264763"/>
            <a:ext cx="7729200" cy="432000"/>
          </a:xfrm>
          <a:prstGeom prst="rect">
            <a:avLst/>
          </a:prstGeom>
          <a:solidFill>
            <a:srgbClr val="41B54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36000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i="1">
                <a:solidFill>
                  <a:srgbClr val="FFFFFF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F o r m i n g   l i v e s   r e a d y   t o   f a c e   t h e   f u t u r e</a:t>
            </a:r>
            <a:endParaRPr sz="1800" i="1">
              <a:solidFill>
                <a:srgbClr val="FFFFFF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</p:txBody>
      </p:sp>
      <p:pic>
        <p:nvPicPr>
          <p:cNvPr id="130" name="Google Shape;130;p14"/>
          <p:cNvPicPr preferRelativeResize="0"/>
          <p:nvPr/>
        </p:nvPicPr>
        <p:blipFill>
          <a:blip r:embed="rId17">
            <a:alphaModFix/>
          </a:blip>
          <a:stretch>
            <a:fillRect/>
          </a:stretch>
        </p:blipFill>
        <p:spPr>
          <a:xfrm>
            <a:off x="249975" y="10303847"/>
            <a:ext cx="360000" cy="3538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339</Words>
  <Application>Microsoft Office PowerPoint</Application>
  <PresentationFormat>Custom</PresentationFormat>
  <Paragraphs>45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Open Sans SemiBold</vt:lpstr>
      <vt:lpstr>Open Sans</vt:lpstr>
      <vt:lpstr>Simple Light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Apolloni, Jane</dc:creator>
  <cp:lastModifiedBy>Apolloni, Jane</cp:lastModifiedBy>
  <cp:revision>1</cp:revision>
  <dcterms:modified xsi:type="dcterms:W3CDTF">2020-06-01T13:45:42Z</dcterms:modified>
</cp:coreProperties>
</file>