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</p:sldIdLst>
  <p:sldSz cy="10692000" cx="7560000"/>
  <p:notesSz cx="6858000" cy="9144000"/>
  <p:embeddedFontLst>
    <p:embeddedFont>
      <p:font typeface="Crimson Text SemiBold"/>
      <p:regular r:id="rId8"/>
      <p:bold r:id="rId9"/>
      <p:italic r:id="rId10"/>
      <p:boldItalic r:id="rId11"/>
    </p:embeddedFont>
    <p:embeddedFont>
      <p:font typeface="Open Sans SemiBold"/>
      <p:regular r:id="rId12"/>
      <p:bold r:id="rId13"/>
      <p:italic r:id="rId14"/>
      <p:boldItalic r:id="rId15"/>
    </p:embeddedFont>
    <p:embeddedFont>
      <p:font typeface="Crimson Text"/>
      <p:regular r:id="rId16"/>
      <p:bold r:id="rId17"/>
      <p:italic r:id="rId18"/>
      <p:boldItalic r:id="rId19"/>
    </p:embeddedFont>
    <p:embeddedFont>
      <p:font typeface="Open Sans Ligh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regular.fntdata"/><Relationship Id="rId22" Type="http://schemas.openxmlformats.org/officeDocument/2006/relationships/font" Target="fonts/OpenSansLight-italic.fntdata"/><Relationship Id="rId21" Type="http://schemas.openxmlformats.org/officeDocument/2006/relationships/font" Target="fonts/OpenSansLigh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OpenSansLight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rimsonTextSemiBold-bold.fntdata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CrimsonTextSemiBold-regular.fntdata"/><Relationship Id="rId11" Type="http://schemas.openxmlformats.org/officeDocument/2006/relationships/font" Target="fonts/CrimsonTextSemiBold-boldItalic.fntdata"/><Relationship Id="rId10" Type="http://schemas.openxmlformats.org/officeDocument/2006/relationships/font" Target="fonts/CrimsonTextSemiBold-italic.fntdata"/><Relationship Id="rId13" Type="http://schemas.openxmlformats.org/officeDocument/2006/relationships/font" Target="fonts/OpenSansSemiBold-bold.fntdata"/><Relationship Id="rId12" Type="http://schemas.openxmlformats.org/officeDocument/2006/relationships/font" Target="fonts/OpenSansSemiBold-regular.fntdata"/><Relationship Id="rId15" Type="http://schemas.openxmlformats.org/officeDocument/2006/relationships/font" Target="fonts/OpenSansSemiBold-boldItalic.fntdata"/><Relationship Id="rId14" Type="http://schemas.openxmlformats.org/officeDocument/2006/relationships/font" Target="fonts/OpenSansSemiBold-italic.fntdata"/><Relationship Id="rId17" Type="http://schemas.openxmlformats.org/officeDocument/2006/relationships/font" Target="fonts/CrimsonText-bold.fntdata"/><Relationship Id="rId16" Type="http://schemas.openxmlformats.org/officeDocument/2006/relationships/font" Target="fonts/CrimsonText-regular.fntdata"/><Relationship Id="rId19" Type="http://schemas.openxmlformats.org/officeDocument/2006/relationships/font" Target="fonts/CrimsonText-boldItalic.fntdata"/><Relationship Id="rId18" Type="http://schemas.openxmlformats.org/officeDocument/2006/relationships/font" Target="fonts/CrimsonTex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88bcb166e_0_45:notes"/>
          <p:cNvSpPr/>
          <p:nvPr>
            <p:ph idx="2" type="sldImg"/>
          </p:nvPr>
        </p:nvSpPr>
        <p:spPr>
          <a:xfrm>
            <a:off x="2216972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88bcb166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6.jpg"/><Relationship Id="rId6" Type="http://schemas.openxmlformats.org/officeDocument/2006/relationships/image" Target="../media/image5.jpg"/><Relationship Id="rId7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Pag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0" y="0"/>
            <a:ext cx="7598700" cy="134314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-19350" y="2412150"/>
            <a:ext cx="7598700" cy="342000"/>
          </a:xfrm>
          <a:prstGeom prst="rect">
            <a:avLst/>
          </a:prstGeom>
          <a:solidFill>
            <a:srgbClr val="CCD9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/>
        </p:nvSpPr>
        <p:spPr>
          <a:xfrm>
            <a:off x="1725025" y="999625"/>
            <a:ext cx="1749300" cy="11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1418B"/>
                </a:solidFill>
                <a:latin typeface="Crimson Text"/>
                <a:ea typeface="Crimson Text"/>
                <a:cs typeface="Crimson Text"/>
                <a:sym typeface="Crimson Text"/>
              </a:rPr>
              <a:t>ST HEDDA’S</a:t>
            </a:r>
            <a:endParaRPr b="1" sz="2200">
              <a:solidFill>
                <a:srgbClr val="01418B"/>
              </a:solidFill>
              <a:latin typeface="Crimson Text"/>
              <a:ea typeface="Crimson Text"/>
              <a:cs typeface="Crimson Text"/>
              <a:sym typeface="Crimson Tex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rimson Text"/>
                <a:ea typeface="Crimson Text"/>
                <a:cs typeface="Crimson Text"/>
                <a:sym typeface="Crimson Text"/>
              </a:rPr>
              <a:t> </a:t>
            </a:r>
            <a:r>
              <a:rPr b="1" lang="en-GB" sz="1200">
                <a:latin typeface="Crimson Text"/>
                <a:ea typeface="Crimson Text"/>
                <a:cs typeface="Crimson Text"/>
                <a:sym typeface="Crimson Text"/>
              </a:rPr>
              <a:t>CATHOLIC </a:t>
            </a: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PRIMARY SCHOOL</a:t>
            </a: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</p:txBody>
      </p:sp>
      <p:sp>
        <p:nvSpPr>
          <p:cNvPr id="58" name="Google Shape;58;p14"/>
          <p:cNvSpPr txBox="1"/>
          <p:nvPr/>
        </p:nvSpPr>
        <p:spPr>
          <a:xfrm>
            <a:off x="3731700" y="895700"/>
            <a:ext cx="32523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Open Sans Light"/>
                <a:ea typeface="Open Sans Light"/>
                <a:cs typeface="Open Sans Light"/>
                <a:sym typeface="Open Sans Light"/>
              </a:rPr>
              <a:t>News</a:t>
            </a:r>
            <a:endParaRPr sz="6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760300" y="2000013"/>
            <a:ext cx="1035600" cy="1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">
                <a:latin typeface="Open Sans Light"/>
                <a:ea typeface="Open Sans Light"/>
                <a:cs typeface="Open Sans Light"/>
                <a:sym typeface="Open Sans Light"/>
              </a:rPr>
              <a:t>Part of the Nicholas Postgate </a:t>
            </a:r>
            <a:endParaRPr i="1" sz="6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">
                <a:latin typeface="Open Sans Light"/>
                <a:ea typeface="Open Sans Light"/>
                <a:cs typeface="Open Sans Light"/>
                <a:sym typeface="Open Sans Light"/>
              </a:rPr>
              <a:t>Catholic Academy Trust</a:t>
            </a:r>
            <a:endParaRPr i="1" sz="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60" name="Google Shape;60;p14"/>
          <p:cNvCxnSpPr/>
          <p:nvPr/>
        </p:nvCxnSpPr>
        <p:spPr>
          <a:xfrm flipH="1" rot="10800000">
            <a:off x="3752250" y="1901525"/>
            <a:ext cx="3363600" cy="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900" y="2049887"/>
            <a:ext cx="127252" cy="96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4"/>
          <p:cNvGrpSpPr/>
          <p:nvPr/>
        </p:nvGrpSpPr>
        <p:grpSpPr>
          <a:xfrm>
            <a:off x="978975" y="2484450"/>
            <a:ext cx="5602050" cy="197400"/>
            <a:chOff x="441300" y="2494800"/>
            <a:chExt cx="5602050" cy="197400"/>
          </a:xfrm>
        </p:grpSpPr>
        <p:sp>
          <p:nvSpPr>
            <p:cNvPr id="63" name="Google Shape;63;p14"/>
            <p:cNvSpPr txBox="1"/>
            <p:nvPr/>
          </p:nvSpPr>
          <p:spPr>
            <a:xfrm>
              <a:off x="621300" y="2494800"/>
              <a:ext cx="2271600" cy="19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72000" spcFirstLastPara="1" rIns="91425" wrap="square" tIns="91425">
              <a:noAutofit/>
            </a:bodyPr>
            <a:lstStyle/>
            <a:p>
              <a:pPr indent="0" lvl="0" marL="0" marR="101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admin@stheddas.npcat.org.uk</a:t>
              </a:r>
              <a:endParaRPr sz="800"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4" name="Google Shape;64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1300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14"/>
            <p:cNvSpPr txBox="1"/>
            <p:nvPr/>
          </p:nvSpPr>
          <p:spPr>
            <a:xfrm>
              <a:off x="4621350" y="2495550"/>
              <a:ext cx="1422000" cy="1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72000" spcFirstLastPara="1" rIns="91425" wrap="square" tIns="91425">
              <a:noAutofit/>
            </a:bodyPr>
            <a:lstStyle/>
            <a:p>
              <a:pPr indent="0" lvl="0" marL="0" marR="101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@StHeddas</a:t>
              </a:r>
              <a:endParaRPr sz="900">
                <a:solidFill>
                  <a:srgbClr val="353B3A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6" name="Google Shape;6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33775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14"/>
            <p:cNvSpPr txBox="1"/>
            <p:nvPr/>
          </p:nvSpPr>
          <p:spPr>
            <a:xfrm>
              <a:off x="3133800" y="2499000"/>
              <a:ext cx="1292400" cy="1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72000" spcFirstLastPara="1" rIns="91425" wrap="square" tIns="91425">
              <a:noAutofit/>
            </a:bodyPr>
            <a:lstStyle/>
            <a:p>
              <a:pPr indent="0" lvl="0" marL="0" marR="1016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rgbClr val="353B3A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@StHeddas</a:t>
              </a:r>
              <a:endParaRPr sz="900">
                <a:solidFill>
                  <a:srgbClr val="353B3A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68" name="Google Shape;6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46225" y="2503500"/>
              <a:ext cx="180000" cy="18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9725" y="999625"/>
            <a:ext cx="1355300" cy="13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2 onwards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7560003" cy="133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7255204" cy="1282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 flipH="1">
            <a:off x="441452" y="10201122"/>
            <a:ext cx="6677100" cy="361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13"/>
          <p:cNvSpPr txBox="1"/>
          <p:nvPr/>
        </p:nvSpPr>
        <p:spPr>
          <a:xfrm>
            <a:off x="460675" y="10329148"/>
            <a:ext cx="15303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rgbClr val="01418B"/>
                </a:solidFill>
                <a:latin typeface="Open Sans"/>
                <a:ea typeface="Open Sans"/>
                <a:cs typeface="Open Sans"/>
                <a:sym typeface="Open Sans"/>
              </a:rPr>
              <a:t>‘’Let your light shine’</a:t>
            </a:r>
            <a:endParaRPr i="1" sz="800">
              <a:solidFill>
                <a:srgbClr val="0141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5565050" y="10329150"/>
            <a:ext cx="15537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01418B"/>
                </a:solidFill>
                <a:latin typeface="Open Sans"/>
                <a:ea typeface="Open Sans"/>
                <a:cs typeface="Open Sans"/>
                <a:sym typeface="Open Sans"/>
              </a:rPr>
              <a:t>stheddas.npcat.org.uk</a:t>
            </a:r>
            <a:endParaRPr b="1" sz="800">
              <a:solidFill>
                <a:srgbClr val="01418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349350" y="2724525"/>
            <a:ext cx="6861300" cy="2933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0000" lIns="90000" spcFirstLastPara="1" rIns="90000" wrap="square" tIns="9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This week</a:t>
            </a:r>
            <a:endParaRPr b="1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Mon 16th January		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Music for both classes </a:t>
            </a: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b="1" lang="en-GB" sz="1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3.15 - 4.15 p.m. After School Drama Club	</a:t>
            </a: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Tues 17th  January	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	  Relax Kids for both classes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   1 p.m. Gymnastics for Class 1, Eskdale School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  </a:t>
            </a: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After School Craft and Cookery Club for Group 2</a:t>
            </a:r>
            <a:endParaRPr b="1" sz="1000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				  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65200" lvl="0" marL="977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Wed 18th January	</a:t>
            </a: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P.E. for Class 1 and 2 with Mr Hill (NPCAT Sports)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GB" sz="10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After School Sports Club</a:t>
            </a:r>
            <a:endParaRPr b="1" sz="10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Thur 19th January	</a:t>
            </a: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a.m. NPCAT Cross Country for Y4 - Y6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   Picnic Lunch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P.E. for Class 1 and 2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3.15 - 4.15 p.m. After School SATs Booster Class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	   </a:t>
            </a:r>
            <a:endParaRPr b="1"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14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Fri  20th January </a:t>
            </a:r>
            <a:r>
              <a:rPr b="1"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   </a:t>
            </a: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Fairtrade Tuck Shop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14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 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14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endParaRPr sz="1000">
              <a:solidFill>
                <a:schemeClr val="dk1"/>
              </a:solidFill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914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		  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9144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6066000" y="1633225"/>
            <a:ext cx="14016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Open Sans"/>
                <a:ea typeface="Open Sans"/>
                <a:cs typeface="Open Sans"/>
                <a:sym typeface="Open Sans"/>
              </a:rPr>
              <a:t>Date: 16th January 2023  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6953250" y="87725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/>
        </p:nvSpPr>
        <p:spPr>
          <a:xfrm>
            <a:off x="349350" y="5658000"/>
            <a:ext cx="3311100" cy="49242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Sporting Events this week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Gymnastics for Class 1- this will take place on Tuesday of this week, 17th January.  All details as per the letter sent out last week.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Cross Country for Y4-6 - this will take place on Thursday of this week, 19th January.  All details per the letter sent out last week.</a:t>
            </a:r>
            <a:endParaRPr b="1" sz="9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For both events please remember to consent via the Arbor App</a:t>
            </a:r>
            <a:endParaRPr b="1" sz="9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School Meals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week we will be serving meals from week 2, there have been a few changes to the menu, a copy has been emailed out.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Thursday next week is pupil choice day - we will be having a picnic lunch - pizza, sausage rolls, sandwiches, etc.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Therefore next week’s menu has changed around a little, it will be as follows:-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Mon - spaghetti bolognaise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Tues - pizza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Thur - Picnic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Wed and Fri as per the menu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Medical/Dental Appointments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Where possible parents/carers are encouraged to make dental/medical appointments outside of school hours.  Where this is not possible, parents/carers should inform school in advance and provide evidence (eg: appointment letter).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Leave of Absence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reminder for any absence other than illness or medical/dental appointments a request for leave of absence form needs to be completed and returned to the office.  This form is available from the school website or the office.</a:t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660450" y="5657925"/>
            <a:ext cx="3550200" cy="49242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After School Drama Club - Mondays</a:t>
            </a:r>
            <a:endParaRPr b="1" sz="1000" u="sng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will continue on Mondays from 3.15 - 4.15 p.m. with Mrs L Coates.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After School </a:t>
            </a: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Craft and Cookery Club - Tuesdays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will continue on Tuesdays for Group 2 from 3.15 - 4.15 p.m. with Mrs Wood.  This week will be craft club.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After School Sports Clubs - Wednesdays</a:t>
            </a:r>
            <a:endParaRPr b="1" sz="1000" u="sng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 sports club will continue weekly on Wednesdays from 3.15 – 4.15 p.m. </a:t>
            </a:r>
            <a:r>
              <a:rPr lang="en-GB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with Mr Hill (NPCAT Sports leader).</a:t>
            </a:r>
            <a:endParaRPr sz="10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solidFill>
                <a:schemeClr val="accent2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Parent Pay</a:t>
            </a:r>
            <a:endParaRPr b="1" sz="1000" u="sng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Meals are recorded and added daily to your account, however, all other costs are added on a weekly basis. Please remember to keep a check on your balance, we will also email if and when needed to remind you of a low balance/arrears on your account.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Arbor App/Parent Portal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Please keep checking the app for app messages, emails, consents, etc.  Please make sure contact information as up to date as possible.  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Residential Trip to Peat Rigg - May 2023</a:t>
            </a:r>
            <a:endParaRPr b="1" sz="1000" u="sng"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A reminder of the payment details for this forthcoming trip.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One off payment of £115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Two instalments of £40 and one of £35 (Nov, Feb, April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-GB" sz="1000">
                <a:latin typeface="Open Sans"/>
                <a:ea typeface="Open Sans"/>
                <a:cs typeface="Open Sans"/>
                <a:sym typeface="Open Sans"/>
              </a:rPr>
              <a:t>Monthly instalments of £25 (Nov - Feb) and a final payment of £15 in March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         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