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 id="2147483663" r:id="rId5"/>
  </p:sldMasterIdLst>
  <p:notesMasterIdLst>
    <p:notesMasterId r:id="rId6"/>
  </p:notesMasterIdLst>
  <p:sldIdLst>
    <p:sldId id="256" r:id="rId7"/>
  </p:sldIdLst>
  <p:sldSz cy="10692000" cx="7560000"/>
  <p:notesSz cx="6858000" cy="9144000"/>
  <p:embeddedFontLst>
    <p:embeddedFont>
      <p:font typeface="Crimson Text SemiBold"/>
      <p:regular r:id="rId8"/>
      <p:bold r:id="rId9"/>
      <p:italic r:id="rId10"/>
      <p:boldItalic r:id="rId11"/>
    </p:embeddedFont>
    <p:embeddedFont>
      <p:font typeface="Open Sans SemiBold"/>
      <p:regular r:id="rId12"/>
      <p:bold r:id="rId13"/>
      <p:italic r:id="rId14"/>
      <p:boldItalic r:id="rId15"/>
    </p:embeddedFont>
    <p:embeddedFont>
      <p:font typeface="Crimson Text"/>
      <p:regular r:id="rId16"/>
      <p:bold r:id="rId17"/>
      <p:italic r:id="rId18"/>
      <p:boldItalic r:id="rId19"/>
    </p:embeddedFont>
    <p:embeddedFont>
      <p:font typeface="Open Sans Light"/>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Light-regular.fntdata"/><Relationship Id="rId22" Type="http://schemas.openxmlformats.org/officeDocument/2006/relationships/font" Target="fonts/OpenSansLight-italic.fntdata"/><Relationship Id="rId21" Type="http://schemas.openxmlformats.org/officeDocument/2006/relationships/font" Target="fonts/OpenSansLight-bold.fntdata"/><Relationship Id="rId24" Type="http://schemas.openxmlformats.org/officeDocument/2006/relationships/font" Target="fonts/OpenSans-regular.fntdata"/><Relationship Id="rId23" Type="http://schemas.openxmlformats.org/officeDocument/2006/relationships/font" Target="fonts/OpenSansLigh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CrimsonTextSemiBold-bold.fntdata"/><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CrimsonTextSemiBold-regular.fntdata"/><Relationship Id="rId11" Type="http://schemas.openxmlformats.org/officeDocument/2006/relationships/font" Target="fonts/CrimsonTextSemiBold-boldItalic.fntdata"/><Relationship Id="rId10" Type="http://schemas.openxmlformats.org/officeDocument/2006/relationships/font" Target="fonts/CrimsonTextSemiBold-italic.fntdata"/><Relationship Id="rId13" Type="http://schemas.openxmlformats.org/officeDocument/2006/relationships/font" Target="fonts/OpenSansSemiBold-bold.fntdata"/><Relationship Id="rId12" Type="http://schemas.openxmlformats.org/officeDocument/2006/relationships/font" Target="fonts/OpenSansSemiBold-regular.fntdata"/><Relationship Id="rId15" Type="http://schemas.openxmlformats.org/officeDocument/2006/relationships/font" Target="fonts/OpenSansSemiBold-boldItalic.fntdata"/><Relationship Id="rId14" Type="http://schemas.openxmlformats.org/officeDocument/2006/relationships/font" Target="fonts/OpenSansSemiBold-italic.fntdata"/><Relationship Id="rId17" Type="http://schemas.openxmlformats.org/officeDocument/2006/relationships/font" Target="fonts/CrimsonText-bold.fntdata"/><Relationship Id="rId16" Type="http://schemas.openxmlformats.org/officeDocument/2006/relationships/font" Target="fonts/CrimsonText-regular.fntdata"/><Relationship Id="rId19" Type="http://schemas.openxmlformats.org/officeDocument/2006/relationships/font" Target="fonts/CrimsonText-boldItalic.fntdata"/><Relationship Id="rId18" Type="http://schemas.openxmlformats.org/officeDocument/2006/relationships/font" Target="fonts/CrimsonTex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88bcb166e_0_45:notes"/>
          <p:cNvSpPr/>
          <p:nvPr>
            <p:ph idx="2" type="sldImg"/>
          </p:nvPr>
        </p:nvSpPr>
        <p:spPr>
          <a:xfrm>
            <a:off x="2216972"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88bcb166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5.png"/><Relationship Id="rId4" Type="http://schemas.openxmlformats.org/officeDocument/2006/relationships/image" Target="../media/image4.jpg"/><Relationship Id="rId5" Type="http://schemas.openxmlformats.org/officeDocument/2006/relationships/image" Target="../media/image2.jpg"/><Relationship Id="rId6" Type="http://schemas.openxmlformats.org/officeDocument/2006/relationships/image" Target="../media/image1.jpg"/><Relationship Id="rId7"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Page" type="title">
  <p:cSld name="TITLE">
    <p:spTree>
      <p:nvGrpSpPr>
        <p:cNvPr id="54" name="Shape 54"/>
        <p:cNvGrpSpPr/>
        <p:nvPr/>
      </p:nvGrpSpPr>
      <p:grpSpPr>
        <a:xfrm>
          <a:off x="0" y="0"/>
          <a:ext cx="0" cy="0"/>
          <a:chOff x="0" y="0"/>
          <a:chExt cx="0" cy="0"/>
        </a:xfrm>
      </p:grpSpPr>
      <p:pic>
        <p:nvPicPr>
          <p:cNvPr id="55" name="Google Shape;55;p14"/>
          <p:cNvPicPr preferRelativeResize="0"/>
          <p:nvPr/>
        </p:nvPicPr>
        <p:blipFill>
          <a:blip r:embed="rId2">
            <a:alphaModFix/>
          </a:blip>
          <a:stretch>
            <a:fillRect/>
          </a:stretch>
        </p:blipFill>
        <p:spPr>
          <a:xfrm>
            <a:off x="1200" y="0"/>
            <a:ext cx="7598700" cy="1343144"/>
          </a:xfrm>
          <a:prstGeom prst="rect">
            <a:avLst/>
          </a:prstGeom>
          <a:noFill/>
          <a:ln>
            <a:noFill/>
          </a:ln>
        </p:spPr>
      </p:pic>
      <p:sp>
        <p:nvSpPr>
          <p:cNvPr id="56" name="Google Shape;56;p14"/>
          <p:cNvSpPr/>
          <p:nvPr/>
        </p:nvSpPr>
        <p:spPr>
          <a:xfrm>
            <a:off x="-19350" y="2412150"/>
            <a:ext cx="7598700" cy="342000"/>
          </a:xfrm>
          <a:prstGeom prst="rect">
            <a:avLst/>
          </a:prstGeom>
          <a:solidFill>
            <a:srgbClr val="CCD9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txBox="1"/>
          <p:nvPr/>
        </p:nvSpPr>
        <p:spPr>
          <a:xfrm>
            <a:off x="1725025" y="999625"/>
            <a:ext cx="1749300" cy="11268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b="1" lang="en-GB" sz="2200">
                <a:solidFill>
                  <a:srgbClr val="01418B"/>
                </a:solidFill>
                <a:latin typeface="Crimson Text"/>
                <a:ea typeface="Crimson Text"/>
                <a:cs typeface="Crimson Text"/>
                <a:sym typeface="Crimson Text"/>
              </a:rPr>
              <a:t>ST HEDDA’S</a:t>
            </a:r>
            <a:endParaRPr b="1" sz="2200">
              <a:solidFill>
                <a:srgbClr val="01418B"/>
              </a:solidFill>
              <a:latin typeface="Crimson Text"/>
              <a:ea typeface="Crimson Text"/>
              <a:cs typeface="Crimson Text"/>
              <a:sym typeface="Crimson Text"/>
            </a:endParaRPr>
          </a:p>
          <a:p>
            <a:pPr indent="0" lvl="0" marL="0" rtl="0" algn="ctr">
              <a:lnSpc>
                <a:spcPct val="80000"/>
              </a:lnSpc>
              <a:spcBef>
                <a:spcPts val="0"/>
              </a:spcBef>
              <a:spcAft>
                <a:spcPts val="0"/>
              </a:spcAft>
              <a:buNone/>
            </a:pPr>
            <a:r>
              <a:rPr lang="en-GB" sz="2400">
                <a:latin typeface="Crimson Text"/>
                <a:ea typeface="Crimson Text"/>
                <a:cs typeface="Crimson Text"/>
                <a:sym typeface="Crimson Text"/>
              </a:rPr>
              <a:t> </a:t>
            </a:r>
            <a:r>
              <a:rPr b="1" lang="en-GB" sz="1200">
                <a:latin typeface="Crimson Text"/>
                <a:ea typeface="Crimson Text"/>
                <a:cs typeface="Crimson Text"/>
                <a:sym typeface="Crimson Text"/>
              </a:rPr>
              <a:t>CATHOLIC </a:t>
            </a:r>
            <a:r>
              <a:rPr lang="en-GB" sz="1200">
                <a:latin typeface="Crimson Text SemiBold"/>
                <a:ea typeface="Crimson Text SemiBold"/>
                <a:cs typeface="Crimson Text SemiBold"/>
                <a:sym typeface="Crimson Text SemiBold"/>
              </a:rPr>
              <a:t>PRIMARY SCHOOL</a:t>
            </a:r>
            <a:endParaRPr sz="1200">
              <a:latin typeface="Crimson Text SemiBold"/>
              <a:ea typeface="Crimson Text SemiBold"/>
              <a:cs typeface="Crimson Text SemiBold"/>
              <a:sym typeface="Crimson Text SemiBold"/>
            </a:endParaRPr>
          </a:p>
        </p:txBody>
      </p:sp>
      <p:sp>
        <p:nvSpPr>
          <p:cNvPr id="58" name="Google Shape;58;p14"/>
          <p:cNvSpPr txBox="1"/>
          <p:nvPr/>
        </p:nvSpPr>
        <p:spPr>
          <a:xfrm>
            <a:off x="3731700" y="895700"/>
            <a:ext cx="3252300" cy="9984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GB" sz="6000">
                <a:latin typeface="Open Sans Light"/>
                <a:ea typeface="Open Sans Light"/>
                <a:cs typeface="Open Sans Light"/>
                <a:sym typeface="Open Sans Light"/>
              </a:rPr>
              <a:t>News</a:t>
            </a:r>
            <a:endParaRPr sz="6000">
              <a:latin typeface="Open Sans Light"/>
              <a:ea typeface="Open Sans Light"/>
              <a:cs typeface="Open Sans Light"/>
              <a:sym typeface="Open Sans Light"/>
            </a:endParaRPr>
          </a:p>
        </p:txBody>
      </p:sp>
      <p:sp>
        <p:nvSpPr>
          <p:cNvPr id="59" name="Google Shape;59;p14"/>
          <p:cNvSpPr txBox="1"/>
          <p:nvPr/>
        </p:nvSpPr>
        <p:spPr>
          <a:xfrm>
            <a:off x="5760300" y="2000013"/>
            <a:ext cx="1035600" cy="196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i="1" lang="en-GB" sz="600">
                <a:latin typeface="Open Sans Light"/>
                <a:ea typeface="Open Sans Light"/>
                <a:cs typeface="Open Sans Light"/>
                <a:sym typeface="Open Sans Light"/>
              </a:rPr>
              <a:t>Part of the Nicholas Postgate </a:t>
            </a:r>
            <a:endParaRPr i="1" sz="600">
              <a:latin typeface="Open Sans Light"/>
              <a:ea typeface="Open Sans Light"/>
              <a:cs typeface="Open Sans Light"/>
              <a:sym typeface="Open Sans Light"/>
            </a:endParaRPr>
          </a:p>
          <a:p>
            <a:pPr indent="0" lvl="0" marL="0" rtl="0" algn="l">
              <a:spcBef>
                <a:spcPts val="0"/>
              </a:spcBef>
              <a:spcAft>
                <a:spcPts val="0"/>
              </a:spcAft>
              <a:buNone/>
            </a:pPr>
            <a:r>
              <a:rPr i="1" lang="en-GB" sz="600">
                <a:latin typeface="Open Sans Light"/>
                <a:ea typeface="Open Sans Light"/>
                <a:cs typeface="Open Sans Light"/>
                <a:sym typeface="Open Sans Light"/>
              </a:rPr>
              <a:t>Catholic Academy Trust</a:t>
            </a:r>
            <a:endParaRPr i="1" sz="600">
              <a:latin typeface="Open Sans Light"/>
              <a:ea typeface="Open Sans Light"/>
              <a:cs typeface="Open Sans Light"/>
              <a:sym typeface="Open Sans Light"/>
            </a:endParaRPr>
          </a:p>
        </p:txBody>
      </p:sp>
      <p:cxnSp>
        <p:nvCxnSpPr>
          <p:cNvPr id="60" name="Google Shape;60;p14"/>
          <p:cNvCxnSpPr/>
          <p:nvPr/>
        </p:nvCxnSpPr>
        <p:spPr>
          <a:xfrm flipH="1" rot="10800000">
            <a:off x="3752250" y="1901525"/>
            <a:ext cx="3363600" cy="7500"/>
          </a:xfrm>
          <a:prstGeom prst="straightConnector1">
            <a:avLst/>
          </a:prstGeom>
          <a:noFill/>
          <a:ln cap="flat" cmpd="sng" w="9525">
            <a:solidFill>
              <a:schemeClr val="dk2"/>
            </a:solidFill>
            <a:prstDash val="solid"/>
            <a:round/>
            <a:headEnd len="med" w="med" type="none"/>
            <a:tailEnd len="med" w="med" type="none"/>
          </a:ln>
        </p:spPr>
      </p:cxnSp>
      <p:pic>
        <p:nvPicPr>
          <p:cNvPr id="61" name="Google Shape;61;p14"/>
          <p:cNvPicPr preferRelativeResize="0"/>
          <p:nvPr/>
        </p:nvPicPr>
        <p:blipFill>
          <a:blip r:embed="rId3">
            <a:alphaModFix/>
          </a:blip>
          <a:stretch>
            <a:fillRect/>
          </a:stretch>
        </p:blipFill>
        <p:spPr>
          <a:xfrm>
            <a:off x="6795900" y="2049887"/>
            <a:ext cx="127252" cy="96768"/>
          </a:xfrm>
          <a:prstGeom prst="rect">
            <a:avLst/>
          </a:prstGeom>
          <a:noFill/>
          <a:ln>
            <a:noFill/>
          </a:ln>
        </p:spPr>
      </p:pic>
      <p:grpSp>
        <p:nvGrpSpPr>
          <p:cNvPr id="62" name="Google Shape;62;p14"/>
          <p:cNvGrpSpPr/>
          <p:nvPr/>
        </p:nvGrpSpPr>
        <p:grpSpPr>
          <a:xfrm>
            <a:off x="978975" y="2484450"/>
            <a:ext cx="5602050" cy="197400"/>
            <a:chOff x="441300" y="2494800"/>
            <a:chExt cx="5602050" cy="197400"/>
          </a:xfrm>
        </p:grpSpPr>
        <p:sp>
          <p:nvSpPr>
            <p:cNvPr id="63" name="Google Shape;63;p14"/>
            <p:cNvSpPr txBox="1"/>
            <p:nvPr/>
          </p:nvSpPr>
          <p:spPr>
            <a:xfrm>
              <a:off x="621300" y="2494800"/>
              <a:ext cx="2271600" cy="197400"/>
            </a:xfrm>
            <a:prstGeom prst="rect">
              <a:avLst/>
            </a:prstGeom>
            <a:noFill/>
            <a:ln>
              <a:noFill/>
            </a:ln>
          </p:spPr>
          <p:txBody>
            <a:bodyPr anchorCtr="0" anchor="ctr" bIns="91425" lIns="72000" spcFirstLastPara="1" rIns="91425" wrap="square" tIns="91425">
              <a:noAutofit/>
            </a:bodyPr>
            <a:lstStyle/>
            <a:p>
              <a:pPr indent="0" lvl="0" marL="0" marR="101600" rtl="0" algn="l">
                <a:lnSpc>
                  <a:spcPct val="115000"/>
                </a:lnSpc>
                <a:spcBef>
                  <a:spcPts val="0"/>
                </a:spcBef>
                <a:spcAft>
                  <a:spcPts val="0"/>
                </a:spcAft>
                <a:buNone/>
              </a:pPr>
              <a:r>
                <a:rPr lang="en-GB" sz="900">
                  <a:solidFill>
                    <a:srgbClr val="353B3A"/>
                  </a:solidFill>
                  <a:latin typeface="Open Sans SemiBold"/>
                  <a:ea typeface="Open Sans SemiBold"/>
                  <a:cs typeface="Open Sans SemiBold"/>
                  <a:sym typeface="Open Sans SemiBold"/>
                </a:rPr>
                <a:t>enquiries@stheddas.npcat.org.uk</a:t>
              </a:r>
              <a:endParaRPr sz="800">
                <a:latin typeface="Open Sans SemiBold"/>
                <a:ea typeface="Open Sans SemiBold"/>
                <a:cs typeface="Open Sans SemiBold"/>
                <a:sym typeface="Open Sans SemiBold"/>
              </a:endParaRPr>
            </a:p>
          </p:txBody>
        </p:sp>
        <p:pic>
          <p:nvPicPr>
            <p:cNvPr id="64" name="Google Shape;64;p14"/>
            <p:cNvPicPr preferRelativeResize="0"/>
            <p:nvPr/>
          </p:nvPicPr>
          <p:blipFill>
            <a:blip r:embed="rId4">
              <a:alphaModFix/>
            </a:blip>
            <a:stretch>
              <a:fillRect/>
            </a:stretch>
          </p:blipFill>
          <p:spPr>
            <a:xfrm>
              <a:off x="441300" y="2503500"/>
              <a:ext cx="180000" cy="180000"/>
            </a:xfrm>
            <a:prstGeom prst="rect">
              <a:avLst/>
            </a:prstGeom>
            <a:noFill/>
            <a:ln>
              <a:noFill/>
            </a:ln>
          </p:spPr>
        </p:pic>
        <p:sp>
          <p:nvSpPr>
            <p:cNvPr id="65" name="Google Shape;65;p14"/>
            <p:cNvSpPr txBox="1"/>
            <p:nvPr/>
          </p:nvSpPr>
          <p:spPr>
            <a:xfrm>
              <a:off x="4621350" y="2495550"/>
              <a:ext cx="1422000" cy="195900"/>
            </a:xfrm>
            <a:prstGeom prst="rect">
              <a:avLst/>
            </a:prstGeom>
            <a:noFill/>
            <a:ln>
              <a:noFill/>
            </a:ln>
          </p:spPr>
          <p:txBody>
            <a:bodyPr anchorCtr="0" anchor="ctr" bIns="91425" lIns="72000" spcFirstLastPara="1" rIns="91425" wrap="square" tIns="91425">
              <a:noAutofit/>
            </a:bodyPr>
            <a:lstStyle/>
            <a:p>
              <a:pPr indent="0" lvl="0" marL="0" marR="101600" rtl="0" algn="l">
                <a:lnSpc>
                  <a:spcPct val="115000"/>
                </a:lnSpc>
                <a:spcBef>
                  <a:spcPts val="0"/>
                </a:spcBef>
                <a:spcAft>
                  <a:spcPts val="0"/>
                </a:spcAft>
                <a:buNone/>
              </a:pPr>
              <a:r>
                <a:rPr lang="en-GB" sz="900">
                  <a:solidFill>
                    <a:srgbClr val="353B3A"/>
                  </a:solidFill>
                  <a:latin typeface="Open Sans SemiBold"/>
                  <a:ea typeface="Open Sans SemiBold"/>
                  <a:cs typeface="Open Sans SemiBold"/>
                  <a:sym typeface="Open Sans SemiBold"/>
                </a:rPr>
                <a:t>@StHeddas</a:t>
              </a:r>
              <a:endParaRPr sz="900">
                <a:solidFill>
                  <a:srgbClr val="353B3A"/>
                </a:solidFill>
                <a:latin typeface="Open Sans SemiBold"/>
                <a:ea typeface="Open Sans SemiBold"/>
                <a:cs typeface="Open Sans SemiBold"/>
                <a:sym typeface="Open Sans SemiBold"/>
              </a:endParaRPr>
            </a:p>
          </p:txBody>
        </p:sp>
        <p:pic>
          <p:nvPicPr>
            <p:cNvPr id="66" name="Google Shape;66;p14"/>
            <p:cNvPicPr preferRelativeResize="0"/>
            <p:nvPr/>
          </p:nvPicPr>
          <p:blipFill>
            <a:blip r:embed="rId5">
              <a:alphaModFix/>
            </a:blip>
            <a:stretch>
              <a:fillRect/>
            </a:stretch>
          </p:blipFill>
          <p:spPr>
            <a:xfrm>
              <a:off x="4433775" y="2503500"/>
              <a:ext cx="180000" cy="180000"/>
            </a:xfrm>
            <a:prstGeom prst="rect">
              <a:avLst/>
            </a:prstGeom>
            <a:noFill/>
            <a:ln>
              <a:noFill/>
            </a:ln>
          </p:spPr>
        </p:pic>
        <p:sp>
          <p:nvSpPr>
            <p:cNvPr id="67" name="Google Shape;67;p14"/>
            <p:cNvSpPr txBox="1"/>
            <p:nvPr/>
          </p:nvSpPr>
          <p:spPr>
            <a:xfrm>
              <a:off x="3133800" y="2499000"/>
              <a:ext cx="1292400" cy="189000"/>
            </a:xfrm>
            <a:prstGeom prst="rect">
              <a:avLst/>
            </a:prstGeom>
            <a:noFill/>
            <a:ln>
              <a:noFill/>
            </a:ln>
          </p:spPr>
          <p:txBody>
            <a:bodyPr anchorCtr="0" anchor="ctr" bIns="91425" lIns="72000" spcFirstLastPara="1" rIns="91425" wrap="square" tIns="91425">
              <a:noAutofit/>
            </a:bodyPr>
            <a:lstStyle/>
            <a:p>
              <a:pPr indent="0" lvl="0" marL="0" marR="101600" rtl="0" algn="l">
                <a:lnSpc>
                  <a:spcPct val="115000"/>
                </a:lnSpc>
                <a:spcBef>
                  <a:spcPts val="0"/>
                </a:spcBef>
                <a:spcAft>
                  <a:spcPts val="0"/>
                </a:spcAft>
                <a:buNone/>
              </a:pPr>
              <a:r>
                <a:rPr lang="en-GB" sz="900">
                  <a:solidFill>
                    <a:srgbClr val="353B3A"/>
                  </a:solidFill>
                  <a:latin typeface="Open Sans SemiBold"/>
                  <a:ea typeface="Open Sans SemiBold"/>
                  <a:cs typeface="Open Sans SemiBold"/>
                  <a:sym typeface="Open Sans SemiBold"/>
                </a:rPr>
                <a:t>@StHeddas</a:t>
              </a:r>
              <a:endParaRPr sz="900">
                <a:solidFill>
                  <a:srgbClr val="353B3A"/>
                </a:solidFill>
                <a:latin typeface="Open Sans SemiBold"/>
                <a:ea typeface="Open Sans SemiBold"/>
                <a:cs typeface="Open Sans SemiBold"/>
                <a:sym typeface="Open Sans SemiBold"/>
              </a:endParaRPr>
            </a:p>
          </p:txBody>
        </p:sp>
        <p:pic>
          <p:nvPicPr>
            <p:cNvPr id="68" name="Google Shape;68;p14"/>
            <p:cNvPicPr preferRelativeResize="0"/>
            <p:nvPr/>
          </p:nvPicPr>
          <p:blipFill>
            <a:blip r:embed="rId6">
              <a:alphaModFix/>
            </a:blip>
            <a:stretch>
              <a:fillRect/>
            </a:stretch>
          </p:blipFill>
          <p:spPr>
            <a:xfrm>
              <a:off x="2946225" y="2503500"/>
              <a:ext cx="180000" cy="180000"/>
            </a:xfrm>
            <a:prstGeom prst="rect">
              <a:avLst/>
            </a:prstGeom>
            <a:noFill/>
            <a:ln>
              <a:noFill/>
            </a:ln>
          </p:spPr>
        </p:pic>
      </p:grpSp>
      <p:pic>
        <p:nvPicPr>
          <p:cNvPr id="69" name="Google Shape;69;p14"/>
          <p:cNvPicPr preferRelativeResize="0"/>
          <p:nvPr/>
        </p:nvPicPr>
        <p:blipFill>
          <a:blip r:embed="rId7">
            <a:alphaModFix/>
          </a:blip>
          <a:stretch>
            <a:fillRect/>
          </a:stretch>
        </p:blipFill>
        <p:spPr>
          <a:xfrm>
            <a:off x="369725" y="999625"/>
            <a:ext cx="1355300" cy="13553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2 onwards" type="secHead">
  <p:cSld name="SECTION_HEADER">
    <p:spTree>
      <p:nvGrpSpPr>
        <p:cNvPr id="70" name="Shape 70"/>
        <p:cNvGrpSpPr/>
        <p:nvPr/>
      </p:nvGrpSpPr>
      <p:grpSpPr>
        <a:xfrm>
          <a:off x="0" y="0"/>
          <a:ext cx="0" cy="0"/>
          <a:chOff x="0" y="0"/>
          <a:chExt cx="0" cy="0"/>
        </a:xfrm>
      </p:grpSpPr>
      <p:pic>
        <p:nvPicPr>
          <p:cNvPr id="71" name="Google Shape;71;p15"/>
          <p:cNvPicPr preferRelativeResize="0"/>
          <p:nvPr/>
        </p:nvPicPr>
        <p:blipFill>
          <a:blip r:embed="rId2">
            <a:alphaModFix/>
          </a:blip>
          <a:stretch>
            <a:fillRect/>
          </a:stretch>
        </p:blipFill>
        <p:spPr>
          <a:xfrm>
            <a:off x="0" y="0"/>
            <a:ext cx="7560003" cy="133631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pic>
        <p:nvPicPr>
          <p:cNvPr id="73" name="Google Shape;73;p16"/>
          <p:cNvPicPr preferRelativeResize="0"/>
          <p:nvPr/>
        </p:nvPicPr>
        <p:blipFill>
          <a:blip r:embed="rId2">
            <a:alphaModFix/>
          </a:blip>
          <a:stretch>
            <a:fillRect/>
          </a:stretch>
        </p:blipFill>
        <p:spPr>
          <a:xfrm>
            <a:off x="152400" y="152400"/>
            <a:ext cx="7255204" cy="128241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cxnSp>
        <p:nvCxnSpPr>
          <p:cNvPr id="51" name="Google Shape;51;p13"/>
          <p:cNvCxnSpPr/>
          <p:nvPr/>
        </p:nvCxnSpPr>
        <p:spPr>
          <a:xfrm flipH="1">
            <a:off x="441452" y="10201122"/>
            <a:ext cx="6677100" cy="3612"/>
          </a:xfrm>
          <a:prstGeom prst="straightConnector1">
            <a:avLst/>
          </a:prstGeom>
          <a:noFill/>
          <a:ln cap="flat" cmpd="sng" w="9525">
            <a:solidFill>
              <a:schemeClr val="dk2"/>
            </a:solidFill>
            <a:prstDash val="solid"/>
            <a:round/>
            <a:headEnd len="med" w="med" type="none"/>
            <a:tailEnd len="med" w="med" type="none"/>
          </a:ln>
        </p:spPr>
      </p:cxnSp>
      <p:sp>
        <p:nvSpPr>
          <p:cNvPr id="52" name="Google Shape;52;p13"/>
          <p:cNvSpPr txBox="1"/>
          <p:nvPr/>
        </p:nvSpPr>
        <p:spPr>
          <a:xfrm>
            <a:off x="460675" y="10329148"/>
            <a:ext cx="1530300" cy="132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i="1" lang="en-GB" sz="800">
                <a:solidFill>
                  <a:srgbClr val="01418B"/>
                </a:solidFill>
                <a:latin typeface="Open Sans"/>
                <a:ea typeface="Open Sans"/>
                <a:cs typeface="Open Sans"/>
                <a:sym typeface="Open Sans"/>
              </a:rPr>
              <a:t>‘’Let it shine’</a:t>
            </a:r>
            <a:endParaRPr i="1" sz="800">
              <a:solidFill>
                <a:srgbClr val="01418B"/>
              </a:solidFill>
              <a:latin typeface="Open Sans"/>
              <a:ea typeface="Open Sans"/>
              <a:cs typeface="Open Sans"/>
              <a:sym typeface="Open Sans"/>
            </a:endParaRPr>
          </a:p>
        </p:txBody>
      </p:sp>
      <p:sp>
        <p:nvSpPr>
          <p:cNvPr id="53" name="Google Shape;53;p13"/>
          <p:cNvSpPr txBox="1"/>
          <p:nvPr/>
        </p:nvSpPr>
        <p:spPr>
          <a:xfrm>
            <a:off x="5565050" y="10329150"/>
            <a:ext cx="1553700" cy="13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b="1" lang="en-GB" sz="800">
                <a:solidFill>
                  <a:srgbClr val="01418B"/>
                </a:solidFill>
                <a:latin typeface="Open Sans"/>
                <a:ea typeface="Open Sans"/>
                <a:cs typeface="Open Sans"/>
                <a:sym typeface="Open Sans"/>
              </a:rPr>
              <a:t>stheddas.npcat.org.uk</a:t>
            </a:r>
            <a:endParaRPr b="1" sz="800">
              <a:solidFill>
                <a:srgbClr val="01418B"/>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www.northyorks.gov.uk/free-school-meals" TargetMode="External"/><Relationship Id="rId4" Type="http://schemas.openxmlformats.org/officeDocument/2006/relationships/hyperlink" Target="https://www.northyorks.gov.uk/free-school-meals" TargetMode="External"/><Relationship Id="rId5" Type="http://schemas.openxmlformats.org/officeDocument/2006/relationships/hyperlink" Target="https://www.northyorks.gov.uk/free-school-meals" TargetMode="External"/><Relationship Id="rId6" Type="http://schemas.openxmlformats.org/officeDocument/2006/relationships/hyperlink" Target="http://www.coolmilk.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nvSpPr>
        <p:spPr>
          <a:xfrm>
            <a:off x="349350" y="2812225"/>
            <a:ext cx="6861300" cy="3217200"/>
          </a:xfrm>
          <a:prstGeom prst="rect">
            <a:avLst/>
          </a:prstGeom>
          <a:solidFill>
            <a:srgbClr val="C9DAF8"/>
          </a:solidFill>
          <a:ln>
            <a:noFill/>
          </a:ln>
        </p:spPr>
        <p:txBody>
          <a:bodyPr anchorCtr="0" anchor="t" bIns="90000" lIns="90000" spcFirstLastPara="1" rIns="90000" wrap="square" tIns="90000">
            <a:noAutofit/>
          </a:bodyPr>
          <a:lstStyle/>
          <a:p>
            <a:pPr indent="0" lvl="0" marL="0" rtl="0" algn="ctr">
              <a:lnSpc>
                <a:spcPct val="115000"/>
              </a:lnSpc>
              <a:spcBef>
                <a:spcPts val="1200"/>
              </a:spcBef>
              <a:spcAft>
                <a:spcPts val="0"/>
              </a:spcAft>
              <a:buClr>
                <a:schemeClr val="dk1"/>
              </a:buClr>
              <a:buSzPts val="1100"/>
              <a:buFont typeface="Arial"/>
              <a:buNone/>
            </a:pPr>
            <a:r>
              <a:rPr b="1" lang="en-GB" u="sng">
                <a:solidFill>
                  <a:srgbClr val="0000FF"/>
                </a:solidFill>
                <a:latin typeface="Open Sans"/>
                <a:ea typeface="Open Sans"/>
                <a:cs typeface="Open Sans"/>
                <a:sym typeface="Open Sans"/>
              </a:rPr>
              <a:t>This week</a:t>
            </a:r>
            <a:endParaRPr b="1" u="sng">
              <a:solidFill>
                <a:srgbClr val="0000FF"/>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b="1" lang="en-GB" sz="1200">
                <a:solidFill>
                  <a:srgbClr val="0000FF"/>
                </a:solidFill>
                <a:latin typeface="Open Sans"/>
                <a:ea typeface="Open Sans"/>
                <a:cs typeface="Open Sans"/>
                <a:sym typeface="Open Sans"/>
              </a:rPr>
              <a:t>Mon 12</a:t>
            </a:r>
            <a:r>
              <a:rPr b="1" baseline="30000" lang="en-GB" sz="1200">
                <a:solidFill>
                  <a:srgbClr val="0000FF"/>
                </a:solidFill>
                <a:latin typeface="Open Sans"/>
                <a:ea typeface="Open Sans"/>
                <a:cs typeface="Open Sans"/>
                <a:sym typeface="Open Sans"/>
              </a:rPr>
              <a:t>th</a:t>
            </a:r>
            <a:r>
              <a:rPr b="1" lang="en-GB" sz="1200">
                <a:solidFill>
                  <a:srgbClr val="0000FF"/>
                </a:solidFill>
                <a:latin typeface="Open Sans"/>
                <a:ea typeface="Open Sans"/>
                <a:cs typeface="Open Sans"/>
                <a:sym typeface="Open Sans"/>
              </a:rPr>
              <a:t> September</a:t>
            </a:r>
            <a:r>
              <a:rPr b="1" lang="en-GB" sz="1200">
                <a:solidFill>
                  <a:schemeClr val="dk1"/>
                </a:solidFill>
                <a:latin typeface="Open Sans"/>
                <a:ea typeface="Open Sans"/>
                <a:cs typeface="Open Sans"/>
                <a:sym typeface="Open Sans"/>
              </a:rPr>
              <a:t>	    a.m. Music for Class 1 and 2		</a:t>
            </a:r>
            <a:endParaRPr b="1" sz="1200">
              <a:solidFill>
                <a:schemeClr val="dk1"/>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b="1" lang="en-GB" sz="1200">
                <a:solidFill>
                  <a:srgbClr val="0000FF"/>
                </a:solidFill>
                <a:latin typeface="Open Sans"/>
                <a:ea typeface="Open Sans"/>
                <a:cs typeface="Open Sans"/>
                <a:sym typeface="Open Sans"/>
              </a:rPr>
              <a:t>Tues 13</a:t>
            </a:r>
            <a:r>
              <a:rPr b="1" baseline="30000" lang="en-GB" sz="1200">
                <a:solidFill>
                  <a:srgbClr val="0000FF"/>
                </a:solidFill>
                <a:latin typeface="Open Sans"/>
                <a:ea typeface="Open Sans"/>
                <a:cs typeface="Open Sans"/>
                <a:sym typeface="Open Sans"/>
              </a:rPr>
              <a:t>th</a:t>
            </a:r>
            <a:r>
              <a:rPr b="1" lang="en-GB" sz="1200">
                <a:solidFill>
                  <a:srgbClr val="0000FF"/>
                </a:solidFill>
                <a:latin typeface="Open Sans"/>
                <a:ea typeface="Open Sans"/>
                <a:cs typeface="Open Sans"/>
                <a:sym typeface="Open Sans"/>
              </a:rPr>
              <a:t> September</a:t>
            </a:r>
            <a:r>
              <a:rPr b="1" lang="en-GB" sz="1200">
                <a:solidFill>
                  <a:schemeClr val="dk1"/>
                </a:solidFill>
                <a:latin typeface="Open Sans"/>
                <a:ea typeface="Open Sans"/>
                <a:cs typeface="Open Sans"/>
                <a:sym typeface="Open Sans"/>
              </a:rPr>
              <a:t>	    P.E. for Class 2</a:t>
            </a:r>
            <a:endParaRPr b="1" sz="1200">
              <a:solidFill>
                <a:schemeClr val="dk1"/>
              </a:solidFill>
              <a:latin typeface="Open Sans"/>
              <a:ea typeface="Open Sans"/>
              <a:cs typeface="Open Sans"/>
              <a:sym typeface="Open Sans"/>
            </a:endParaRPr>
          </a:p>
          <a:p>
            <a:pPr indent="0" lvl="0" marL="1003300" rtl="0" algn="l">
              <a:lnSpc>
                <a:spcPct val="115000"/>
              </a:lnSpc>
              <a:spcBef>
                <a:spcPts val="0"/>
              </a:spcBef>
              <a:spcAft>
                <a:spcPts val="0"/>
              </a:spcAft>
              <a:buClr>
                <a:schemeClr val="dk1"/>
              </a:buClr>
              <a:buSzPts val="1100"/>
              <a:buFont typeface="Arial"/>
              <a:buNone/>
            </a:pPr>
            <a:r>
              <a:rPr b="1" lang="en-GB" sz="1200">
                <a:solidFill>
                  <a:schemeClr val="dk1"/>
                </a:solidFill>
                <a:latin typeface="Open Sans"/>
                <a:ea typeface="Open Sans"/>
                <a:cs typeface="Open Sans"/>
                <a:sym typeface="Open Sans"/>
              </a:rPr>
              <a:t> </a:t>
            </a:r>
            <a:endParaRPr b="1" sz="1200">
              <a:solidFill>
                <a:schemeClr val="dk1"/>
              </a:solidFill>
              <a:latin typeface="Open Sans"/>
              <a:ea typeface="Open Sans"/>
              <a:cs typeface="Open Sans"/>
              <a:sym typeface="Open Sans"/>
            </a:endParaRPr>
          </a:p>
          <a:p>
            <a:pPr indent="-965200" lvl="0" marL="977900" rtl="0" algn="l">
              <a:lnSpc>
                <a:spcPct val="115000"/>
              </a:lnSpc>
              <a:spcBef>
                <a:spcPts val="0"/>
              </a:spcBef>
              <a:spcAft>
                <a:spcPts val="0"/>
              </a:spcAft>
              <a:buClr>
                <a:schemeClr val="dk1"/>
              </a:buClr>
              <a:buSzPts val="1100"/>
              <a:buFont typeface="Arial"/>
              <a:buNone/>
            </a:pPr>
            <a:r>
              <a:rPr b="1" lang="en-GB" sz="1200">
                <a:solidFill>
                  <a:srgbClr val="0000FF"/>
                </a:solidFill>
                <a:latin typeface="Open Sans"/>
                <a:ea typeface="Open Sans"/>
                <a:cs typeface="Open Sans"/>
                <a:sym typeface="Open Sans"/>
              </a:rPr>
              <a:t>Wed 14</a:t>
            </a:r>
            <a:r>
              <a:rPr b="1" baseline="30000" lang="en-GB" sz="1200">
                <a:solidFill>
                  <a:srgbClr val="0000FF"/>
                </a:solidFill>
                <a:latin typeface="Open Sans"/>
                <a:ea typeface="Open Sans"/>
                <a:cs typeface="Open Sans"/>
                <a:sym typeface="Open Sans"/>
              </a:rPr>
              <a:t>th</a:t>
            </a:r>
            <a:r>
              <a:rPr b="1" lang="en-GB" sz="1200">
                <a:solidFill>
                  <a:srgbClr val="0000FF"/>
                </a:solidFill>
                <a:latin typeface="Open Sans"/>
                <a:ea typeface="Open Sans"/>
                <a:cs typeface="Open Sans"/>
                <a:sym typeface="Open Sans"/>
              </a:rPr>
              <a:t> September</a:t>
            </a:r>
            <a:r>
              <a:rPr b="1" lang="en-GB" sz="1200">
                <a:solidFill>
                  <a:schemeClr val="dk1"/>
                </a:solidFill>
                <a:latin typeface="Open Sans"/>
                <a:ea typeface="Open Sans"/>
                <a:cs typeface="Open Sans"/>
                <a:sym typeface="Open Sans"/>
              </a:rPr>
              <a:t>	   8.45 a.m. Class 1 welcome meeting</a:t>
            </a:r>
            <a:endParaRPr b="1" sz="1200">
              <a:solidFill>
                <a:schemeClr val="dk1"/>
              </a:solidFill>
              <a:latin typeface="Open Sans"/>
              <a:ea typeface="Open Sans"/>
              <a:cs typeface="Open Sans"/>
              <a:sym typeface="Open Sans"/>
            </a:endParaRPr>
          </a:p>
          <a:p>
            <a:pPr indent="393700" lvl="0" marL="977900" rtl="0" algn="l">
              <a:lnSpc>
                <a:spcPct val="115000"/>
              </a:lnSpc>
              <a:spcBef>
                <a:spcPts val="0"/>
              </a:spcBef>
              <a:spcAft>
                <a:spcPts val="0"/>
              </a:spcAft>
              <a:buClr>
                <a:schemeClr val="dk1"/>
              </a:buClr>
              <a:buSzPts val="1100"/>
              <a:buFont typeface="Arial"/>
              <a:buNone/>
            </a:pPr>
            <a:r>
              <a:rPr b="1" lang="en-GB" sz="1200">
                <a:solidFill>
                  <a:schemeClr val="dk1"/>
                </a:solidFill>
                <a:latin typeface="Open Sans"/>
                <a:ea typeface="Open Sans"/>
                <a:cs typeface="Open Sans"/>
                <a:sym typeface="Open Sans"/>
              </a:rPr>
              <a:t>   	   9.15 a.m. Class 2 welcome meeting</a:t>
            </a:r>
            <a:endParaRPr b="1" sz="1200">
              <a:solidFill>
                <a:schemeClr val="dk1"/>
              </a:solidFill>
              <a:latin typeface="Open Sans"/>
              <a:ea typeface="Open Sans"/>
              <a:cs typeface="Open Sans"/>
              <a:sym typeface="Open Sans"/>
            </a:endParaRPr>
          </a:p>
          <a:p>
            <a:pPr indent="393700" lvl="0" marL="977900" rtl="0" algn="l">
              <a:lnSpc>
                <a:spcPct val="115000"/>
              </a:lnSpc>
              <a:spcBef>
                <a:spcPts val="0"/>
              </a:spcBef>
              <a:spcAft>
                <a:spcPts val="0"/>
              </a:spcAft>
              <a:buClr>
                <a:schemeClr val="dk1"/>
              </a:buClr>
              <a:buSzPts val="1100"/>
              <a:buFont typeface="Arial"/>
              <a:buNone/>
            </a:pPr>
            <a:r>
              <a:rPr b="1" lang="en-GB" sz="1200">
                <a:solidFill>
                  <a:schemeClr val="dk1"/>
                </a:solidFill>
                <a:latin typeface="Open Sans"/>
                <a:ea typeface="Open Sans"/>
                <a:cs typeface="Open Sans"/>
                <a:sym typeface="Open Sans"/>
              </a:rPr>
              <a:t> 	   P.E. for both classes with Mr Hill</a:t>
            </a:r>
            <a:endParaRPr b="1" sz="1200">
              <a:solidFill>
                <a:schemeClr val="dk1"/>
              </a:solidFill>
              <a:latin typeface="Open Sans"/>
              <a:ea typeface="Open Sans"/>
              <a:cs typeface="Open Sans"/>
              <a:sym typeface="Open Sans"/>
            </a:endParaRPr>
          </a:p>
          <a:p>
            <a:pPr indent="-965200" lvl="0" marL="977900" rtl="0" algn="l">
              <a:lnSpc>
                <a:spcPct val="115000"/>
              </a:lnSpc>
              <a:spcBef>
                <a:spcPts val="0"/>
              </a:spcBef>
              <a:spcAft>
                <a:spcPts val="0"/>
              </a:spcAft>
              <a:buClr>
                <a:schemeClr val="dk1"/>
              </a:buClr>
              <a:buSzPts val="1100"/>
              <a:buFont typeface="Arial"/>
              <a:buNone/>
            </a:pPr>
            <a:r>
              <a:rPr b="1" lang="en-GB" sz="1200">
                <a:solidFill>
                  <a:schemeClr val="dk1"/>
                </a:solidFill>
                <a:latin typeface="Open Sans"/>
                <a:ea typeface="Open Sans"/>
                <a:cs typeface="Open Sans"/>
                <a:sym typeface="Open Sans"/>
              </a:rPr>
              <a:t> </a:t>
            </a:r>
            <a:endParaRPr b="1" sz="1200">
              <a:solidFill>
                <a:schemeClr val="dk1"/>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b="1" lang="en-GB" sz="1200">
                <a:solidFill>
                  <a:srgbClr val="0000FF"/>
                </a:solidFill>
                <a:latin typeface="Open Sans"/>
                <a:ea typeface="Open Sans"/>
                <a:cs typeface="Open Sans"/>
                <a:sym typeface="Open Sans"/>
              </a:rPr>
              <a:t>Thur 15</a:t>
            </a:r>
            <a:r>
              <a:rPr b="1" baseline="30000" lang="en-GB" sz="1200">
                <a:solidFill>
                  <a:srgbClr val="0000FF"/>
                </a:solidFill>
                <a:latin typeface="Open Sans"/>
                <a:ea typeface="Open Sans"/>
                <a:cs typeface="Open Sans"/>
                <a:sym typeface="Open Sans"/>
              </a:rPr>
              <a:t>th</a:t>
            </a:r>
            <a:r>
              <a:rPr b="1" lang="en-GB" sz="1200">
                <a:solidFill>
                  <a:srgbClr val="0000FF"/>
                </a:solidFill>
                <a:latin typeface="Open Sans"/>
                <a:ea typeface="Open Sans"/>
                <a:cs typeface="Open Sans"/>
                <a:sym typeface="Open Sans"/>
              </a:rPr>
              <a:t> September</a:t>
            </a:r>
            <a:r>
              <a:rPr b="1" lang="en-GB" sz="1200">
                <a:solidFill>
                  <a:schemeClr val="dk1"/>
                </a:solidFill>
                <a:latin typeface="Open Sans"/>
                <a:ea typeface="Open Sans"/>
                <a:cs typeface="Open Sans"/>
                <a:sym typeface="Open Sans"/>
              </a:rPr>
              <a:t>	   P.E. for Class 1</a:t>
            </a:r>
            <a:endParaRPr b="1" sz="1200">
              <a:solidFill>
                <a:schemeClr val="dk1"/>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b="1" lang="en-GB" sz="1200">
                <a:solidFill>
                  <a:schemeClr val="dk1"/>
                </a:solidFill>
                <a:latin typeface="Open Sans"/>
                <a:ea typeface="Open Sans"/>
                <a:cs typeface="Open Sans"/>
                <a:sym typeface="Open Sans"/>
              </a:rPr>
              <a:t> </a:t>
            </a:r>
            <a:endParaRPr b="1" sz="1200">
              <a:solidFill>
                <a:schemeClr val="dk1"/>
              </a:solidFill>
              <a:latin typeface="Open Sans"/>
              <a:ea typeface="Open Sans"/>
              <a:cs typeface="Open Sans"/>
              <a:sym typeface="Open Sans"/>
            </a:endParaRPr>
          </a:p>
          <a:p>
            <a:pPr indent="-914400" lvl="0" marL="914400" rtl="0" algn="l">
              <a:lnSpc>
                <a:spcPct val="115000"/>
              </a:lnSpc>
              <a:spcBef>
                <a:spcPts val="0"/>
              </a:spcBef>
              <a:spcAft>
                <a:spcPts val="0"/>
              </a:spcAft>
              <a:buNone/>
            </a:pPr>
            <a:r>
              <a:rPr b="1" lang="en-GB" sz="1200">
                <a:solidFill>
                  <a:srgbClr val="0000FF"/>
                </a:solidFill>
                <a:latin typeface="Open Sans"/>
                <a:ea typeface="Open Sans"/>
                <a:cs typeface="Open Sans"/>
                <a:sym typeface="Open Sans"/>
              </a:rPr>
              <a:t>Fri 16</a:t>
            </a:r>
            <a:r>
              <a:rPr b="1" baseline="30000" lang="en-GB" sz="1200">
                <a:solidFill>
                  <a:srgbClr val="0000FF"/>
                </a:solidFill>
                <a:latin typeface="Open Sans"/>
                <a:ea typeface="Open Sans"/>
                <a:cs typeface="Open Sans"/>
                <a:sym typeface="Open Sans"/>
              </a:rPr>
              <a:t>th</a:t>
            </a:r>
            <a:r>
              <a:rPr b="1" lang="en-GB" sz="1200">
                <a:solidFill>
                  <a:srgbClr val="0000FF"/>
                </a:solidFill>
                <a:latin typeface="Open Sans"/>
                <a:ea typeface="Open Sans"/>
                <a:cs typeface="Open Sans"/>
                <a:sym typeface="Open Sans"/>
              </a:rPr>
              <a:t> September </a:t>
            </a:r>
            <a:r>
              <a:rPr b="1" lang="en-GB" sz="1200">
                <a:solidFill>
                  <a:schemeClr val="dk1"/>
                </a:solidFill>
                <a:latin typeface="Open Sans"/>
                <a:ea typeface="Open Sans"/>
                <a:cs typeface="Open Sans"/>
                <a:sym typeface="Open Sans"/>
              </a:rPr>
              <a:t>	    Fairtrade Tuck Shop</a:t>
            </a:r>
            <a:endParaRPr b="1" i="1">
              <a:latin typeface="Open Sans"/>
              <a:ea typeface="Open Sans"/>
              <a:cs typeface="Open Sans"/>
              <a:sym typeface="Open Sans"/>
            </a:endParaRPr>
          </a:p>
        </p:txBody>
      </p:sp>
      <p:cxnSp>
        <p:nvCxnSpPr>
          <p:cNvPr id="79" name="Google Shape;79;p17"/>
          <p:cNvCxnSpPr/>
          <p:nvPr/>
        </p:nvCxnSpPr>
        <p:spPr>
          <a:xfrm flipH="1">
            <a:off x="441452" y="10201122"/>
            <a:ext cx="6677100" cy="3612"/>
          </a:xfrm>
          <a:prstGeom prst="straightConnector1">
            <a:avLst/>
          </a:prstGeom>
          <a:noFill/>
          <a:ln cap="flat" cmpd="sng" w="9525">
            <a:solidFill>
              <a:schemeClr val="dk2"/>
            </a:solidFill>
            <a:prstDash val="solid"/>
            <a:round/>
            <a:headEnd len="med" w="med" type="none"/>
            <a:tailEnd len="med" w="med" type="none"/>
          </a:ln>
        </p:spPr>
      </p:cxnSp>
      <p:sp>
        <p:nvSpPr>
          <p:cNvPr id="80" name="Google Shape;80;p17"/>
          <p:cNvSpPr txBox="1"/>
          <p:nvPr/>
        </p:nvSpPr>
        <p:spPr>
          <a:xfrm>
            <a:off x="6066000" y="1633225"/>
            <a:ext cx="1052700" cy="132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800">
                <a:latin typeface="Open Sans"/>
                <a:ea typeface="Open Sans"/>
                <a:cs typeface="Open Sans"/>
                <a:sym typeface="Open Sans"/>
              </a:rPr>
              <a:t>Date: 12th September  </a:t>
            </a:r>
            <a:endParaRPr sz="800">
              <a:latin typeface="Open Sans"/>
              <a:ea typeface="Open Sans"/>
              <a:cs typeface="Open Sans"/>
              <a:sym typeface="Open Sans"/>
            </a:endParaRPr>
          </a:p>
        </p:txBody>
      </p:sp>
      <p:sp>
        <p:nvSpPr>
          <p:cNvPr id="81" name="Google Shape;81;p17"/>
          <p:cNvSpPr txBox="1"/>
          <p:nvPr/>
        </p:nvSpPr>
        <p:spPr>
          <a:xfrm>
            <a:off x="6953250" y="8772525"/>
            <a:ext cx="54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82" name="Google Shape;82;p17"/>
          <p:cNvSpPr txBox="1"/>
          <p:nvPr/>
        </p:nvSpPr>
        <p:spPr>
          <a:xfrm>
            <a:off x="349350" y="6029425"/>
            <a:ext cx="3311100" cy="41718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b="1" lang="en-GB" sz="1000" u="sng">
                <a:solidFill>
                  <a:srgbClr val="0000FF"/>
                </a:solidFill>
                <a:latin typeface="Open Sans"/>
                <a:ea typeface="Open Sans"/>
                <a:cs typeface="Open Sans"/>
                <a:sym typeface="Open Sans"/>
              </a:rPr>
              <a:t>School Meals</a:t>
            </a:r>
            <a:endParaRPr b="1" sz="1000" u="sng">
              <a:solidFill>
                <a:srgbClr val="0000FF"/>
              </a:solidFill>
              <a:latin typeface="Open Sans"/>
              <a:ea typeface="Open Sans"/>
              <a:cs typeface="Open Sans"/>
              <a:sym typeface="Open Sans"/>
            </a:endParaRPr>
          </a:p>
          <a:p>
            <a:pPr indent="0" lvl="0" marL="0" rtl="0" algn="just">
              <a:lnSpc>
                <a:spcPct val="100000"/>
              </a:lnSpc>
              <a:spcBef>
                <a:spcPts val="120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This week we will be serving meals from week 2 of the new menu with one amendment.</a:t>
            </a:r>
            <a:endParaRPr sz="1000">
              <a:solidFill>
                <a:schemeClr val="dk1"/>
              </a:solidFill>
              <a:latin typeface="Open Sans"/>
              <a:ea typeface="Open Sans"/>
              <a:cs typeface="Open Sans"/>
              <a:sym typeface="Open Sans"/>
            </a:endParaRPr>
          </a:p>
          <a:p>
            <a:pPr indent="0" lvl="0" marL="0" rtl="0" algn="just">
              <a:lnSpc>
                <a:spcPct val="100000"/>
              </a:lnSpc>
              <a:spcBef>
                <a:spcPts val="120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indent="0" lvl="0" marL="0" rtl="0" algn="ctr">
              <a:lnSpc>
                <a:spcPct val="100000"/>
              </a:lnSpc>
              <a:spcBef>
                <a:spcPts val="1200"/>
              </a:spcBef>
              <a:spcAft>
                <a:spcPts val="0"/>
              </a:spcAft>
              <a:buClr>
                <a:schemeClr val="dk1"/>
              </a:buClr>
              <a:buSzPts val="1100"/>
              <a:buFont typeface="Arial"/>
              <a:buNone/>
            </a:pPr>
            <a:r>
              <a:rPr b="1" lang="en-GB" sz="1000" u="sng">
                <a:solidFill>
                  <a:srgbClr val="0000FF"/>
                </a:solidFill>
                <a:latin typeface="Open Sans"/>
                <a:ea typeface="Open Sans"/>
                <a:cs typeface="Open Sans"/>
                <a:sym typeface="Open Sans"/>
              </a:rPr>
              <a:t>Free School Meals</a:t>
            </a:r>
            <a:endParaRPr b="1" sz="1000" u="sng">
              <a:solidFill>
                <a:srgbClr val="0000FF"/>
              </a:solidFill>
              <a:latin typeface="Open Sans"/>
              <a:ea typeface="Open Sans"/>
              <a:cs typeface="Open Sans"/>
              <a:sym typeface="Open Sans"/>
            </a:endParaRPr>
          </a:p>
          <a:p>
            <a:pPr indent="0" lvl="0" marL="0" rtl="0" algn="l">
              <a:lnSpc>
                <a:spcPct val="115000"/>
              </a:lnSpc>
              <a:spcBef>
                <a:spcPts val="1200"/>
              </a:spcBef>
              <a:spcAft>
                <a:spcPts val="0"/>
              </a:spcAft>
              <a:buNone/>
            </a:pPr>
            <a:r>
              <a:rPr lang="en-GB" sz="1000">
                <a:solidFill>
                  <a:schemeClr val="dk1"/>
                </a:solidFill>
                <a:latin typeface="Open Sans"/>
                <a:ea typeface="Open Sans"/>
                <a:cs typeface="Open Sans"/>
                <a:sym typeface="Open Sans"/>
              </a:rPr>
              <a:t>If your child is entitled to pupil premium please claim, we can help you if you’d like. Every child in the school benefits from any additional funding we may get. This is the link you will require</a:t>
            </a:r>
            <a:r>
              <a:rPr lang="en-GB" sz="1000">
                <a:solidFill>
                  <a:schemeClr val="dk1"/>
                </a:solidFill>
                <a:uFill>
                  <a:noFill/>
                </a:uFill>
                <a:latin typeface="Open Sans"/>
                <a:ea typeface="Open Sans"/>
                <a:cs typeface="Open Sans"/>
                <a:sym typeface="Open Sans"/>
                <a:hlinkClick r:id="rId3">
                  <a:extLst>
                    <a:ext uri="{A12FA001-AC4F-418D-AE19-62706E023703}">
                      <ahyp:hlinkClr val="tx"/>
                    </a:ext>
                  </a:extLst>
                </a:hlinkClick>
              </a:rPr>
              <a:t> </a:t>
            </a:r>
            <a:r>
              <a:rPr lang="en-GB" sz="1000" u="sng">
                <a:solidFill>
                  <a:schemeClr val="hlink"/>
                </a:solidFill>
                <a:latin typeface="Open Sans"/>
                <a:ea typeface="Open Sans"/>
                <a:cs typeface="Open Sans"/>
                <a:sym typeface="Open Sans"/>
                <a:hlinkClick r:id="rId4"/>
              </a:rPr>
              <a:t>https://www.northyorks.gov.uk/free-school-meal</a:t>
            </a:r>
            <a:r>
              <a:rPr b="1" lang="en-GB" sz="1000" u="sng">
                <a:solidFill>
                  <a:schemeClr val="hlink"/>
                </a:solidFill>
                <a:latin typeface="Open Sans"/>
                <a:ea typeface="Open Sans"/>
                <a:cs typeface="Open Sans"/>
                <a:sym typeface="Open Sans"/>
                <a:hlinkClick r:id="rId5"/>
              </a:rPr>
              <a:t>s</a:t>
            </a:r>
            <a:endParaRPr b="1" sz="1000" u="sng">
              <a:solidFill>
                <a:srgbClr val="0000FF"/>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t/>
            </a:r>
            <a:endParaRPr b="1" sz="1000" u="sng">
              <a:solidFill>
                <a:srgbClr val="0000FF"/>
              </a:solidFill>
              <a:latin typeface="Open Sans"/>
              <a:ea typeface="Open Sans"/>
              <a:cs typeface="Open Sans"/>
              <a:sym typeface="Open Sans"/>
            </a:endParaRPr>
          </a:p>
          <a:p>
            <a:pPr indent="0" lvl="0" marL="0" rtl="0" algn="ctr">
              <a:lnSpc>
                <a:spcPct val="115000"/>
              </a:lnSpc>
              <a:spcBef>
                <a:spcPts val="1200"/>
              </a:spcBef>
              <a:spcAft>
                <a:spcPts val="0"/>
              </a:spcAft>
              <a:buClr>
                <a:schemeClr val="dk1"/>
              </a:buClr>
              <a:buSzPts val="1100"/>
              <a:buFont typeface="Arial"/>
              <a:buNone/>
            </a:pPr>
            <a:r>
              <a:rPr b="1" lang="en-GB" sz="1000" u="sng">
                <a:solidFill>
                  <a:srgbClr val="0000FF"/>
                </a:solidFill>
                <a:latin typeface="Open Sans"/>
                <a:ea typeface="Open Sans"/>
                <a:cs typeface="Open Sans"/>
                <a:sym typeface="Open Sans"/>
              </a:rPr>
              <a:t>Cool Milk</a:t>
            </a:r>
            <a:endParaRPr b="1" sz="1000" u="sng">
              <a:solidFill>
                <a:srgbClr val="0000FF"/>
              </a:solidFill>
              <a:latin typeface="Open Sans"/>
              <a:ea typeface="Open Sans"/>
              <a:cs typeface="Open Sans"/>
              <a:sym typeface="Open Sans"/>
            </a:endParaRPr>
          </a:p>
          <a:p>
            <a:pPr indent="0" lvl="0" marL="0" rtl="0" algn="just">
              <a:lnSpc>
                <a:spcPct val="115000"/>
              </a:lnSpc>
              <a:spcBef>
                <a:spcPts val="120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Milk in school is now organised through Cool Milk.  If you wish your child/children to have milk in school then please visit  </a:t>
            </a:r>
            <a:r>
              <a:rPr lang="en-GB" sz="1000" u="sng">
                <a:solidFill>
                  <a:schemeClr val="hlink"/>
                </a:solidFill>
                <a:latin typeface="Open Sans"/>
                <a:ea typeface="Open Sans"/>
                <a:cs typeface="Open Sans"/>
                <a:sym typeface="Open Sans"/>
                <a:hlinkClick r:id="rId6"/>
              </a:rPr>
              <a:t>www.coolmilk.com</a:t>
            </a:r>
            <a:r>
              <a:rPr lang="en-GB" sz="1000">
                <a:solidFill>
                  <a:schemeClr val="dk1"/>
                </a:solidFill>
                <a:latin typeface="Open Sans"/>
                <a:ea typeface="Open Sans"/>
                <a:cs typeface="Open Sans"/>
                <a:sym typeface="Open Sans"/>
              </a:rPr>
              <a:t> where you can register and pay direct.</a:t>
            </a:r>
            <a:endParaRPr sz="1000">
              <a:solidFill>
                <a:schemeClr val="dk1"/>
              </a:solidFill>
              <a:latin typeface="Open Sans"/>
              <a:ea typeface="Open Sans"/>
              <a:cs typeface="Open Sans"/>
              <a:sym typeface="Open Sans"/>
            </a:endParaRPr>
          </a:p>
        </p:txBody>
      </p:sp>
      <p:sp>
        <p:nvSpPr>
          <p:cNvPr id="83" name="Google Shape;83;p17"/>
          <p:cNvSpPr txBox="1"/>
          <p:nvPr/>
        </p:nvSpPr>
        <p:spPr>
          <a:xfrm>
            <a:off x="3660450" y="6029425"/>
            <a:ext cx="3550200" cy="42927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b="1" lang="en-GB" sz="1000" u="sng">
                <a:solidFill>
                  <a:srgbClr val="0000FF"/>
                </a:solidFill>
                <a:latin typeface="Open Sans"/>
                <a:ea typeface="Open Sans"/>
                <a:cs typeface="Open Sans"/>
                <a:sym typeface="Open Sans"/>
              </a:rPr>
              <a:t>Multi Sports After School Club</a:t>
            </a:r>
            <a:endParaRPr b="1" sz="1000" u="sng">
              <a:solidFill>
                <a:srgbClr val="0000FF"/>
              </a:solidFill>
              <a:latin typeface="Open Sans"/>
              <a:ea typeface="Open Sans"/>
              <a:cs typeface="Open Sans"/>
              <a:sym typeface="Open Sans"/>
            </a:endParaRPr>
          </a:p>
          <a:p>
            <a:pPr indent="0" lvl="0" marL="0" rtl="0" algn="just">
              <a:lnSpc>
                <a:spcPct val="115000"/>
              </a:lnSpc>
              <a:spcBef>
                <a:spcPts val="1200"/>
              </a:spcBef>
              <a:spcAft>
                <a:spcPts val="0"/>
              </a:spcAft>
              <a:buNone/>
            </a:pPr>
            <a:r>
              <a:rPr lang="en-GB" sz="1000">
                <a:solidFill>
                  <a:schemeClr val="dk1"/>
                </a:solidFill>
                <a:latin typeface="Open Sans"/>
                <a:ea typeface="Open Sans"/>
                <a:cs typeface="Open Sans"/>
                <a:sym typeface="Open Sans"/>
              </a:rPr>
              <a:t>A multi sports club will take place after school on Wednesdays from 3.15 – 4.15 for the rest of this term </a:t>
            </a:r>
            <a:r>
              <a:rPr lang="en-GB" sz="1000">
                <a:solidFill>
                  <a:schemeClr val="accent2"/>
                </a:solidFill>
                <a:latin typeface="Open Sans"/>
                <a:ea typeface="Open Sans"/>
                <a:cs typeface="Open Sans"/>
                <a:sym typeface="Open Sans"/>
              </a:rPr>
              <a:t>beginning on </a:t>
            </a:r>
            <a:r>
              <a:rPr lang="en-GB" sz="1000">
                <a:solidFill>
                  <a:schemeClr val="accent2"/>
                </a:solidFill>
                <a:highlight>
                  <a:srgbClr val="FFFF00"/>
                </a:highlight>
                <a:latin typeface="Open Sans"/>
                <a:ea typeface="Open Sans"/>
                <a:cs typeface="Open Sans"/>
                <a:sym typeface="Open Sans"/>
              </a:rPr>
              <a:t>Wednesday 21</a:t>
            </a:r>
            <a:r>
              <a:rPr baseline="30000" lang="en-GB" sz="1000">
                <a:solidFill>
                  <a:schemeClr val="accent2"/>
                </a:solidFill>
                <a:highlight>
                  <a:srgbClr val="FFFF00"/>
                </a:highlight>
                <a:latin typeface="Open Sans"/>
                <a:ea typeface="Open Sans"/>
                <a:cs typeface="Open Sans"/>
                <a:sym typeface="Open Sans"/>
              </a:rPr>
              <a:t>st</a:t>
            </a:r>
            <a:r>
              <a:rPr lang="en-GB" sz="1000">
                <a:solidFill>
                  <a:schemeClr val="accent2"/>
                </a:solidFill>
                <a:highlight>
                  <a:srgbClr val="FFFF00"/>
                </a:highlight>
                <a:latin typeface="Open Sans"/>
                <a:ea typeface="Open Sans"/>
                <a:cs typeface="Open Sans"/>
                <a:sym typeface="Open Sans"/>
              </a:rPr>
              <a:t> September</a:t>
            </a:r>
            <a:r>
              <a:rPr lang="en-GB" sz="1000">
                <a:solidFill>
                  <a:schemeClr val="accent2"/>
                </a:solidFill>
                <a:latin typeface="Open Sans"/>
                <a:ea typeface="Open Sans"/>
                <a:cs typeface="Open Sans"/>
                <a:sym typeface="Open Sans"/>
              </a:rPr>
              <a:t>.  The club will be run by Mr Hill (NPCAT Sports leader).  More details will follow on how to sign up/ consent for this club. </a:t>
            </a:r>
            <a:endParaRPr sz="1000">
              <a:solidFill>
                <a:schemeClr val="accent2"/>
              </a:solidFill>
              <a:latin typeface="Open Sans"/>
              <a:ea typeface="Open Sans"/>
              <a:cs typeface="Open Sans"/>
              <a:sym typeface="Open Sans"/>
            </a:endParaRPr>
          </a:p>
          <a:p>
            <a:pPr indent="0" lvl="0" marL="0" rtl="0" algn="ctr">
              <a:lnSpc>
                <a:spcPct val="115000"/>
              </a:lnSpc>
              <a:spcBef>
                <a:spcPts val="1200"/>
              </a:spcBef>
              <a:spcAft>
                <a:spcPts val="0"/>
              </a:spcAft>
              <a:buNone/>
            </a:pPr>
            <a:r>
              <a:rPr b="1" lang="en-GB" sz="1000" u="sng">
                <a:solidFill>
                  <a:srgbClr val="0000FF"/>
                </a:solidFill>
                <a:latin typeface="Open Sans"/>
                <a:ea typeface="Open Sans"/>
                <a:cs typeface="Open Sans"/>
                <a:sym typeface="Open Sans"/>
              </a:rPr>
              <a:t>Arbor App/Parent Portal</a:t>
            </a:r>
            <a:endParaRPr b="1" sz="1000" u="sng">
              <a:solidFill>
                <a:srgbClr val="0000FF"/>
              </a:solidFill>
              <a:latin typeface="Open Sans"/>
              <a:ea typeface="Open Sans"/>
              <a:cs typeface="Open Sans"/>
              <a:sym typeface="Open Sans"/>
            </a:endParaRPr>
          </a:p>
          <a:p>
            <a:pPr indent="0" lvl="0" marL="0" rtl="0" algn="just">
              <a:lnSpc>
                <a:spcPct val="115000"/>
              </a:lnSpc>
              <a:spcBef>
                <a:spcPts val="1200"/>
              </a:spcBef>
              <a:spcAft>
                <a:spcPts val="0"/>
              </a:spcAft>
              <a:buNone/>
            </a:pPr>
            <a:r>
              <a:rPr lang="en-GB" sz="1000">
                <a:solidFill>
                  <a:schemeClr val="dk1"/>
                </a:solidFill>
                <a:latin typeface="Open Sans"/>
                <a:ea typeface="Open Sans"/>
                <a:cs typeface="Open Sans"/>
                <a:sym typeface="Open Sans"/>
              </a:rPr>
              <a:t>Please could you ensure you sign up to the Arbor app.</a:t>
            </a:r>
            <a:endParaRPr sz="1000">
              <a:solidFill>
                <a:schemeClr val="dk1"/>
              </a:solidFill>
              <a:latin typeface="Open Sans"/>
              <a:ea typeface="Open Sans"/>
              <a:cs typeface="Open Sans"/>
              <a:sym typeface="Open Sans"/>
            </a:endParaRPr>
          </a:p>
          <a:p>
            <a:pPr indent="0" lvl="0" marL="0" rtl="0" algn="just">
              <a:lnSpc>
                <a:spcPct val="115000"/>
              </a:lnSpc>
              <a:spcBef>
                <a:spcPts val="1200"/>
              </a:spcBef>
              <a:spcAft>
                <a:spcPts val="0"/>
              </a:spcAft>
              <a:buNone/>
            </a:pPr>
            <a:r>
              <a:rPr lang="en-GB" sz="1000">
                <a:solidFill>
                  <a:schemeClr val="dk1"/>
                </a:solidFill>
                <a:latin typeface="Open Sans"/>
                <a:ea typeface="Open Sans"/>
                <a:cs typeface="Open Sans"/>
                <a:sym typeface="Open Sans"/>
              </a:rPr>
              <a:t>69% of families have completed this so far. Please speak to Mrs Hegarty if you require any further details/assistance with this.This will be used for in app messages, emails, consents and for keeping contact information as up to date as possible. </a:t>
            </a:r>
            <a:endParaRPr sz="1000">
              <a:solidFill>
                <a:schemeClr val="dk1"/>
              </a:solidFill>
              <a:latin typeface="Open Sans"/>
              <a:ea typeface="Open Sans"/>
              <a:cs typeface="Open Sans"/>
              <a:sym typeface="Open Sans"/>
            </a:endParaRPr>
          </a:p>
          <a:p>
            <a:pPr indent="0" lvl="0" marL="0" rtl="0" algn="ctr">
              <a:lnSpc>
                <a:spcPct val="115000"/>
              </a:lnSpc>
              <a:spcBef>
                <a:spcPts val="1200"/>
              </a:spcBef>
              <a:spcAft>
                <a:spcPts val="0"/>
              </a:spcAft>
              <a:buNone/>
            </a:pPr>
            <a:r>
              <a:rPr b="1" lang="en-GB" sz="1000" u="sng">
                <a:solidFill>
                  <a:srgbClr val="0000FF"/>
                </a:solidFill>
                <a:latin typeface="Open Sans"/>
                <a:ea typeface="Open Sans"/>
                <a:cs typeface="Open Sans"/>
                <a:sym typeface="Open Sans"/>
              </a:rPr>
              <a:t>Forthcoming Events</a:t>
            </a:r>
            <a:endParaRPr b="1" sz="1000" u="sng">
              <a:solidFill>
                <a:srgbClr val="0000FF"/>
              </a:solidFill>
              <a:latin typeface="Open Sans"/>
              <a:ea typeface="Open Sans"/>
              <a:cs typeface="Open Sans"/>
              <a:sym typeface="Open Sans"/>
            </a:endParaRPr>
          </a:p>
          <a:p>
            <a:pPr indent="0" lvl="0" marL="0" rtl="0" algn="l">
              <a:lnSpc>
                <a:spcPct val="100000"/>
              </a:lnSpc>
              <a:spcBef>
                <a:spcPts val="1200"/>
              </a:spcBef>
              <a:spcAft>
                <a:spcPts val="0"/>
              </a:spcAft>
              <a:buNone/>
            </a:pPr>
            <a:r>
              <a:rPr lang="en-GB" sz="1000">
                <a:solidFill>
                  <a:schemeClr val="dk1"/>
                </a:solidFill>
                <a:latin typeface="Open Sans"/>
                <a:ea typeface="Open Sans"/>
                <a:cs typeface="Open Sans"/>
                <a:sym typeface="Open Sans"/>
              </a:rPr>
              <a:t>Fri 30/9 – Bags 2 School Collection</a:t>
            </a:r>
            <a:endParaRPr sz="1000">
              <a:solidFill>
                <a:schemeClr val="dk1"/>
              </a:solidFill>
              <a:latin typeface="Open Sans"/>
              <a:ea typeface="Open Sans"/>
              <a:cs typeface="Open Sans"/>
              <a:sym typeface="Open Sans"/>
            </a:endParaRPr>
          </a:p>
          <a:p>
            <a:pPr indent="0" lvl="0" marL="0" rtl="0" algn="l">
              <a:lnSpc>
                <a:spcPct val="100000"/>
              </a:lnSpc>
              <a:spcBef>
                <a:spcPts val="1200"/>
              </a:spcBef>
              <a:spcAft>
                <a:spcPts val="0"/>
              </a:spcAft>
              <a:buNone/>
            </a:pPr>
            <a:r>
              <a:rPr lang="en-GB" sz="1000">
                <a:solidFill>
                  <a:schemeClr val="dk1"/>
                </a:solidFill>
                <a:latin typeface="Open Sans"/>
                <a:ea typeface="Open Sans"/>
                <a:cs typeface="Open Sans"/>
                <a:sym typeface="Open Sans"/>
              </a:rPr>
              <a:t>Tues 4/10 – Parents Evening</a:t>
            </a:r>
            <a:endParaRPr sz="1000">
              <a:solidFill>
                <a:schemeClr val="dk1"/>
              </a:solidFill>
              <a:latin typeface="Open Sans"/>
              <a:ea typeface="Open Sans"/>
              <a:cs typeface="Open Sans"/>
              <a:sym typeface="Open Sans"/>
            </a:endParaRPr>
          </a:p>
          <a:p>
            <a:pPr indent="0" lvl="0" marL="0" rtl="0" algn="l">
              <a:lnSpc>
                <a:spcPct val="100000"/>
              </a:lnSpc>
              <a:spcBef>
                <a:spcPts val="1200"/>
              </a:spcBef>
              <a:spcAft>
                <a:spcPts val="0"/>
              </a:spcAft>
              <a:buNone/>
            </a:pPr>
            <a:r>
              <a:rPr lang="en-GB" sz="1000">
                <a:solidFill>
                  <a:schemeClr val="dk1"/>
                </a:solidFill>
                <a:latin typeface="Open Sans"/>
                <a:ea typeface="Open Sans"/>
                <a:cs typeface="Open Sans"/>
                <a:sym typeface="Open Sans"/>
              </a:rPr>
              <a:t>Thur 20/10 – Autumn Disco</a:t>
            </a:r>
            <a:endParaRPr sz="1000">
              <a:solidFill>
                <a:schemeClr val="dk1"/>
              </a:solidFill>
              <a:latin typeface="Open Sans"/>
              <a:ea typeface="Open Sans"/>
              <a:cs typeface="Open Sans"/>
              <a:sym typeface="Open Sans"/>
            </a:endParaRPr>
          </a:p>
          <a:p>
            <a:pPr indent="0" lvl="0" marL="0" rtl="0" algn="just">
              <a:lnSpc>
                <a:spcPct val="115000"/>
              </a:lnSpc>
              <a:spcBef>
                <a:spcPts val="1200"/>
              </a:spcBef>
              <a:spcAft>
                <a:spcPts val="0"/>
              </a:spcAft>
              <a:buNone/>
            </a:pPr>
            <a:r>
              <a:t/>
            </a:r>
            <a:endParaRPr sz="1000">
              <a:solidFill>
                <a:schemeClr val="dk1"/>
              </a:solidFill>
              <a:latin typeface="Open Sans"/>
              <a:ea typeface="Open Sans"/>
              <a:cs typeface="Open Sans"/>
              <a:sym typeface="Open Sans"/>
            </a:endParaRPr>
          </a:p>
          <a:p>
            <a:pPr indent="0" lvl="0" marL="0" rtl="0" algn="just">
              <a:lnSpc>
                <a:spcPct val="115000"/>
              </a:lnSpc>
              <a:spcBef>
                <a:spcPts val="1200"/>
              </a:spcBef>
              <a:spcAft>
                <a:spcPts val="1200"/>
              </a:spcAft>
              <a:buClr>
                <a:schemeClr val="dk1"/>
              </a:buClr>
              <a:buSzPts val="1100"/>
              <a:buFont typeface="Arial"/>
              <a:buNone/>
            </a:pPr>
            <a:r>
              <a:t/>
            </a:r>
            <a:endParaRPr sz="1000">
              <a:solidFill>
                <a:schemeClr val="accent2"/>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Al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