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1" d="100"/>
          <a:sy n="141" d="100"/>
        </p:scale>
        <p:origin x="74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ab56851b95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ab56851b95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ab56851b95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ab56851b95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ab56851b95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ab56851b95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43443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ab56851b95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ab56851b95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4950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ab56851b95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ab56851b95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4471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ab56851b95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ab56851b95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21657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ab56851b95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ab56851b95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10390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ab56851b95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ab56851b95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81205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ab56851b95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ab56851b95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0587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29795"/>
          <a:stretch/>
        </p:blipFill>
        <p:spPr>
          <a:xfrm>
            <a:off x="0" y="0"/>
            <a:ext cx="9030326" cy="1347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70400" y="1485975"/>
            <a:ext cx="1270099" cy="149077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2227500" y="3516750"/>
            <a:ext cx="4610400" cy="120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Long Term Planning Document </a:t>
            </a:r>
            <a:endParaRPr sz="2100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For PE</a:t>
            </a:r>
            <a:endParaRPr sz="2100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 b="29795"/>
          <a:stretch/>
        </p:blipFill>
        <p:spPr>
          <a:xfrm>
            <a:off x="0" y="0"/>
            <a:ext cx="9030326" cy="13470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BCD8BB29-FBE2-4DCE-B475-F350BF5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3051913"/>
              </p:ext>
            </p:extLst>
          </p:nvPr>
        </p:nvGraphicFramePr>
        <p:xfrm>
          <a:off x="536448" y="1658112"/>
          <a:ext cx="7894320" cy="332435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15720">
                  <a:extLst>
                    <a:ext uri="{9D8B030D-6E8A-4147-A177-3AD203B41FA5}">
                      <a16:colId xmlns:a16="http://schemas.microsoft.com/office/drawing/2014/main" val="3967802583"/>
                    </a:ext>
                  </a:extLst>
                </a:gridCol>
                <a:gridCol w="1315720">
                  <a:extLst>
                    <a:ext uri="{9D8B030D-6E8A-4147-A177-3AD203B41FA5}">
                      <a16:colId xmlns:a16="http://schemas.microsoft.com/office/drawing/2014/main" val="1189177018"/>
                    </a:ext>
                  </a:extLst>
                </a:gridCol>
                <a:gridCol w="1315720">
                  <a:extLst>
                    <a:ext uri="{9D8B030D-6E8A-4147-A177-3AD203B41FA5}">
                      <a16:colId xmlns:a16="http://schemas.microsoft.com/office/drawing/2014/main" val="2691807513"/>
                    </a:ext>
                  </a:extLst>
                </a:gridCol>
                <a:gridCol w="1315720">
                  <a:extLst>
                    <a:ext uri="{9D8B030D-6E8A-4147-A177-3AD203B41FA5}">
                      <a16:colId xmlns:a16="http://schemas.microsoft.com/office/drawing/2014/main" val="217019155"/>
                    </a:ext>
                  </a:extLst>
                </a:gridCol>
                <a:gridCol w="1315720">
                  <a:extLst>
                    <a:ext uri="{9D8B030D-6E8A-4147-A177-3AD203B41FA5}">
                      <a16:colId xmlns:a16="http://schemas.microsoft.com/office/drawing/2014/main" val="2108586204"/>
                    </a:ext>
                  </a:extLst>
                </a:gridCol>
                <a:gridCol w="1315720">
                  <a:extLst>
                    <a:ext uri="{9D8B030D-6E8A-4147-A177-3AD203B41FA5}">
                      <a16:colId xmlns:a16="http://schemas.microsoft.com/office/drawing/2014/main" val="1913645337"/>
                    </a:ext>
                  </a:extLst>
                </a:gridCol>
              </a:tblGrid>
              <a:tr h="1083056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Autumn 1 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Autumn 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Spring 1 </a:t>
                      </a: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Spring 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Summer 1</a:t>
                      </a: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Summer 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656812"/>
                  </a:ext>
                </a:extLst>
              </a:tr>
              <a:tr h="1083056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Locomotion 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Stability 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Dance (Seasons)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Gymnastics (Parts High and Parts Low)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Gymnastics (Travelling, Stopping and Making)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Athletics 1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385319"/>
                  </a:ext>
                </a:extLst>
              </a:tr>
              <a:tr h="1083056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Fine Motor Skills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Fine Motor Skills</a:t>
                      </a: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Fine Motor Skills</a:t>
                      </a: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Fine Motor Skills</a:t>
                      </a: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Fine Motor Skills</a:t>
                      </a: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Fine Motor Skills</a:t>
                      </a: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83866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4A112E8-C0D4-4CEA-AF2F-989FF03C8E58}"/>
              </a:ext>
            </a:extLst>
          </p:cNvPr>
          <p:cNvSpPr txBox="1"/>
          <p:nvPr/>
        </p:nvSpPr>
        <p:spPr>
          <a:xfrm>
            <a:off x="1731264" y="486930"/>
            <a:ext cx="524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/>
              <a:t>Nursery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 b="29795"/>
          <a:stretch/>
        </p:blipFill>
        <p:spPr>
          <a:xfrm>
            <a:off x="0" y="0"/>
            <a:ext cx="9030326" cy="13470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BCD8BB29-FBE2-4DCE-B475-F350BF5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336419"/>
              </p:ext>
            </p:extLst>
          </p:nvPr>
        </p:nvGraphicFramePr>
        <p:xfrm>
          <a:off x="536448" y="1658112"/>
          <a:ext cx="7894320" cy="332435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15720">
                  <a:extLst>
                    <a:ext uri="{9D8B030D-6E8A-4147-A177-3AD203B41FA5}">
                      <a16:colId xmlns:a16="http://schemas.microsoft.com/office/drawing/2014/main" val="3967802583"/>
                    </a:ext>
                  </a:extLst>
                </a:gridCol>
                <a:gridCol w="1315720">
                  <a:extLst>
                    <a:ext uri="{9D8B030D-6E8A-4147-A177-3AD203B41FA5}">
                      <a16:colId xmlns:a16="http://schemas.microsoft.com/office/drawing/2014/main" val="1189177018"/>
                    </a:ext>
                  </a:extLst>
                </a:gridCol>
                <a:gridCol w="1315720">
                  <a:extLst>
                    <a:ext uri="{9D8B030D-6E8A-4147-A177-3AD203B41FA5}">
                      <a16:colId xmlns:a16="http://schemas.microsoft.com/office/drawing/2014/main" val="2691807513"/>
                    </a:ext>
                  </a:extLst>
                </a:gridCol>
                <a:gridCol w="1315720">
                  <a:extLst>
                    <a:ext uri="{9D8B030D-6E8A-4147-A177-3AD203B41FA5}">
                      <a16:colId xmlns:a16="http://schemas.microsoft.com/office/drawing/2014/main" val="217019155"/>
                    </a:ext>
                  </a:extLst>
                </a:gridCol>
                <a:gridCol w="1315720">
                  <a:extLst>
                    <a:ext uri="{9D8B030D-6E8A-4147-A177-3AD203B41FA5}">
                      <a16:colId xmlns:a16="http://schemas.microsoft.com/office/drawing/2014/main" val="2108586204"/>
                    </a:ext>
                  </a:extLst>
                </a:gridCol>
                <a:gridCol w="1315720">
                  <a:extLst>
                    <a:ext uri="{9D8B030D-6E8A-4147-A177-3AD203B41FA5}">
                      <a16:colId xmlns:a16="http://schemas.microsoft.com/office/drawing/2014/main" val="1913645337"/>
                    </a:ext>
                  </a:extLst>
                </a:gridCol>
              </a:tblGrid>
              <a:tr h="1083056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Autumn 1 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Autumn 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Spring 1 </a:t>
                      </a: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Spring 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Summer 1</a:t>
                      </a: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Summer 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656812"/>
                  </a:ext>
                </a:extLst>
              </a:tr>
              <a:tr h="1083056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Locomotion 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Stability 2 (Static and Dynamic balance)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Dance (Circus)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Gymnastics (Bouncing, Jumping and Landing)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Target Games 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Athletics 1</a:t>
                      </a: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385319"/>
                  </a:ext>
                </a:extLst>
              </a:tr>
              <a:tr h="1083056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Fine Motor Skills</a:t>
                      </a: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Fine Motor Skills</a:t>
                      </a: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Fine Motor Skills</a:t>
                      </a: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Fine Motor Skills</a:t>
                      </a: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Fine Motor Skills</a:t>
                      </a: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Fine Motor Skills</a:t>
                      </a: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83866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7C862AD-59C8-4DFC-92B5-7F595D0FB980}"/>
              </a:ext>
            </a:extLst>
          </p:cNvPr>
          <p:cNvSpPr txBox="1"/>
          <p:nvPr/>
        </p:nvSpPr>
        <p:spPr>
          <a:xfrm>
            <a:off x="1731264" y="486930"/>
            <a:ext cx="524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/>
              <a:t>Reception</a:t>
            </a:r>
          </a:p>
        </p:txBody>
      </p:sp>
    </p:spTree>
    <p:extLst>
      <p:ext uri="{BB962C8B-B14F-4D97-AF65-F5344CB8AC3E}">
        <p14:creationId xmlns:p14="http://schemas.microsoft.com/office/powerpoint/2010/main" val="1163704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 b="29795"/>
          <a:stretch/>
        </p:blipFill>
        <p:spPr>
          <a:xfrm>
            <a:off x="0" y="0"/>
            <a:ext cx="9030326" cy="13470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BCD8BB29-FBE2-4DCE-B475-F350BF5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815154"/>
              </p:ext>
            </p:extLst>
          </p:nvPr>
        </p:nvGraphicFramePr>
        <p:xfrm>
          <a:off x="536448" y="1658112"/>
          <a:ext cx="7894320" cy="332435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15720">
                  <a:extLst>
                    <a:ext uri="{9D8B030D-6E8A-4147-A177-3AD203B41FA5}">
                      <a16:colId xmlns:a16="http://schemas.microsoft.com/office/drawing/2014/main" val="3967802583"/>
                    </a:ext>
                  </a:extLst>
                </a:gridCol>
                <a:gridCol w="1315720">
                  <a:extLst>
                    <a:ext uri="{9D8B030D-6E8A-4147-A177-3AD203B41FA5}">
                      <a16:colId xmlns:a16="http://schemas.microsoft.com/office/drawing/2014/main" val="1189177018"/>
                    </a:ext>
                  </a:extLst>
                </a:gridCol>
                <a:gridCol w="1315720">
                  <a:extLst>
                    <a:ext uri="{9D8B030D-6E8A-4147-A177-3AD203B41FA5}">
                      <a16:colId xmlns:a16="http://schemas.microsoft.com/office/drawing/2014/main" val="2691807513"/>
                    </a:ext>
                  </a:extLst>
                </a:gridCol>
                <a:gridCol w="1315720">
                  <a:extLst>
                    <a:ext uri="{9D8B030D-6E8A-4147-A177-3AD203B41FA5}">
                      <a16:colId xmlns:a16="http://schemas.microsoft.com/office/drawing/2014/main" val="217019155"/>
                    </a:ext>
                  </a:extLst>
                </a:gridCol>
                <a:gridCol w="1315720">
                  <a:extLst>
                    <a:ext uri="{9D8B030D-6E8A-4147-A177-3AD203B41FA5}">
                      <a16:colId xmlns:a16="http://schemas.microsoft.com/office/drawing/2014/main" val="2108586204"/>
                    </a:ext>
                  </a:extLst>
                </a:gridCol>
                <a:gridCol w="1315720">
                  <a:extLst>
                    <a:ext uri="{9D8B030D-6E8A-4147-A177-3AD203B41FA5}">
                      <a16:colId xmlns:a16="http://schemas.microsoft.com/office/drawing/2014/main" val="1913645337"/>
                    </a:ext>
                  </a:extLst>
                </a:gridCol>
              </a:tblGrid>
              <a:tr h="1083056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Autumn 1 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Autumn 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Spring 1 </a:t>
                      </a: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Spring 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Summer 1</a:t>
                      </a: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Summer 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656812"/>
                  </a:ext>
                </a:extLst>
              </a:tr>
              <a:tr h="1083056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Fundamental Movement Skills 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Dance (Under the Sea) </a:t>
                      </a: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Gymnastics (Balancing &amp; spinning on points/patch)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Gymnastics (Pathways – Small and Long)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Athletics 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Net and Wall Game Skills 1</a:t>
                      </a: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385319"/>
                  </a:ext>
                </a:extLst>
              </a:tr>
              <a:tr h="1083056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Locomotion 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Strength and Flexibility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Invasion Game Skills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Object Manipulation 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Striking and Fielding Game Skills 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Target Games 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83866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AD766DD-3D79-4768-9530-862320C111B5}"/>
              </a:ext>
            </a:extLst>
          </p:cNvPr>
          <p:cNvSpPr txBox="1"/>
          <p:nvPr/>
        </p:nvSpPr>
        <p:spPr>
          <a:xfrm>
            <a:off x="1731264" y="486930"/>
            <a:ext cx="524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/>
              <a:t>Year 1  </a:t>
            </a:r>
          </a:p>
        </p:txBody>
      </p:sp>
    </p:spTree>
    <p:extLst>
      <p:ext uri="{BB962C8B-B14F-4D97-AF65-F5344CB8AC3E}">
        <p14:creationId xmlns:p14="http://schemas.microsoft.com/office/powerpoint/2010/main" val="4153159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 b="29795"/>
          <a:stretch/>
        </p:blipFill>
        <p:spPr>
          <a:xfrm>
            <a:off x="0" y="0"/>
            <a:ext cx="9030326" cy="13470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BCD8BB29-FBE2-4DCE-B475-F350BF5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033504"/>
              </p:ext>
            </p:extLst>
          </p:nvPr>
        </p:nvGraphicFramePr>
        <p:xfrm>
          <a:off x="536448" y="1658112"/>
          <a:ext cx="7894320" cy="332435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15720">
                  <a:extLst>
                    <a:ext uri="{9D8B030D-6E8A-4147-A177-3AD203B41FA5}">
                      <a16:colId xmlns:a16="http://schemas.microsoft.com/office/drawing/2014/main" val="3967802583"/>
                    </a:ext>
                  </a:extLst>
                </a:gridCol>
                <a:gridCol w="1315720">
                  <a:extLst>
                    <a:ext uri="{9D8B030D-6E8A-4147-A177-3AD203B41FA5}">
                      <a16:colId xmlns:a16="http://schemas.microsoft.com/office/drawing/2014/main" val="1189177018"/>
                    </a:ext>
                  </a:extLst>
                </a:gridCol>
                <a:gridCol w="1315720">
                  <a:extLst>
                    <a:ext uri="{9D8B030D-6E8A-4147-A177-3AD203B41FA5}">
                      <a16:colId xmlns:a16="http://schemas.microsoft.com/office/drawing/2014/main" val="2691807513"/>
                    </a:ext>
                  </a:extLst>
                </a:gridCol>
                <a:gridCol w="1315720">
                  <a:extLst>
                    <a:ext uri="{9D8B030D-6E8A-4147-A177-3AD203B41FA5}">
                      <a16:colId xmlns:a16="http://schemas.microsoft.com/office/drawing/2014/main" val="217019155"/>
                    </a:ext>
                  </a:extLst>
                </a:gridCol>
                <a:gridCol w="1315720">
                  <a:extLst>
                    <a:ext uri="{9D8B030D-6E8A-4147-A177-3AD203B41FA5}">
                      <a16:colId xmlns:a16="http://schemas.microsoft.com/office/drawing/2014/main" val="2108586204"/>
                    </a:ext>
                  </a:extLst>
                </a:gridCol>
                <a:gridCol w="1315720">
                  <a:extLst>
                    <a:ext uri="{9D8B030D-6E8A-4147-A177-3AD203B41FA5}">
                      <a16:colId xmlns:a16="http://schemas.microsoft.com/office/drawing/2014/main" val="1913645337"/>
                    </a:ext>
                  </a:extLst>
                </a:gridCol>
              </a:tblGrid>
              <a:tr h="1083056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Autumn 1 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Autumn 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Spring 1 </a:t>
                      </a: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Spring 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Summer 1</a:t>
                      </a: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Summer 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656812"/>
                  </a:ext>
                </a:extLst>
              </a:tr>
              <a:tr h="1083056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Fundamental Movement Skills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Dance (Animals)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Gymnastics (Spinning, turning and twisting)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Gymnastics (Pathways)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Athletics 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Net and Wall Game Skills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385319"/>
                  </a:ext>
                </a:extLst>
              </a:tr>
              <a:tr h="1083056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Fundamental Movement Skills 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Strength and Flexibility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Invasion Games Skills 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Personal Challenges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Striking and Field Game Skills 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Target Games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83866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C432D43-7987-4EE7-AD47-56AF20F173C2}"/>
              </a:ext>
            </a:extLst>
          </p:cNvPr>
          <p:cNvSpPr txBox="1"/>
          <p:nvPr/>
        </p:nvSpPr>
        <p:spPr>
          <a:xfrm>
            <a:off x="1731264" y="486930"/>
            <a:ext cx="524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/>
              <a:t>Year 2  </a:t>
            </a:r>
          </a:p>
        </p:txBody>
      </p:sp>
    </p:spTree>
    <p:extLst>
      <p:ext uri="{BB962C8B-B14F-4D97-AF65-F5344CB8AC3E}">
        <p14:creationId xmlns:p14="http://schemas.microsoft.com/office/powerpoint/2010/main" val="3491973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 b="29795"/>
          <a:stretch/>
        </p:blipFill>
        <p:spPr>
          <a:xfrm>
            <a:off x="0" y="0"/>
            <a:ext cx="9030326" cy="13470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BCD8BB29-FBE2-4DCE-B475-F350BF5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139978"/>
              </p:ext>
            </p:extLst>
          </p:nvPr>
        </p:nvGraphicFramePr>
        <p:xfrm>
          <a:off x="536448" y="1658112"/>
          <a:ext cx="7894320" cy="324916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15720">
                  <a:extLst>
                    <a:ext uri="{9D8B030D-6E8A-4147-A177-3AD203B41FA5}">
                      <a16:colId xmlns:a16="http://schemas.microsoft.com/office/drawing/2014/main" val="3967802583"/>
                    </a:ext>
                  </a:extLst>
                </a:gridCol>
                <a:gridCol w="1315720">
                  <a:extLst>
                    <a:ext uri="{9D8B030D-6E8A-4147-A177-3AD203B41FA5}">
                      <a16:colId xmlns:a16="http://schemas.microsoft.com/office/drawing/2014/main" val="1189177018"/>
                    </a:ext>
                  </a:extLst>
                </a:gridCol>
                <a:gridCol w="1315720">
                  <a:extLst>
                    <a:ext uri="{9D8B030D-6E8A-4147-A177-3AD203B41FA5}">
                      <a16:colId xmlns:a16="http://schemas.microsoft.com/office/drawing/2014/main" val="2691807513"/>
                    </a:ext>
                  </a:extLst>
                </a:gridCol>
                <a:gridCol w="1315720">
                  <a:extLst>
                    <a:ext uri="{9D8B030D-6E8A-4147-A177-3AD203B41FA5}">
                      <a16:colId xmlns:a16="http://schemas.microsoft.com/office/drawing/2014/main" val="217019155"/>
                    </a:ext>
                  </a:extLst>
                </a:gridCol>
                <a:gridCol w="1315720">
                  <a:extLst>
                    <a:ext uri="{9D8B030D-6E8A-4147-A177-3AD203B41FA5}">
                      <a16:colId xmlns:a16="http://schemas.microsoft.com/office/drawing/2014/main" val="2108586204"/>
                    </a:ext>
                  </a:extLst>
                </a:gridCol>
                <a:gridCol w="1315720">
                  <a:extLst>
                    <a:ext uri="{9D8B030D-6E8A-4147-A177-3AD203B41FA5}">
                      <a16:colId xmlns:a16="http://schemas.microsoft.com/office/drawing/2014/main" val="1913645337"/>
                    </a:ext>
                  </a:extLst>
                </a:gridCol>
              </a:tblGrid>
              <a:tr h="1083056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Autumn 1 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Autumn 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Spring 1 </a:t>
                      </a: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Spring 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Summer 1</a:t>
                      </a: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Summer 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656812"/>
                  </a:ext>
                </a:extLst>
              </a:tr>
              <a:tr h="1083056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Sports hall Athletics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Dance (Around the World)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Tag Rugby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Health Related Fitness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Cricket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OAA </a:t>
                      </a: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385319"/>
                  </a:ext>
                </a:extLst>
              </a:tr>
              <a:tr h="1083056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Hockey </a:t>
                      </a: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Dodgeball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Swimming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Tennis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Athletics </a:t>
                      </a: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Rounders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83866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D2474A0-5259-4943-9F29-415B2A5F2C1C}"/>
              </a:ext>
            </a:extLst>
          </p:cNvPr>
          <p:cNvSpPr txBox="1"/>
          <p:nvPr/>
        </p:nvSpPr>
        <p:spPr>
          <a:xfrm>
            <a:off x="1731264" y="486930"/>
            <a:ext cx="524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/>
              <a:t>Year 3 </a:t>
            </a:r>
          </a:p>
        </p:txBody>
      </p:sp>
    </p:spTree>
    <p:extLst>
      <p:ext uri="{BB962C8B-B14F-4D97-AF65-F5344CB8AC3E}">
        <p14:creationId xmlns:p14="http://schemas.microsoft.com/office/powerpoint/2010/main" val="4130271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 b="29795"/>
          <a:stretch/>
        </p:blipFill>
        <p:spPr>
          <a:xfrm>
            <a:off x="0" y="0"/>
            <a:ext cx="9030326" cy="13470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BCD8BB29-FBE2-4DCE-B475-F350BF5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461493"/>
              </p:ext>
            </p:extLst>
          </p:nvPr>
        </p:nvGraphicFramePr>
        <p:xfrm>
          <a:off x="536448" y="1658112"/>
          <a:ext cx="7894320" cy="324916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15720">
                  <a:extLst>
                    <a:ext uri="{9D8B030D-6E8A-4147-A177-3AD203B41FA5}">
                      <a16:colId xmlns:a16="http://schemas.microsoft.com/office/drawing/2014/main" val="3967802583"/>
                    </a:ext>
                  </a:extLst>
                </a:gridCol>
                <a:gridCol w="1315720">
                  <a:extLst>
                    <a:ext uri="{9D8B030D-6E8A-4147-A177-3AD203B41FA5}">
                      <a16:colId xmlns:a16="http://schemas.microsoft.com/office/drawing/2014/main" val="1189177018"/>
                    </a:ext>
                  </a:extLst>
                </a:gridCol>
                <a:gridCol w="1315720">
                  <a:extLst>
                    <a:ext uri="{9D8B030D-6E8A-4147-A177-3AD203B41FA5}">
                      <a16:colId xmlns:a16="http://schemas.microsoft.com/office/drawing/2014/main" val="2691807513"/>
                    </a:ext>
                  </a:extLst>
                </a:gridCol>
                <a:gridCol w="1315720">
                  <a:extLst>
                    <a:ext uri="{9D8B030D-6E8A-4147-A177-3AD203B41FA5}">
                      <a16:colId xmlns:a16="http://schemas.microsoft.com/office/drawing/2014/main" val="217019155"/>
                    </a:ext>
                  </a:extLst>
                </a:gridCol>
                <a:gridCol w="1315720">
                  <a:extLst>
                    <a:ext uri="{9D8B030D-6E8A-4147-A177-3AD203B41FA5}">
                      <a16:colId xmlns:a16="http://schemas.microsoft.com/office/drawing/2014/main" val="2108586204"/>
                    </a:ext>
                  </a:extLst>
                </a:gridCol>
                <a:gridCol w="1315720">
                  <a:extLst>
                    <a:ext uri="{9D8B030D-6E8A-4147-A177-3AD203B41FA5}">
                      <a16:colId xmlns:a16="http://schemas.microsoft.com/office/drawing/2014/main" val="1913645337"/>
                    </a:ext>
                  </a:extLst>
                </a:gridCol>
              </a:tblGrid>
              <a:tr h="1083056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Autumn 1 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Autumn 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Spring 1 </a:t>
                      </a: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Spring 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Summer 1</a:t>
                      </a: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Summer 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656812"/>
                  </a:ext>
                </a:extLst>
              </a:tr>
              <a:tr h="1083056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Sports hall Athletics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Dance (Egyptians)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Tag Rugby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Gymnastics (Partner work)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Cricket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Rounders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385319"/>
                  </a:ext>
                </a:extLst>
              </a:tr>
              <a:tr h="1083056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Hockey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Health Related Fitness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Basketball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Tennis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Athletics </a:t>
                      </a: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OAA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83866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3E7DCC5-2C62-4A3F-86C5-90F073582C47}"/>
              </a:ext>
            </a:extLst>
          </p:cNvPr>
          <p:cNvSpPr txBox="1"/>
          <p:nvPr/>
        </p:nvSpPr>
        <p:spPr>
          <a:xfrm>
            <a:off x="1731264" y="486930"/>
            <a:ext cx="524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/>
              <a:t>Year 4  </a:t>
            </a:r>
          </a:p>
        </p:txBody>
      </p:sp>
    </p:spTree>
    <p:extLst>
      <p:ext uri="{BB962C8B-B14F-4D97-AF65-F5344CB8AC3E}">
        <p14:creationId xmlns:p14="http://schemas.microsoft.com/office/powerpoint/2010/main" val="3599163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 b="29795"/>
          <a:stretch/>
        </p:blipFill>
        <p:spPr>
          <a:xfrm>
            <a:off x="0" y="0"/>
            <a:ext cx="9030326" cy="13470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BCD8BB29-FBE2-4DCE-B475-F350BF5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777994"/>
              </p:ext>
            </p:extLst>
          </p:nvPr>
        </p:nvGraphicFramePr>
        <p:xfrm>
          <a:off x="536448" y="1658112"/>
          <a:ext cx="7894320" cy="332435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15720">
                  <a:extLst>
                    <a:ext uri="{9D8B030D-6E8A-4147-A177-3AD203B41FA5}">
                      <a16:colId xmlns:a16="http://schemas.microsoft.com/office/drawing/2014/main" val="3967802583"/>
                    </a:ext>
                  </a:extLst>
                </a:gridCol>
                <a:gridCol w="1315720">
                  <a:extLst>
                    <a:ext uri="{9D8B030D-6E8A-4147-A177-3AD203B41FA5}">
                      <a16:colId xmlns:a16="http://schemas.microsoft.com/office/drawing/2014/main" val="1189177018"/>
                    </a:ext>
                  </a:extLst>
                </a:gridCol>
                <a:gridCol w="1315720">
                  <a:extLst>
                    <a:ext uri="{9D8B030D-6E8A-4147-A177-3AD203B41FA5}">
                      <a16:colId xmlns:a16="http://schemas.microsoft.com/office/drawing/2014/main" val="2691807513"/>
                    </a:ext>
                  </a:extLst>
                </a:gridCol>
                <a:gridCol w="1315720">
                  <a:extLst>
                    <a:ext uri="{9D8B030D-6E8A-4147-A177-3AD203B41FA5}">
                      <a16:colId xmlns:a16="http://schemas.microsoft.com/office/drawing/2014/main" val="217019155"/>
                    </a:ext>
                  </a:extLst>
                </a:gridCol>
                <a:gridCol w="1315720">
                  <a:extLst>
                    <a:ext uri="{9D8B030D-6E8A-4147-A177-3AD203B41FA5}">
                      <a16:colId xmlns:a16="http://schemas.microsoft.com/office/drawing/2014/main" val="2108586204"/>
                    </a:ext>
                  </a:extLst>
                </a:gridCol>
                <a:gridCol w="1315720">
                  <a:extLst>
                    <a:ext uri="{9D8B030D-6E8A-4147-A177-3AD203B41FA5}">
                      <a16:colId xmlns:a16="http://schemas.microsoft.com/office/drawing/2014/main" val="1913645337"/>
                    </a:ext>
                  </a:extLst>
                </a:gridCol>
              </a:tblGrid>
              <a:tr h="1083056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Autumn 1 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Autumn 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Spring 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Spring 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Summer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Summer 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656812"/>
                  </a:ext>
                </a:extLst>
              </a:tr>
              <a:tr h="1083056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Sports hall Athletics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Dance (Dance through the Ages)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Tag Rugby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Gymnastics (Matching, Mirroring and Contrast)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Cricket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Rounders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385319"/>
                  </a:ext>
                </a:extLst>
              </a:tr>
              <a:tr h="1083056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Hockey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Health Related Fitness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Basketball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Tennis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Athletics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OAA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83866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5835721-57F6-481B-B4C9-42FE1FCA4515}"/>
              </a:ext>
            </a:extLst>
          </p:cNvPr>
          <p:cNvSpPr txBox="1"/>
          <p:nvPr/>
        </p:nvSpPr>
        <p:spPr>
          <a:xfrm>
            <a:off x="1731264" y="486930"/>
            <a:ext cx="524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/>
              <a:t>Year 5 </a:t>
            </a:r>
          </a:p>
        </p:txBody>
      </p:sp>
    </p:spTree>
    <p:extLst>
      <p:ext uri="{BB962C8B-B14F-4D97-AF65-F5344CB8AC3E}">
        <p14:creationId xmlns:p14="http://schemas.microsoft.com/office/powerpoint/2010/main" val="2109818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 b="29795"/>
          <a:stretch/>
        </p:blipFill>
        <p:spPr>
          <a:xfrm>
            <a:off x="0" y="0"/>
            <a:ext cx="9030326" cy="13470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BCD8BB29-FBE2-4DCE-B475-F350BF5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667290"/>
              </p:ext>
            </p:extLst>
          </p:nvPr>
        </p:nvGraphicFramePr>
        <p:xfrm>
          <a:off x="536448" y="1658112"/>
          <a:ext cx="7894320" cy="332435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315720">
                  <a:extLst>
                    <a:ext uri="{9D8B030D-6E8A-4147-A177-3AD203B41FA5}">
                      <a16:colId xmlns:a16="http://schemas.microsoft.com/office/drawing/2014/main" val="3967802583"/>
                    </a:ext>
                  </a:extLst>
                </a:gridCol>
                <a:gridCol w="1315720">
                  <a:extLst>
                    <a:ext uri="{9D8B030D-6E8A-4147-A177-3AD203B41FA5}">
                      <a16:colId xmlns:a16="http://schemas.microsoft.com/office/drawing/2014/main" val="1189177018"/>
                    </a:ext>
                  </a:extLst>
                </a:gridCol>
                <a:gridCol w="1315720">
                  <a:extLst>
                    <a:ext uri="{9D8B030D-6E8A-4147-A177-3AD203B41FA5}">
                      <a16:colId xmlns:a16="http://schemas.microsoft.com/office/drawing/2014/main" val="2691807513"/>
                    </a:ext>
                  </a:extLst>
                </a:gridCol>
                <a:gridCol w="1315720">
                  <a:extLst>
                    <a:ext uri="{9D8B030D-6E8A-4147-A177-3AD203B41FA5}">
                      <a16:colId xmlns:a16="http://schemas.microsoft.com/office/drawing/2014/main" val="217019155"/>
                    </a:ext>
                  </a:extLst>
                </a:gridCol>
                <a:gridCol w="1315720">
                  <a:extLst>
                    <a:ext uri="{9D8B030D-6E8A-4147-A177-3AD203B41FA5}">
                      <a16:colId xmlns:a16="http://schemas.microsoft.com/office/drawing/2014/main" val="2108586204"/>
                    </a:ext>
                  </a:extLst>
                </a:gridCol>
                <a:gridCol w="1315720">
                  <a:extLst>
                    <a:ext uri="{9D8B030D-6E8A-4147-A177-3AD203B41FA5}">
                      <a16:colId xmlns:a16="http://schemas.microsoft.com/office/drawing/2014/main" val="1913645337"/>
                    </a:ext>
                  </a:extLst>
                </a:gridCol>
              </a:tblGrid>
              <a:tr h="1083056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Autumn 1 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Autumn 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Spring 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Spring 2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Summer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Summer 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656812"/>
                  </a:ext>
                </a:extLst>
              </a:tr>
              <a:tr h="1083056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Sports hall Athletics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Dance (The Haka)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Tag Rugby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Gymnastics (Counter-Balance/Counter-Tension)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Cricket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Rounders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385319"/>
                  </a:ext>
                </a:extLst>
              </a:tr>
              <a:tr h="1083056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Hockey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Health Related Fitness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Basketball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Tennis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Athletics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OAA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83866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04534A3-6AF7-49A1-A2EE-B31E0236AC15}"/>
              </a:ext>
            </a:extLst>
          </p:cNvPr>
          <p:cNvSpPr txBox="1"/>
          <p:nvPr/>
        </p:nvSpPr>
        <p:spPr>
          <a:xfrm>
            <a:off x="1731264" y="486930"/>
            <a:ext cx="524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/>
              <a:t>Year 6  </a:t>
            </a:r>
          </a:p>
        </p:txBody>
      </p:sp>
    </p:spTree>
    <p:extLst>
      <p:ext uri="{BB962C8B-B14F-4D97-AF65-F5344CB8AC3E}">
        <p14:creationId xmlns:p14="http://schemas.microsoft.com/office/powerpoint/2010/main" val="4213682979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422</Words>
  <Application>Microsoft Office PowerPoint</Application>
  <PresentationFormat>On-screen Show (16:9)</PresentationFormat>
  <Paragraphs>354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Chloe Cutts</dc:creator>
  <cp:lastModifiedBy>Chloe Cutts</cp:lastModifiedBy>
  <cp:revision>4</cp:revision>
  <dcterms:modified xsi:type="dcterms:W3CDTF">2024-02-06T16:09:51Z</dcterms:modified>
</cp:coreProperties>
</file>