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0691813" cy="7559675"/>
  <p:notesSz cx="7559675" cy="10691813"/>
  <p:embeddedFontLst>
    <p:embeddedFont>
      <p:font typeface="Open Sans" panose="020B0606030504020204" pitchFamily="34" charset="0"/>
      <p:regular r:id="rId11"/>
      <p:bold r:id="rId12"/>
      <p:italic r:id="rId13"/>
      <p:boldItalic r:id="rId14"/>
    </p:embeddedFont>
    <p:embeddedFont>
      <p:font typeface="Open Sans Light" panose="020B030603050402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757">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1387" y="62"/>
      </p:cViewPr>
      <p:guideLst>
        <p:guide orient="horz" pos="1757"/>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321cf9bafd_0_54: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321cf9bafd_0_54: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134b97c6186_0_116: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134b97c6186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164f51d6991_0_0: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164f51d699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64f51d6991_0_35: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64f51d6991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3b69cf8c55_0_24: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3b69cf8c55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34b97c6186_0_148: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134b97c6186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321cf9bafd_0_62: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321cf9bafd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134b97c6186_0_160: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134b97c6186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64478" y="1094388"/>
            <a:ext cx="9963000" cy="3016800"/>
          </a:xfrm>
          <a:prstGeom prst="rect">
            <a:avLst/>
          </a:prstGeom>
        </p:spPr>
        <p:txBody>
          <a:bodyPr spcFirstLastPara="1" wrap="square" lIns="116050" tIns="116050" rIns="116050" bIns="116050" anchor="b" anchorCtr="0">
            <a:normAutofit/>
          </a:bodyPr>
          <a:lstStyle>
            <a:lvl1pPr lvl="0" algn="ctr">
              <a:spcBef>
                <a:spcPts val="0"/>
              </a:spcBef>
              <a:spcAft>
                <a:spcPts val="0"/>
              </a:spcAft>
              <a:buSzPts val="6600"/>
              <a:buNone/>
              <a:defRPr sz="6600"/>
            </a:lvl1pPr>
            <a:lvl2pPr lvl="1" algn="ctr">
              <a:spcBef>
                <a:spcPts val="0"/>
              </a:spcBef>
              <a:spcAft>
                <a:spcPts val="0"/>
              </a:spcAft>
              <a:buSzPts val="6600"/>
              <a:buNone/>
              <a:defRPr sz="6600"/>
            </a:lvl2pPr>
            <a:lvl3pPr lvl="2" algn="ctr">
              <a:spcBef>
                <a:spcPts val="0"/>
              </a:spcBef>
              <a:spcAft>
                <a:spcPts val="0"/>
              </a:spcAft>
              <a:buSzPts val="6600"/>
              <a:buNone/>
              <a:defRPr sz="6600"/>
            </a:lvl3pPr>
            <a:lvl4pPr lvl="3" algn="ctr">
              <a:spcBef>
                <a:spcPts val="0"/>
              </a:spcBef>
              <a:spcAft>
                <a:spcPts val="0"/>
              </a:spcAft>
              <a:buSzPts val="6600"/>
              <a:buNone/>
              <a:defRPr sz="6600"/>
            </a:lvl4pPr>
            <a:lvl5pPr lvl="4" algn="ctr">
              <a:spcBef>
                <a:spcPts val="0"/>
              </a:spcBef>
              <a:spcAft>
                <a:spcPts val="0"/>
              </a:spcAft>
              <a:buSzPts val="6600"/>
              <a:buNone/>
              <a:defRPr sz="6600"/>
            </a:lvl5pPr>
            <a:lvl6pPr lvl="5" algn="ctr">
              <a:spcBef>
                <a:spcPts val="0"/>
              </a:spcBef>
              <a:spcAft>
                <a:spcPts val="0"/>
              </a:spcAft>
              <a:buSzPts val="6600"/>
              <a:buNone/>
              <a:defRPr sz="6600"/>
            </a:lvl6pPr>
            <a:lvl7pPr lvl="6" algn="ctr">
              <a:spcBef>
                <a:spcPts val="0"/>
              </a:spcBef>
              <a:spcAft>
                <a:spcPts val="0"/>
              </a:spcAft>
              <a:buSzPts val="6600"/>
              <a:buNone/>
              <a:defRPr sz="6600"/>
            </a:lvl7pPr>
            <a:lvl8pPr lvl="7" algn="ctr">
              <a:spcBef>
                <a:spcPts val="0"/>
              </a:spcBef>
              <a:spcAft>
                <a:spcPts val="0"/>
              </a:spcAft>
              <a:buSzPts val="6600"/>
              <a:buNone/>
              <a:defRPr sz="6600"/>
            </a:lvl8pPr>
            <a:lvl9pPr lvl="8" algn="ctr">
              <a:spcBef>
                <a:spcPts val="0"/>
              </a:spcBef>
              <a:spcAft>
                <a:spcPts val="0"/>
              </a:spcAft>
              <a:buSzPts val="6600"/>
              <a:buNone/>
              <a:defRPr sz="6600"/>
            </a:lvl9pPr>
          </a:lstStyle>
          <a:p>
            <a:endParaRPr/>
          </a:p>
        </p:txBody>
      </p:sp>
      <p:sp>
        <p:nvSpPr>
          <p:cNvPr id="11" name="Google Shape;11;p2"/>
          <p:cNvSpPr txBox="1">
            <a:spLocks noGrp="1"/>
          </p:cNvSpPr>
          <p:nvPr>
            <p:ph type="subTitle" idx="1"/>
          </p:nvPr>
        </p:nvSpPr>
        <p:spPr>
          <a:xfrm>
            <a:off x="364468" y="4165643"/>
            <a:ext cx="9963000" cy="1164900"/>
          </a:xfrm>
          <a:prstGeom prst="rect">
            <a:avLst/>
          </a:prstGeom>
        </p:spPr>
        <p:txBody>
          <a:bodyPr spcFirstLastPara="1" wrap="square" lIns="116050" tIns="116050" rIns="116050" bIns="116050" anchor="t"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2" name="Google Shape;12;p2"/>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64468" y="1625801"/>
            <a:ext cx="9963000" cy="2886000"/>
          </a:xfrm>
          <a:prstGeom prst="rect">
            <a:avLst/>
          </a:prstGeom>
        </p:spPr>
        <p:txBody>
          <a:bodyPr spcFirstLastPara="1" wrap="square" lIns="116050" tIns="116050" rIns="116050" bIns="116050" anchor="b" anchorCtr="0">
            <a:normAutofit/>
          </a:bodyPr>
          <a:lstStyle>
            <a:lvl1pPr lvl="0" algn="ctr">
              <a:spcBef>
                <a:spcPts val="0"/>
              </a:spcBef>
              <a:spcAft>
                <a:spcPts val="0"/>
              </a:spcAft>
              <a:buSzPts val="15200"/>
              <a:buNone/>
              <a:defRPr sz="15200"/>
            </a:lvl1pPr>
            <a:lvl2pPr lvl="1" algn="ctr">
              <a:spcBef>
                <a:spcPts val="0"/>
              </a:spcBef>
              <a:spcAft>
                <a:spcPts val="0"/>
              </a:spcAft>
              <a:buSzPts val="15200"/>
              <a:buNone/>
              <a:defRPr sz="15200"/>
            </a:lvl2pPr>
            <a:lvl3pPr lvl="2" algn="ctr">
              <a:spcBef>
                <a:spcPts val="0"/>
              </a:spcBef>
              <a:spcAft>
                <a:spcPts val="0"/>
              </a:spcAft>
              <a:buSzPts val="15200"/>
              <a:buNone/>
              <a:defRPr sz="15200"/>
            </a:lvl3pPr>
            <a:lvl4pPr lvl="3" algn="ctr">
              <a:spcBef>
                <a:spcPts val="0"/>
              </a:spcBef>
              <a:spcAft>
                <a:spcPts val="0"/>
              </a:spcAft>
              <a:buSzPts val="15200"/>
              <a:buNone/>
              <a:defRPr sz="15200"/>
            </a:lvl4pPr>
            <a:lvl5pPr lvl="4" algn="ctr">
              <a:spcBef>
                <a:spcPts val="0"/>
              </a:spcBef>
              <a:spcAft>
                <a:spcPts val="0"/>
              </a:spcAft>
              <a:buSzPts val="15200"/>
              <a:buNone/>
              <a:defRPr sz="15200"/>
            </a:lvl5pPr>
            <a:lvl6pPr lvl="5" algn="ctr">
              <a:spcBef>
                <a:spcPts val="0"/>
              </a:spcBef>
              <a:spcAft>
                <a:spcPts val="0"/>
              </a:spcAft>
              <a:buSzPts val="15200"/>
              <a:buNone/>
              <a:defRPr sz="15200"/>
            </a:lvl6pPr>
            <a:lvl7pPr lvl="6" algn="ctr">
              <a:spcBef>
                <a:spcPts val="0"/>
              </a:spcBef>
              <a:spcAft>
                <a:spcPts val="0"/>
              </a:spcAft>
              <a:buSzPts val="15200"/>
              <a:buNone/>
              <a:defRPr sz="15200"/>
            </a:lvl7pPr>
            <a:lvl8pPr lvl="7" algn="ctr">
              <a:spcBef>
                <a:spcPts val="0"/>
              </a:spcBef>
              <a:spcAft>
                <a:spcPts val="0"/>
              </a:spcAft>
              <a:buSzPts val="15200"/>
              <a:buNone/>
              <a:defRPr sz="15200"/>
            </a:lvl8pPr>
            <a:lvl9pPr lvl="8" algn="ctr">
              <a:spcBef>
                <a:spcPts val="0"/>
              </a:spcBef>
              <a:spcAft>
                <a:spcPts val="0"/>
              </a:spcAft>
              <a:buSzPts val="15200"/>
              <a:buNone/>
              <a:defRPr sz="15200"/>
            </a:lvl9pPr>
          </a:lstStyle>
          <a:p>
            <a:r>
              <a:t>xx%</a:t>
            </a:r>
          </a:p>
        </p:txBody>
      </p:sp>
      <p:sp>
        <p:nvSpPr>
          <p:cNvPr id="46" name="Google Shape;46;p11"/>
          <p:cNvSpPr txBox="1">
            <a:spLocks noGrp="1"/>
          </p:cNvSpPr>
          <p:nvPr>
            <p:ph type="body" idx="1"/>
          </p:nvPr>
        </p:nvSpPr>
        <p:spPr>
          <a:xfrm>
            <a:off x="364468" y="4633192"/>
            <a:ext cx="9963000" cy="1911900"/>
          </a:xfrm>
          <a:prstGeom prst="rect">
            <a:avLst/>
          </a:prstGeom>
        </p:spPr>
        <p:txBody>
          <a:bodyPr spcFirstLastPara="1" wrap="square" lIns="116050" tIns="116050" rIns="116050" bIns="116050" anchor="t" anchorCtr="0">
            <a:normAutofit/>
          </a:bodyPr>
          <a:lstStyle>
            <a:lvl1pPr marL="457200" lvl="0" indent="-374650" algn="ctr">
              <a:spcBef>
                <a:spcPts val="0"/>
              </a:spcBef>
              <a:spcAft>
                <a:spcPts val="0"/>
              </a:spcAft>
              <a:buSzPts val="2300"/>
              <a:buChar char="●"/>
              <a:defRPr/>
            </a:lvl1pPr>
            <a:lvl2pPr marL="914400" lvl="1" indent="-342900" algn="ctr">
              <a:spcBef>
                <a:spcPts val="0"/>
              </a:spcBef>
              <a:spcAft>
                <a:spcPts val="0"/>
              </a:spcAft>
              <a:buSzPts val="1800"/>
              <a:buChar char="○"/>
              <a:defRPr/>
            </a:lvl2pPr>
            <a:lvl3pPr marL="1371600" lvl="2" indent="-342900" algn="ctr">
              <a:spcBef>
                <a:spcPts val="0"/>
              </a:spcBef>
              <a:spcAft>
                <a:spcPts val="0"/>
              </a:spcAft>
              <a:buSzPts val="1800"/>
              <a:buChar char="■"/>
              <a:defRPr/>
            </a:lvl3pPr>
            <a:lvl4pPr marL="1828800" lvl="3" indent="-342900" algn="ctr">
              <a:spcBef>
                <a:spcPts val="0"/>
              </a:spcBef>
              <a:spcAft>
                <a:spcPts val="0"/>
              </a:spcAft>
              <a:buSzPts val="1800"/>
              <a:buChar char="●"/>
              <a:defRPr/>
            </a:lvl4pPr>
            <a:lvl5pPr marL="2286000" lvl="4" indent="-342900" algn="ctr">
              <a:spcBef>
                <a:spcPts val="0"/>
              </a:spcBef>
              <a:spcAft>
                <a:spcPts val="0"/>
              </a:spcAft>
              <a:buSzPts val="1800"/>
              <a:buChar char="○"/>
              <a:defRPr/>
            </a:lvl5pPr>
            <a:lvl6pPr marL="2743200" lvl="5" indent="-342900" algn="ctr">
              <a:spcBef>
                <a:spcPts val="0"/>
              </a:spcBef>
              <a:spcAft>
                <a:spcPts val="0"/>
              </a:spcAft>
              <a:buSzPts val="1800"/>
              <a:buChar char="■"/>
              <a:defRPr/>
            </a:lvl6pPr>
            <a:lvl7pPr marL="3200400" lvl="6" indent="-342900" algn="ctr">
              <a:spcBef>
                <a:spcPts val="0"/>
              </a:spcBef>
              <a:spcAft>
                <a:spcPts val="0"/>
              </a:spcAft>
              <a:buSzPts val="1800"/>
              <a:buChar char="●"/>
              <a:defRPr/>
            </a:lvl7pPr>
            <a:lvl8pPr marL="3657600" lvl="7" indent="-342900" algn="ctr">
              <a:spcBef>
                <a:spcPts val="0"/>
              </a:spcBef>
              <a:spcAft>
                <a:spcPts val="0"/>
              </a:spcAft>
              <a:buSzPts val="1800"/>
              <a:buChar char="○"/>
              <a:defRPr/>
            </a:lvl8pPr>
            <a:lvl9pPr marL="4114800" lvl="8" indent="-342900" algn="ctr">
              <a:spcBef>
                <a:spcPts val="0"/>
              </a:spcBef>
              <a:spcAft>
                <a:spcPts val="0"/>
              </a:spcAft>
              <a:buSzPts val="1800"/>
              <a:buChar char="■"/>
              <a:defRPr/>
            </a:lvl9pPr>
          </a:lstStyle>
          <a:p>
            <a:endParaRPr/>
          </a:p>
        </p:txBody>
      </p:sp>
      <p:sp>
        <p:nvSpPr>
          <p:cNvPr id="47" name="Google Shape;47;p11"/>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4468" y="3161354"/>
            <a:ext cx="9963000" cy="1237200"/>
          </a:xfrm>
          <a:prstGeom prst="rect">
            <a:avLst/>
          </a:prstGeom>
        </p:spPr>
        <p:txBody>
          <a:bodyPr spcFirstLastPara="1" wrap="square" lIns="116050" tIns="116050" rIns="116050" bIns="116050" anchor="ctr" anchorCtr="0">
            <a:normAutofit/>
          </a:bodyPr>
          <a:lstStyle>
            <a:lvl1pPr lvl="0" algn="ctr">
              <a:spcBef>
                <a:spcPts val="0"/>
              </a:spcBef>
              <a:spcAft>
                <a:spcPts val="0"/>
              </a:spcAft>
              <a:buSzPts val="4600"/>
              <a:buNone/>
              <a:defRPr sz="4600"/>
            </a:lvl1pPr>
            <a:lvl2pPr lvl="1" algn="ctr">
              <a:spcBef>
                <a:spcPts val="0"/>
              </a:spcBef>
              <a:spcAft>
                <a:spcPts val="0"/>
              </a:spcAft>
              <a:buSzPts val="4600"/>
              <a:buNone/>
              <a:defRPr sz="4600"/>
            </a:lvl2pPr>
            <a:lvl3pPr lvl="2" algn="ctr">
              <a:spcBef>
                <a:spcPts val="0"/>
              </a:spcBef>
              <a:spcAft>
                <a:spcPts val="0"/>
              </a:spcAft>
              <a:buSzPts val="4600"/>
              <a:buNone/>
              <a:defRPr sz="4600"/>
            </a:lvl3pPr>
            <a:lvl4pPr lvl="3" algn="ctr">
              <a:spcBef>
                <a:spcPts val="0"/>
              </a:spcBef>
              <a:spcAft>
                <a:spcPts val="0"/>
              </a:spcAft>
              <a:buSzPts val="4600"/>
              <a:buNone/>
              <a:defRPr sz="4600"/>
            </a:lvl4pPr>
            <a:lvl5pPr lvl="4" algn="ctr">
              <a:spcBef>
                <a:spcPts val="0"/>
              </a:spcBef>
              <a:spcAft>
                <a:spcPts val="0"/>
              </a:spcAft>
              <a:buSzPts val="4600"/>
              <a:buNone/>
              <a:defRPr sz="4600"/>
            </a:lvl5pPr>
            <a:lvl6pPr lvl="5" algn="ctr">
              <a:spcBef>
                <a:spcPts val="0"/>
              </a:spcBef>
              <a:spcAft>
                <a:spcPts val="0"/>
              </a:spcAft>
              <a:buSzPts val="4600"/>
              <a:buNone/>
              <a:defRPr sz="4600"/>
            </a:lvl6pPr>
            <a:lvl7pPr lvl="6" algn="ctr">
              <a:spcBef>
                <a:spcPts val="0"/>
              </a:spcBef>
              <a:spcAft>
                <a:spcPts val="0"/>
              </a:spcAft>
              <a:buSzPts val="4600"/>
              <a:buNone/>
              <a:defRPr sz="4600"/>
            </a:lvl7pPr>
            <a:lvl8pPr lvl="7" algn="ctr">
              <a:spcBef>
                <a:spcPts val="0"/>
              </a:spcBef>
              <a:spcAft>
                <a:spcPts val="0"/>
              </a:spcAft>
              <a:buSzPts val="4600"/>
              <a:buNone/>
              <a:defRPr sz="4600"/>
            </a:lvl8pPr>
            <a:lvl9pPr lvl="8" algn="ctr">
              <a:spcBef>
                <a:spcPts val="0"/>
              </a:spcBef>
              <a:spcAft>
                <a:spcPts val="0"/>
              </a:spcAft>
              <a:buSzPts val="4600"/>
              <a:buNone/>
              <a:defRPr sz="4600"/>
            </a:lvl9pPr>
          </a:lstStyle>
          <a:p>
            <a:endParaRPr/>
          </a:p>
        </p:txBody>
      </p:sp>
      <p:sp>
        <p:nvSpPr>
          <p:cNvPr id="15" name="Google Shape;15;p3"/>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64468" y="654105"/>
            <a:ext cx="9963000" cy="841800"/>
          </a:xfrm>
          <a:prstGeom prst="rect">
            <a:avLst/>
          </a:prstGeom>
        </p:spPr>
        <p:txBody>
          <a:bodyPr spcFirstLastPara="1" wrap="square" lIns="116050" tIns="116050" rIns="116050" bIns="116050"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8" name="Google Shape;18;p4"/>
          <p:cNvSpPr txBox="1">
            <a:spLocks noGrp="1"/>
          </p:cNvSpPr>
          <p:nvPr>
            <p:ph type="body" idx="1"/>
          </p:nvPr>
        </p:nvSpPr>
        <p:spPr>
          <a:xfrm>
            <a:off x="364468" y="1693927"/>
            <a:ext cx="9963000" cy="5021400"/>
          </a:xfrm>
          <a:prstGeom prst="rect">
            <a:avLst/>
          </a:prstGeom>
        </p:spPr>
        <p:txBody>
          <a:bodyPr spcFirstLastPara="1" wrap="square" lIns="116050" tIns="116050" rIns="116050" bIns="116050" anchor="t" anchorCtr="0">
            <a:normAutofit/>
          </a:bodyPr>
          <a:lstStyle>
            <a:lvl1pPr marL="457200" lvl="0" indent="-374650">
              <a:spcBef>
                <a:spcPts val="0"/>
              </a:spcBef>
              <a:spcAft>
                <a:spcPts val="0"/>
              </a:spcAft>
              <a:buSzPts val="2300"/>
              <a:buChar char="●"/>
              <a:defRPr/>
            </a:lvl1pPr>
            <a:lvl2pPr marL="914400" lvl="1" indent="-342900">
              <a:spcBef>
                <a:spcPts val="0"/>
              </a:spcBef>
              <a:spcAft>
                <a:spcPts val="0"/>
              </a:spcAft>
              <a:buSzPts val="1800"/>
              <a:buChar char="○"/>
              <a:defRPr/>
            </a:lvl2pPr>
            <a:lvl3pPr marL="1371600" lvl="2" indent="-342900">
              <a:spcBef>
                <a:spcPts val="0"/>
              </a:spcBef>
              <a:spcAft>
                <a:spcPts val="0"/>
              </a:spcAft>
              <a:buSzPts val="18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19" name="Google Shape;19;p4"/>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64468" y="654105"/>
            <a:ext cx="9963000" cy="841800"/>
          </a:xfrm>
          <a:prstGeom prst="rect">
            <a:avLst/>
          </a:prstGeom>
        </p:spPr>
        <p:txBody>
          <a:bodyPr spcFirstLastPara="1" wrap="square" lIns="116050" tIns="116050" rIns="116050" bIns="116050"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2" name="Google Shape;22;p5"/>
          <p:cNvSpPr txBox="1">
            <a:spLocks noGrp="1"/>
          </p:cNvSpPr>
          <p:nvPr>
            <p:ph type="body" idx="1"/>
          </p:nvPr>
        </p:nvSpPr>
        <p:spPr>
          <a:xfrm>
            <a:off x="364468" y="1693927"/>
            <a:ext cx="4677000" cy="5021400"/>
          </a:xfrm>
          <a:prstGeom prst="rect">
            <a:avLst/>
          </a:prstGeom>
        </p:spPr>
        <p:txBody>
          <a:bodyPr spcFirstLastPara="1" wrap="square" lIns="116050" tIns="116050" rIns="116050" bIns="116050" anchor="t" anchorCtr="0">
            <a:normAutofit/>
          </a:bodyPr>
          <a:lstStyle>
            <a:lvl1pPr marL="457200" lvl="0" indent="-342900">
              <a:spcBef>
                <a:spcPts val="0"/>
              </a:spcBef>
              <a:spcAft>
                <a:spcPts val="0"/>
              </a:spcAft>
              <a:buSzPts val="1800"/>
              <a:buChar char="●"/>
              <a:defRPr sz="1800"/>
            </a:lvl1pPr>
            <a:lvl2pPr marL="914400" lvl="1" indent="-323850">
              <a:spcBef>
                <a:spcPts val="0"/>
              </a:spcBef>
              <a:spcAft>
                <a:spcPts val="0"/>
              </a:spcAft>
              <a:buSzPts val="1500"/>
              <a:buChar char="○"/>
              <a:defRPr sz="1500"/>
            </a:lvl2pPr>
            <a:lvl3pPr marL="1371600" lvl="2" indent="-323850">
              <a:spcBef>
                <a:spcPts val="0"/>
              </a:spcBef>
              <a:spcAft>
                <a:spcPts val="0"/>
              </a:spcAft>
              <a:buSzPts val="1500"/>
              <a:buChar char="■"/>
              <a:defRPr sz="1500"/>
            </a:lvl3pPr>
            <a:lvl4pPr marL="1828800" lvl="3" indent="-323850">
              <a:spcBef>
                <a:spcPts val="0"/>
              </a:spcBef>
              <a:spcAft>
                <a:spcPts val="0"/>
              </a:spcAft>
              <a:buSzPts val="1500"/>
              <a:buChar char="●"/>
              <a:defRPr sz="1500"/>
            </a:lvl4pPr>
            <a:lvl5pPr marL="2286000" lvl="4" indent="-323850">
              <a:spcBef>
                <a:spcPts val="0"/>
              </a:spcBef>
              <a:spcAft>
                <a:spcPts val="0"/>
              </a:spcAft>
              <a:buSzPts val="1500"/>
              <a:buChar char="○"/>
              <a:defRPr sz="1500"/>
            </a:lvl5pPr>
            <a:lvl6pPr marL="2743200" lvl="5" indent="-323850">
              <a:spcBef>
                <a:spcPts val="0"/>
              </a:spcBef>
              <a:spcAft>
                <a:spcPts val="0"/>
              </a:spcAft>
              <a:buSzPts val="1500"/>
              <a:buChar char="■"/>
              <a:defRPr sz="1500"/>
            </a:lvl6pPr>
            <a:lvl7pPr marL="3200400" lvl="6" indent="-323850">
              <a:spcBef>
                <a:spcPts val="0"/>
              </a:spcBef>
              <a:spcAft>
                <a:spcPts val="0"/>
              </a:spcAft>
              <a:buSzPts val="1500"/>
              <a:buChar char="●"/>
              <a:defRPr sz="1500"/>
            </a:lvl7pPr>
            <a:lvl8pPr marL="3657600" lvl="7" indent="-323850">
              <a:spcBef>
                <a:spcPts val="0"/>
              </a:spcBef>
              <a:spcAft>
                <a:spcPts val="0"/>
              </a:spcAft>
              <a:buSzPts val="1500"/>
              <a:buChar char="○"/>
              <a:defRPr sz="1500"/>
            </a:lvl8pPr>
            <a:lvl9pPr marL="4114800" lvl="8" indent="-323850">
              <a:spcBef>
                <a:spcPts val="0"/>
              </a:spcBef>
              <a:spcAft>
                <a:spcPts val="0"/>
              </a:spcAft>
              <a:buSzPts val="1500"/>
              <a:buChar char="■"/>
              <a:defRPr sz="1500"/>
            </a:lvl9pPr>
          </a:lstStyle>
          <a:p>
            <a:endParaRPr/>
          </a:p>
        </p:txBody>
      </p:sp>
      <p:sp>
        <p:nvSpPr>
          <p:cNvPr id="23" name="Google Shape;23;p5"/>
          <p:cNvSpPr txBox="1">
            <a:spLocks noGrp="1"/>
          </p:cNvSpPr>
          <p:nvPr>
            <p:ph type="body" idx="2"/>
          </p:nvPr>
        </p:nvSpPr>
        <p:spPr>
          <a:xfrm>
            <a:off x="5650483" y="1693927"/>
            <a:ext cx="4677000" cy="5021400"/>
          </a:xfrm>
          <a:prstGeom prst="rect">
            <a:avLst/>
          </a:prstGeom>
        </p:spPr>
        <p:txBody>
          <a:bodyPr spcFirstLastPara="1" wrap="square" lIns="116050" tIns="116050" rIns="116050" bIns="116050" anchor="t" anchorCtr="0">
            <a:normAutofit/>
          </a:bodyPr>
          <a:lstStyle>
            <a:lvl1pPr marL="457200" lvl="0" indent="-342900">
              <a:spcBef>
                <a:spcPts val="0"/>
              </a:spcBef>
              <a:spcAft>
                <a:spcPts val="0"/>
              </a:spcAft>
              <a:buSzPts val="1800"/>
              <a:buChar char="●"/>
              <a:defRPr sz="1800"/>
            </a:lvl1pPr>
            <a:lvl2pPr marL="914400" lvl="1" indent="-323850">
              <a:spcBef>
                <a:spcPts val="0"/>
              </a:spcBef>
              <a:spcAft>
                <a:spcPts val="0"/>
              </a:spcAft>
              <a:buSzPts val="1500"/>
              <a:buChar char="○"/>
              <a:defRPr sz="1500"/>
            </a:lvl2pPr>
            <a:lvl3pPr marL="1371600" lvl="2" indent="-323850">
              <a:spcBef>
                <a:spcPts val="0"/>
              </a:spcBef>
              <a:spcAft>
                <a:spcPts val="0"/>
              </a:spcAft>
              <a:buSzPts val="1500"/>
              <a:buChar char="■"/>
              <a:defRPr sz="1500"/>
            </a:lvl3pPr>
            <a:lvl4pPr marL="1828800" lvl="3" indent="-323850">
              <a:spcBef>
                <a:spcPts val="0"/>
              </a:spcBef>
              <a:spcAft>
                <a:spcPts val="0"/>
              </a:spcAft>
              <a:buSzPts val="1500"/>
              <a:buChar char="●"/>
              <a:defRPr sz="1500"/>
            </a:lvl4pPr>
            <a:lvl5pPr marL="2286000" lvl="4" indent="-323850">
              <a:spcBef>
                <a:spcPts val="0"/>
              </a:spcBef>
              <a:spcAft>
                <a:spcPts val="0"/>
              </a:spcAft>
              <a:buSzPts val="1500"/>
              <a:buChar char="○"/>
              <a:defRPr sz="1500"/>
            </a:lvl5pPr>
            <a:lvl6pPr marL="2743200" lvl="5" indent="-323850">
              <a:spcBef>
                <a:spcPts val="0"/>
              </a:spcBef>
              <a:spcAft>
                <a:spcPts val="0"/>
              </a:spcAft>
              <a:buSzPts val="1500"/>
              <a:buChar char="■"/>
              <a:defRPr sz="1500"/>
            </a:lvl6pPr>
            <a:lvl7pPr marL="3200400" lvl="6" indent="-323850">
              <a:spcBef>
                <a:spcPts val="0"/>
              </a:spcBef>
              <a:spcAft>
                <a:spcPts val="0"/>
              </a:spcAft>
              <a:buSzPts val="1500"/>
              <a:buChar char="●"/>
              <a:defRPr sz="1500"/>
            </a:lvl7pPr>
            <a:lvl8pPr marL="3657600" lvl="7" indent="-323850">
              <a:spcBef>
                <a:spcPts val="0"/>
              </a:spcBef>
              <a:spcAft>
                <a:spcPts val="0"/>
              </a:spcAft>
              <a:buSzPts val="1500"/>
              <a:buChar char="○"/>
              <a:defRPr sz="1500"/>
            </a:lvl8pPr>
            <a:lvl9pPr marL="4114800" lvl="8" indent="-323850">
              <a:spcBef>
                <a:spcPts val="0"/>
              </a:spcBef>
              <a:spcAft>
                <a:spcPts val="0"/>
              </a:spcAft>
              <a:buSzPts val="1500"/>
              <a:buChar char="■"/>
              <a:defRPr sz="1500"/>
            </a:lvl9pPr>
          </a:lstStyle>
          <a:p>
            <a:endParaRPr/>
          </a:p>
        </p:txBody>
      </p:sp>
      <p:sp>
        <p:nvSpPr>
          <p:cNvPr id="24" name="Google Shape;24;p5"/>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64468" y="654105"/>
            <a:ext cx="9963000" cy="841800"/>
          </a:xfrm>
          <a:prstGeom prst="rect">
            <a:avLst/>
          </a:prstGeom>
        </p:spPr>
        <p:txBody>
          <a:bodyPr spcFirstLastPara="1" wrap="square" lIns="116050" tIns="116050" rIns="116050" bIns="116050" anchor="t" anchorCtr="0">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7" name="Google Shape;27;p6"/>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64468" y="816630"/>
            <a:ext cx="3283500" cy="1110600"/>
          </a:xfrm>
          <a:prstGeom prst="rect">
            <a:avLst/>
          </a:prstGeom>
        </p:spPr>
        <p:txBody>
          <a:bodyPr spcFirstLastPara="1" wrap="square" lIns="116050" tIns="116050" rIns="116050" bIns="116050" anchor="b"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0" name="Google Shape;30;p7"/>
          <p:cNvSpPr txBox="1">
            <a:spLocks noGrp="1"/>
          </p:cNvSpPr>
          <p:nvPr>
            <p:ph type="body" idx="1"/>
          </p:nvPr>
        </p:nvSpPr>
        <p:spPr>
          <a:xfrm>
            <a:off x="364468" y="2042457"/>
            <a:ext cx="3283500" cy="4673100"/>
          </a:xfrm>
          <a:prstGeom prst="rect">
            <a:avLst/>
          </a:prstGeom>
        </p:spPr>
        <p:txBody>
          <a:bodyPr spcFirstLastPara="1" wrap="square" lIns="116050" tIns="116050" rIns="116050" bIns="116050" anchor="t" anchorCtr="0">
            <a:normAutofit/>
          </a:bodyPr>
          <a:lstStyle>
            <a:lvl1pPr marL="457200" lvl="0" indent="-323850">
              <a:spcBef>
                <a:spcPts val="0"/>
              </a:spcBef>
              <a:spcAft>
                <a:spcPts val="0"/>
              </a:spcAft>
              <a:buSzPts val="1500"/>
              <a:buChar char="●"/>
              <a:defRPr sz="1500"/>
            </a:lvl1pPr>
            <a:lvl2pPr marL="914400" lvl="1" indent="-323850">
              <a:spcBef>
                <a:spcPts val="0"/>
              </a:spcBef>
              <a:spcAft>
                <a:spcPts val="0"/>
              </a:spcAft>
              <a:buSzPts val="1500"/>
              <a:buChar char="○"/>
              <a:defRPr sz="1500"/>
            </a:lvl2pPr>
            <a:lvl3pPr marL="1371600" lvl="2" indent="-323850">
              <a:spcBef>
                <a:spcPts val="0"/>
              </a:spcBef>
              <a:spcAft>
                <a:spcPts val="0"/>
              </a:spcAft>
              <a:buSzPts val="1500"/>
              <a:buChar char="■"/>
              <a:defRPr sz="1500"/>
            </a:lvl3pPr>
            <a:lvl4pPr marL="1828800" lvl="3" indent="-323850">
              <a:spcBef>
                <a:spcPts val="0"/>
              </a:spcBef>
              <a:spcAft>
                <a:spcPts val="0"/>
              </a:spcAft>
              <a:buSzPts val="1500"/>
              <a:buChar char="●"/>
              <a:defRPr sz="1500"/>
            </a:lvl4pPr>
            <a:lvl5pPr marL="2286000" lvl="4" indent="-323850">
              <a:spcBef>
                <a:spcPts val="0"/>
              </a:spcBef>
              <a:spcAft>
                <a:spcPts val="0"/>
              </a:spcAft>
              <a:buSzPts val="1500"/>
              <a:buChar char="○"/>
              <a:defRPr sz="1500"/>
            </a:lvl5pPr>
            <a:lvl6pPr marL="2743200" lvl="5" indent="-323850">
              <a:spcBef>
                <a:spcPts val="0"/>
              </a:spcBef>
              <a:spcAft>
                <a:spcPts val="0"/>
              </a:spcAft>
              <a:buSzPts val="1500"/>
              <a:buChar char="■"/>
              <a:defRPr sz="1500"/>
            </a:lvl6pPr>
            <a:lvl7pPr marL="3200400" lvl="6" indent="-323850">
              <a:spcBef>
                <a:spcPts val="0"/>
              </a:spcBef>
              <a:spcAft>
                <a:spcPts val="0"/>
              </a:spcAft>
              <a:buSzPts val="1500"/>
              <a:buChar char="●"/>
              <a:defRPr sz="1500"/>
            </a:lvl7pPr>
            <a:lvl8pPr marL="3657600" lvl="7" indent="-323850">
              <a:spcBef>
                <a:spcPts val="0"/>
              </a:spcBef>
              <a:spcAft>
                <a:spcPts val="0"/>
              </a:spcAft>
              <a:buSzPts val="1500"/>
              <a:buChar char="○"/>
              <a:defRPr sz="1500"/>
            </a:lvl8pPr>
            <a:lvl9pPr marL="4114800" lvl="8" indent="-323850">
              <a:spcBef>
                <a:spcPts val="0"/>
              </a:spcBef>
              <a:spcAft>
                <a:spcPts val="0"/>
              </a:spcAft>
              <a:buSzPts val="1500"/>
              <a:buChar char="■"/>
              <a:defRPr sz="1500"/>
            </a:lvl9pPr>
          </a:lstStyle>
          <a:p>
            <a:endParaRPr/>
          </a:p>
        </p:txBody>
      </p:sp>
      <p:sp>
        <p:nvSpPr>
          <p:cNvPr id="31" name="Google Shape;31;p7"/>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73245" y="661638"/>
            <a:ext cx="7445700" cy="6012600"/>
          </a:xfrm>
          <a:prstGeom prst="rect">
            <a:avLst/>
          </a:prstGeom>
        </p:spPr>
        <p:txBody>
          <a:bodyPr spcFirstLastPara="1" wrap="square" lIns="116050" tIns="116050" rIns="116050" bIns="116050" anchor="ctr" anchorCtr="0">
            <a:normAutofit/>
          </a:bodyPr>
          <a:lstStyle>
            <a:lvl1pPr lvl="0">
              <a:spcBef>
                <a:spcPts val="0"/>
              </a:spcBef>
              <a:spcAft>
                <a:spcPts val="0"/>
              </a:spcAft>
              <a:buSzPts val="6100"/>
              <a:buNone/>
              <a:defRPr sz="6100"/>
            </a:lvl1pPr>
            <a:lvl2pPr lvl="1">
              <a:spcBef>
                <a:spcPts val="0"/>
              </a:spcBef>
              <a:spcAft>
                <a:spcPts val="0"/>
              </a:spcAft>
              <a:buSzPts val="6100"/>
              <a:buNone/>
              <a:defRPr sz="6100"/>
            </a:lvl2pPr>
            <a:lvl3pPr lvl="2">
              <a:spcBef>
                <a:spcPts val="0"/>
              </a:spcBef>
              <a:spcAft>
                <a:spcPts val="0"/>
              </a:spcAft>
              <a:buSzPts val="6100"/>
              <a:buNone/>
              <a:defRPr sz="6100"/>
            </a:lvl3pPr>
            <a:lvl4pPr lvl="3">
              <a:spcBef>
                <a:spcPts val="0"/>
              </a:spcBef>
              <a:spcAft>
                <a:spcPts val="0"/>
              </a:spcAft>
              <a:buSzPts val="6100"/>
              <a:buNone/>
              <a:defRPr sz="6100"/>
            </a:lvl4pPr>
            <a:lvl5pPr lvl="4">
              <a:spcBef>
                <a:spcPts val="0"/>
              </a:spcBef>
              <a:spcAft>
                <a:spcPts val="0"/>
              </a:spcAft>
              <a:buSzPts val="6100"/>
              <a:buNone/>
              <a:defRPr sz="6100"/>
            </a:lvl5pPr>
            <a:lvl6pPr lvl="5">
              <a:spcBef>
                <a:spcPts val="0"/>
              </a:spcBef>
              <a:spcAft>
                <a:spcPts val="0"/>
              </a:spcAft>
              <a:buSzPts val="6100"/>
              <a:buNone/>
              <a:defRPr sz="6100"/>
            </a:lvl6pPr>
            <a:lvl7pPr lvl="6">
              <a:spcBef>
                <a:spcPts val="0"/>
              </a:spcBef>
              <a:spcAft>
                <a:spcPts val="0"/>
              </a:spcAft>
              <a:buSzPts val="6100"/>
              <a:buNone/>
              <a:defRPr sz="6100"/>
            </a:lvl7pPr>
            <a:lvl8pPr lvl="7">
              <a:spcBef>
                <a:spcPts val="0"/>
              </a:spcBef>
              <a:spcAft>
                <a:spcPts val="0"/>
              </a:spcAft>
              <a:buSzPts val="6100"/>
              <a:buNone/>
              <a:defRPr sz="6100"/>
            </a:lvl8pPr>
            <a:lvl9pPr lvl="8">
              <a:spcBef>
                <a:spcPts val="0"/>
              </a:spcBef>
              <a:spcAft>
                <a:spcPts val="0"/>
              </a:spcAft>
              <a:buSzPts val="6100"/>
              <a:buNone/>
              <a:defRPr sz="6100"/>
            </a:lvl9pPr>
          </a:lstStyle>
          <a:p>
            <a:endParaRPr/>
          </a:p>
        </p:txBody>
      </p:sp>
      <p:sp>
        <p:nvSpPr>
          <p:cNvPr id="34" name="Google Shape;34;p8"/>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spcFirstLastPara="1" wrap="square" lIns="116050" tIns="116050" rIns="116050" bIns="11605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10447" y="1812541"/>
            <a:ext cx="4730100" cy="2178600"/>
          </a:xfrm>
          <a:prstGeom prst="rect">
            <a:avLst/>
          </a:prstGeom>
        </p:spPr>
        <p:txBody>
          <a:bodyPr spcFirstLastPara="1" wrap="square" lIns="116050" tIns="116050" rIns="116050" bIns="116050" anchor="b" anchorCtr="0">
            <a:normAutofit/>
          </a:bodyPr>
          <a:lstStyle>
            <a:lvl1pPr lvl="0" algn="ctr">
              <a:spcBef>
                <a:spcPts val="0"/>
              </a:spcBef>
              <a:spcAft>
                <a:spcPts val="0"/>
              </a:spcAft>
              <a:buSzPts val="5300"/>
              <a:buNone/>
              <a:defRPr sz="5300"/>
            </a:lvl1pPr>
            <a:lvl2pPr lvl="1" algn="ctr">
              <a:spcBef>
                <a:spcPts val="0"/>
              </a:spcBef>
              <a:spcAft>
                <a:spcPts val="0"/>
              </a:spcAft>
              <a:buSzPts val="5300"/>
              <a:buNone/>
              <a:defRPr sz="5300"/>
            </a:lvl2pPr>
            <a:lvl3pPr lvl="2" algn="ctr">
              <a:spcBef>
                <a:spcPts val="0"/>
              </a:spcBef>
              <a:spcAft>
                <a:spcPts val="0"/>
              </a:spcAft>
              <a:buSzPts val="5300"/>
              <a:buNone/>
              <a:defRPr sz="5300"/>
            </a:lvl3pPr>
            <a:lvl4pPr lvl="3" algn="ctr">
              <a:spcBef>
                <a:spcPts val="0"/>
              </a:spcBef>
              <a:spcAft>
                <a:spcPts val="0"/>
              </a:spcAft>
              <a:buSzPts val="5300"/>
              <a:buNone/>
              <a:defRPr sz="5300"/>
            </a:lvl4pPr>
            <a:lvl5pPr lvl="4" algn="ctr">
              <a:spcBef>
                <a:spcPts val="0"/>
              </a:spcBef>
              <a:spcAft>
                <a:spcPts val="0"/>
              </a:spcAft>
              <a:buSzPts val="5300"/>
              <a:buNone/>
              <a:defRPr sz="5300"/>
            </a:lvl5pPr>
            <a:lvl6pPr lvl="5" algn="ctr">
              <a:spcBef>
                <a:spcPts val="0"/>
              </a:spcBef>
              <a:spcAft>
                <a:spcPts val="0"/>
              </a:spcAft>
              <a:buSzPts val="5300"/>
              <a:buNone/>
              <a:defRPr sz="5300"/>
            </a:lvl6pPr>
            <a:lvl7pPr lvl="6" algn="ctr">
              <a:spcBef>
                <a:spcPts val="0"/>
              </a:spcBef>
              <a:spcAft>
                <a:spcPts val="0"/>
              </a:spcAft>
              <a:buSzPts val="5300"/>
              <a:buNone/>
              <a:defRPr sz="5300"/>
            </a:lvl7pPr>
            <a:lvl8pPr lvl="7" algn="ctr">
              <a:spcBef>
                <a:spcPts val="0"/>
              </a:spcBef>
              <a:spcAft>
                <a:spcPts val="0"/>
              </a:spcAft>
              <a:buSzPts val="5300"/>
              <a:buNone/>
              <a:defRPr sz="5300"/>
            </a:lvl8pPr>
            <a:lvl9pPr lvl="8" algn="ctr">
              <a:spcBef>
                <a:spcPts val="0"/>
              </a:spcBef>
              <a:spcAft>
                <a:spcPts val="0"/>
              </a:spcAft>
              <a:buSzPts val="5300"/>
              <a:buNone/>
              <a:defRPr sz="5300"/>
            </a:lvl9pPr>
          </a:lstStyle>
          <a:p>
            <a:endParaRPr/>
          </a:p>
        </p:txBody>
      </p:sp>
      <p:sp>
        <p:nvSpPr>
          <p:cNvPr id="38" name="Google Shape;38;p9"/>
          <p:cNvSpPr txBox="1">
            <a:spLocks noGrp="1"/>
          </p:cNvSpPr>
          <p:nvPr>
            <p:ph type="subTitle" idx="1"/>
          </p:nvPr>
        </p:nvSpPr>
        <p:spPr>
          <a:xfrm>
            <a:off x="310447" y="4120005"/>
            <a:ext cx="4730100" cy="1815300"/>
          </a:xfrm>
          <a:prstGeom prst="rect">
            <a:avLst/>
          </a:prstGeom>
        </p:spPr>
        <p:txBody>
          <a:bodyPr spcFirstLastPara="1" wrap="square" lIns="116050" tIns="116050" rIns="116050" bIns="116050" anchor="t" anchorCtr="0">
            <a:norm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a:endParaRPr/>
          </a:p>
        </p:txBody>
      </p:sp>
      <p:sp>
        <p:nvSpPr>
          <p:cNvPr id="39" name="Google Shape;39;p9"/>
          <p:cNvSpPr txBox="1">
            <a:spLocks noGrp="1"/>
          </p:cNvSpPr>
          <p:nvPr>
            <p:ph type="body" idx="2"/>
          </p:nvPr>
        </p:nvSpPr>
        <p:spPr>
          <a:xfrm>
            <a:off x="5775715" y="1064257"/>
            <a:ext cx="4486500" cy="5431200"/>
          </a:xfrm>
          <a:prstGeom prst="rect">
            <a:avLst/>
          </a:prstGeom>
        </p:spPr>
        <p:txBody>
          <a:bodyPr spcFirstLastPara="1" wrap="square" lIns="116050" tIns="116050" rIns="116050" bIns="116050" anchor="ctr" anchorCtr="0">
            <a:normAutofit/>
          </a:bodyPr>
          <a:lstStyle>
            <a:lvl1pPr marL="457200" lvl="0" indent="-374650">
              <a:spcBef>
                <a:spcPts val="0"/>
              </a:spcBef>
              <a:spcAft>
                <a:spcPts val="0"/>
              </a:spcAft>
              <a:buSzPts val="2300"/>
              <a:buChar char="●"/>
              <a:defRPr/>
            </a:lvl1pPr>
            <a:lvl2pPr marL="914400" lvl="1" indent="-342900">
              <a:spcBef>
                <a:spcPts val="0"/>
              </a:spcBef>
              <a:spcAft>
                <a:spcPts val="0"/>
              </a:spcAft>
              <a:buSzPts val="1800"/>
              <a:buChar char="○"/>
              <a:defRPr/>
            </a:lvl2pPr>
            <a:lvl3pPr marL="1371600" lvl="2" indent="-342900">
              <a:spcBef>
                <a:spcPts val="0"/>
              </a:spcBef>
              <a:spcAft>
                <a:spcPts val="0"/>
              </a:spcAft>
              <a:buSzPts val="18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sp>
        <p:nvSpPr>
          <p:cNvPr id="40" name="Google Shape;40;p9"/>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64468" y="6218168"/>
            <a:ext cx="7014300" cy="889500"/>
          </a:xfrm>
          <a:prstGeom prst="rect">
            <a:avLst/>
          </a:prstGeom>
        </p:spPr>
        <p:txBody>
          <a:bodyPr spcFirstLastPara="1" wrap="square" lIns="116050" tIns="116050" rIns="116050" bIns="116050" anchor="ctr" anchorCtr="0">
            <a:normAutofit/>
          </a:bodyPr>
          <a:lstStyle>
            <a:lvl1pPr marL="457200" lvl="0" indent="-228600">
              <a:lnSpc>
                <a:spcPct val="100000"/>
              </a:lnSpc>
              <a:spcBef>
                <a:spcPts val="0"/>
              </a:spcBef>
              <a:spcAft>
                <a:spcPts val="0"/>
              </a:spcAft>
              <a:buSzPts val="2300"/>
              <a:buNone/>
              <a:defRPr/>
            </a:lvl1pPr>
          </a:lstStyle>
          <a:p>
            <a:endParaRPr/>
          </a:p>
        </p:txBody>
      </p:sp>
      <p:sp>
        <p:nvSpPr>
          <p:cNvPr id="43" name="Google Shape;43;p10"/>
          <p:cNvSpPr txBox="1">
            <a:spLocks noGrp="1"/>
          </p:cNvSpPr>
          <p:nvPr>
            <p:ph type="sldNum" idx="12"/>
          </p:nvPr>
        </p:nvSpPr>
        <p:spPr>
          <a:xfrm>
            <a:off x="9906772" y="6854072"/>
            <a:ext cx="641700" cy="578400"/>
          </a:xfrm>
          <a:prstGeom prst="rect">
            <a:avLst/>
          </a:prstGeom>
        </p:spPr>
        <p:txBody>
          <a:bodyPr spcFirstLastPara="1" wrap="square" lIns="116050" tIns="116050" rIns="116050" bIns="1160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4468" y="654105"/>
            <a:ext cx="9963000" cy="841800"/>
          </a:xfrm>
          <a:prstGeom prst="rect">
            <a:avLst/>
          </a:prstGeom>
          <a:noFill/>
          <a:ln>
            <a:noFill/>
          </a:ln>
        </p:spPr>
        <p:txBody>
          <a:bodyPr spcFirstLastPara="1" wrap="square" lIns="116050" tIns="116050" rIns="116050" bIns="116050" anchor="t" anchorCtr="0">
            <a:normAutofit/>
          </a:bodyPr>
          <a:lstStyle>
            <a:lvl1pPr lvl="0">
              <a:spcBef>
                <a:spcPts val="0"/>
              </a:spcBef>
              <a:spcAft>
                <a:spcPts val="0"/>
              </a:spcAft>
              <a:buClr>
                <a:schemeClr val="dk1"/>
              </a:buClr>
              <a:buSzPts val="3600"/>
              <a:buNone/>
              <a:defRPr sz="3600">
                <a:solidFill>
                  <a:schemeClr val="dk1"/>
                </a:solidFill>
              </a:defRPr>
            </a:lvl1pPr>
            <a:lvl2pPr lvl="1">
              <a:spcBef>
                <a:spcPts val="0"/>
              </a:spcBef>
              <a:spcAft>
                <a:spcPts val="0"/>
              </a:spcAft>
              <a:buClr>
                <a:schemeClr val="dk1"/>
              </a:buClr>
              <a:buSzPts val="3600"/>
              <a:buNone/>
              <a:defRPr sz="3600">
                <a:solidFill>
                  <a:schemeClr val="dk1"/>
                </a:solidFill>
              </a:defRPr>
            </a:lvl2pPr>
            <a:lvl3pPr lvl="2">
              <a:spcBef>
                <a:spcPts val="0"/>
              </a:spcBef>
              <a:spcAft>
                <a:spcPts val="0"/>
              </a:spcAft>
              <a:buClr>
                <a:schemeClr val="dk1"/>
              </a:buClr>
              <a:buSzPts val="3600"/>
              <a:buNone/>
              <a:defRPr sz="3600">
                <a:solidFill>
                  <a:schemeClr val="dk1"/>
                </a:solidFill>
              </a:defRPr>
            </a:lvl3pPr>
            <a:lvl4pPr lvl="3">
              <a:spcBef>
                <a:spcPts val="0"/>
              </a:spcBef>
              <a:spcAft>
                <a:spcPts val="0"/>
              </a:spcAft>
              <a:buClr>
                <a:schemeClr val="dk1"/>
              </a:buClr>
              <a:buSzPts val="3600"/>
              <a:buNone/>
              <a:defRPr sz="3600">
                <a:solidFill>
                  <a:schemeClr val="dk1"/>
                </a:solidFill>
              </a:defRPr>
            </a:lvl4pPr>
            <a:lvl5pPr lvl="4">
              <a:spcBef>
                <a:spcPts val="0"/>
              </a:spcBef>
              <a:spcAft>
                <a:spcPts val="0"/>
              </a:spcAft>
              <a:buClr>
                <a:schemeClr val="dk1"/>
              </a:buClr>
              <a:buSzPts val="3600"/>
              <a:buNone/>
              <a:defRPr sz="3600">
                <a:solidFill>
                  <a:schemeClr val="dk1"/>
                </a:solidFill>
              </a:defRPr>
            </a:lvl5pPr>
            <a:lvl6pPr lvl="5">
              <a:spcBef>
                <a:spcPts val="0"/>
              </a:spcBef>
              <a:spcAft>
                <a:spcPts val="0"/>
              </a:spcAft>
              <a:buClr>
                <a:schemeClr val="dk1"/>
              </a:buClr>
              <a:buSzPts val="3600"/>
              <a:buNone/>
              <a:defRPr sz="3600">
                <a:solidFill>
                  <a:schemeClr val="dk1"/>
                </a:solidFill>
              </a:defRPr>
            </a:lvl6pPr>
            <a:lvl7pPr lvl="6">
              <a:spcBef>
                <a:spcPts val="0"/>
              </a:spcBef>
              <a:spcAft>
                <a:spcPts val="0"/>
              </a:spcAft>
              <a:buClr>
                <a:schemeClr val="dk1"/>
              </a:buClr>
              <a:buSzPts val="3600"/>
              <a:buNone/>
              <a:defRPr sz="3600">
                <a:solidFill>
                  <a:schemeClr val="dk1"/>
                </a:solidFill>
              </a:defRPr>
            </a:lvl7pPr>
            <a:lvl8pPr lvl="7">
              <a:spcBef>
                <a:spcPts val="0"/>
              </a:spcBef>
              <a:spcAft>
                <a:spcPts val="0"/>
              </a:spcAft>
              <a:buClr>
                <a:schemeClr val="dk1"/>
              </a:buClr>
              <a:buSzPts val="3600"/>
              <a:buNone/>
              <a:defRPr sz="3600">
                <a:solidFill>
                  <a:schemeClr val="dk1"/>
                </a:solidFill>
              </a:defRPr>
            </a:lvl8pPr>
            <a:lvl9pPr lvl="8">
              <a:spcBef>
                <a:spcPts val="0"/>
              </a:spcBef>
              <a:spcAft>
                <a:spcPts val="0"/>
              </a:spcAft>
              <a:buClr>
                <a:schemeClr val="dk1"/>
              </a:buClr>
              <a:buSzPts val="3600"/>
              <a:buNone/>
              <a:defRPr sz="3600">
                <a:solidFill>
                  <a:schemeClr val="dk1"/>
                </a:solidFill>
              </a:defRPr>
            </a:lvl9pPr>
          </a:lstStyle>
          <a:p>
            <a:endParaRPr/>
          </a:p>
        </p:txBody>
      </p:sp>
      <p:sp>
        <p:nvSpPr>
          <p:cNvPr id="7" name="Google Shape;7;p1"/>
          <p:cNvSpPr txBox="1">
            <a:spLocks noGrp="1"/>
          </p:cNvSpPr>
          <p:nvPr>
            <p:ph type="body" idx="1"/>
          </p:nvPr>
        </p:nvSpPr>
        <p:spPr>
          <a:xfrm>
            <a:off x="364468" y="1693927"/>
            <a:ext cx="9963000" cy="5021400"/>
          </a:xfrm>
          <a:prstGeom prst="rect">
            <a:avLst/>
          </a:prstGeom>
          <a:noFill/>
          <a:ln>
            <a:noFill/>
          </a:ln>
        </p:spPr>
        <p:txBody>
          <a:bodyPr spcFirstLastPara="1" wrap="square" lIns="116050" tIns="116050" rIns="116050" bIns="116050" anchor="t" anchorCtr="0">
            <a:normAutofit/>
          </a:bodyPr>
          <a:lstStyle>
            <a:lvl1pPr marL="457200" lvl="0" indent="-374650">
              <a:lnSpc>
                <a:spcPct val="115000"/>
              </a:lnSpc>
              <a:spcBef>
                <a:spcPts val="0"/>
              </a:spcBef>
              <a:spcAft>
                <a:spcPts val="0"/>
              </a:spcAft>
              <a:buClr>
                <a:schemeClr val="dk2"/>
              </a:buClr>
              <a:buSzPts val="2300"/>
              <a:buChar char="●"/>
              <a:defRPr sz="2300">
                <a:solidFill>
                  <a:schemeClr val="dk2"/>
                </a:solidFill>
              </a:defRPr>
            </a:lvl1pPr>
            <a:lvl2pPr marL="914400" lvl="1" indent="-342900">
              <a:lnSpc>
                <a:spcPct val="115000"/>
              </a:lnSpc>
              <a:spcBef>
                <a:spcPts val="0"/>
              </a:spcBef>
              <a:spcAft>
                <a:spcPts val="0"/>
              </a:spcAft>
              <a:buClr>
                <a:schemeClr val="dk2"/>
              </a:buClr>
              <a:buSzPts val="1800"/>
              <a:buChar char="○"/>
              <a:defRPr sz="1800">
                <a:solidFill>
                  <a:schemeClr val="dk2"/>
                </a:solidFill>
              </a:defRPr>
            </a:lvl2pPr>
            <a:lvl3pPr marL="1371600" lvl="2" indent="-342900">
              <a:lnSpc>
                <a:spcPct val="115000"/>
              </a:lnSpc>
              <a:spcBef>
                <a:spcPts val="0"/>
              </a:spcBef>
              <a:spcAft>
                <a:spcPts val="0"/>
              </a:spcAft>
              <a:buClr>
                <a:schemeClr val="dk2"/>
              </a:buClr>
              <a:buSzPts val="1800"/>
              <a:buChar char="■"/>
              <a:defRPr sz="1800">
                <a:solidFill>
                  <a:schemeClr val="dk2"/>
                </a:solidFill>
              </a:defRPr>
            </a:lvl3pPr>
            <a:lvl4pPr marL="1828800" lvl="3" indent="-342900">
              <a:lnSpc>
                <a:spcPct val="115000"/>
              </a:lnSpc>
              <a:spcBef>
                <a:spcPts val="0"/>
              </a:spcBef>
              <a:spcAft>
                <a:spcPts val="0"/>
              </a:spcAft>
              <a:buClr>
                <a:schemeClr val="dk2"/>
              </a:buClr>
              <a:buSzPts val="1800"/>
              <a:buChar char="●"/>
              <a:defRPr sz="1800">
                <a:solidFill>
                  <a:schemeClr val="dk2"/>
                </a:solidFill>
              </a:defRPr>
            </a:lvl4pPr>
            <a:lvl5pPr marL="2286000" lvl="4" indent="-342900">
              <a:lnSpc>
                <a:spcPct val="115000"/>
              </a:lnSpc>
              <a:spcBef>
                <a:spcPts val="0"/>
              </a:spcBef>
              <a:spcAft>
                <a:spcPts val="0"/>
              </a:spcAft>
              <a:buClr>
                <a:schemeClr val="dk2"/>
              </a:buClr>
              <a:buSzPts val="1800"/>
              <a:buChar char="○"/>
              <a:defRPr sz="1800">
                <a:solidFill>
                  <a:schemeClr val="dk2"/>
                </a:solidFill>
              </a:defRPr>
            </a:lvl5pPr>
            <a:lvl6pPr marL="2743200" lvl="5" indent="-342900">
              <a:lnSpc>
                <a:spcPct val="115000"/>
              </a:lnSpc>
              <a:spcBef>
                <a:spcPts val="0"/>
              </a:spcBef>
              <a:spcAft>
                <a:spcPts val="0"/>
              </a:spcAft>
              <a:buClr>
                <a:schemeClr val="dk2"/>
              </a:buClr>
              <a:buSzPts val="1800"/>
              <a:buChar char="■"/>
              <a:defRPr sz="1800">
                <a:solidFill>
                  <a:schemeClr val="dk2"/>
                </a:solidFill>
              </a:defRPr>
            </a:lvl6pPr>
            <a:lvl7pPr marL="3200400" lvl="6" indent="-342900">
              <a:lnSpc>
                <a:spcPct val="115000"/>
              </a:lnSpc>
              <a:spcBef>
                <a:spcPts val="0"/>
              </a:spcBef>
              <a:spcAft>
                <a:spcPts val="0"/>
              </a:spcAft>
              <a:buClr>
                <a:schemeClr val="dk2"/>
              </a:buClr>
              <a:buSzPts val="1800"/>
              <a:buChar char="●"/>
              <a:defRPr sz="1800">
                <a:solidFill>
                  <a:schemeClr val="dk2"/>
                </a:solidFill>
              </a:defRPr>
            </a:lvl7pPr>
            <a:lvl8pPr marL="3657600" lvl="7" indent="-342900">
              <a:lnSpc>
                <a:spcPct val="115000"/>
              </a:lnSpc>
              <a:spcBef>
                <a:spcPts val="0"/>
              </a:spcBef>
              <a:spcAft>
                <a:spcPts val="0"/>
              </a:spcAft>
              <a:buClr>
                <a:schemeClr val="dk2"/>
              </a:buClr>
              <a:buSzPts val="1800"/>
              <a:buChar char="○"/>
              <a:defRPr sz="1800">
                <a:solidFill>
                  <a:schemeClr val="dk2"/>
                </a:solidFill>
              </a:defRPr>
            </a:lvl8pPr>
            <a:lvl9pPr marL="4114800" lvl="8" indent="-342900">
              <a:lnSpc>
                <a:spcPct val="115000"/>
              </a:lnSpc>
              <a:spcBef>
                <a:spcPts val="0"/>
              </a:spcBef>
              <a:spcAft>
                <a:spcPts val="0"/>
              </a:spcAft>
              <a:buClr>
                <a:schemeClr val="dk2"/>
              </a:buClr>
              <a:buSzPts val="1800"/>
              <a:buChar char="■"/>
              <a:defRPr sz="1800">
                <a:solidFill>
                  <a:schemeClr val="dk2"/>
                </a:solidFill>
              </a:defRPr>
            </a:lvl9pPr>
          </a:lstStyle>
          <a:p>
            <a:endParaRPr/>
          </a:p>
        </p:txBody>
      </p:sp>
      <p:sp>
        <p:nvSpPr>
          <p:cNvPr id="8" name="Google Shape;8;p1"/>
          <p:cNvSpPr txBox="1">
            <a:spLocks noGrp="1"/>
          </p:cNvSpPr>
          <p:nvPr>
            <p:ph type="sldNum" idx="12"/>
          </p:nvPr>
        </p:nvSpPr>
        <p:spPr>
          <a:xfrm>
            <a:off x="9906772" y="6854072"/>
            <a:ext cx="641700" cy="578400"/>
          </a:xfrm>
          <a:prstGeom prst="rect">
            <a:avLst/>
          </a:prstGeom>
          <a:noFill/>
          <a:ln>
            <a:noFill/>
          </a:ln>
        </p:spPr>
        <p:txBody>
          <a:bodyPr spcFirstLastPara="1" wrap="square" lIns="116050" tIns="116050" rIns="116050" bIns="116050" anchor="ctr" anchorCtr="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png"/><Relationship Id="rId7"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74541" y="4500192"/>
            <a:ext cx="9963000" cy="1469700"/>
          </a:xfrm>
          <a:prstGeom prst="rect">
            <a:avLst/>
          </a:prstGeom>
        </p:spPr>
        <p:txBody>
          <a:bodyPr spcFirstLastPara="1" wrap="square" lIns="116050" tIns="116050" rIns="116050" bIns="116050" anchor="b" anchorCtr="0">
            <a:normAutofit fontScale="90000"/>
          </a:bodyPr>
          <a:lstStyle/>
          <a:p>
            <a:pPr marL="0" lvl="0" indent="0" algn="ctr" rtl="0">
              <a:spcBef>
                <a:spcPts val="0"/>
              </a:spcBef>
              <a:spcAft>
                <a:spcPts val="0"/>
              </a:spcAft>
              <a:buNone/>
            </a:pPr>
            <a:r>
              <a:rPr lang="en-GB" sz="5800" dirty="0">
                <a:solidFill>
                  <a:srgbClr val="6D2B90"/>
                </a:solidFill>
                <a:latin typeface="Open Sans"/>
                <a:ea typeface="Open Sans"/>
                <a:cs typeface="Open Sans"/>
                <a:sym typeface="Open Sans"/>
              </a:rPr>
              <a:t>St Clare’s Primary School </a:t>
            </a:r>
            <a:br>
              <a:rPr lang="en-GB" sz="5800" dirty="0">
                <a:solidFill>
                  <a:srgbClr val="6D2B90"/>
                </a:solidFill>
                <a:latin typeface="Open Sans"/>
                <a:ea typeface="Open Sans"/>
                <a:cs typeface="Open Sans"/>
                <a:sym typeface="Open Sans"/>
              </a:rPr>
            </a:br>
            <a:br>
              <a:rPr lang="en-GB" sz="5800" dirty="0">
                <a:solidFill>
                  <a:srgbClr val="6D2B90"/>
                </a:solidFill>
                <a:latin typeface="Open Sans"/>
                <a:ea typeface="Open Sans"/>
                <a:cs typeface="Open Sans"/>
                <a:sym typeface="Open Sans"/>
              </a:rPr>
            </a:br>
            <a:r>
              <a:rPr lang="en-GB" sz="5800" dirty="0">
                <a:solidFill>
                  <a:srgbClr val="6D2B90"/>
                </a:solidFill>
                <a:latin typeface="Open Sans"/>
                <a:ea typeface="Open Sans"/>
                <a:cs typeface="Open Sans"/>
                <a:sym typeface="Open Sans"/>
              </a:rPr>
              <a:t>Primary Foundations PE </a:t>
            </a:r>
            <a:endParaRPr sz="5800" dirty="0"/>
          </a:p>
        </p:txBody>
      </p:sp>
      <p:pic>
        <p:nvPicPr>
          <p:cNvPr id="55" name="Google Shape;55;p13"/>
          <p:cNvPicPr preferRelativeResize="0"/>
          <p:nvPr/>
        </p:nvPicPr>
        <p:blipFill rotWithShape="1">
          <a:blip r:embed="rId3">
            <a:alphaModFix/>
          </a:blip>
          <a:srcRect/>
          <a:stretch/>
        </p:blipFill>
        <p:spPr>
          <a:xfrm>
            <a:off x="0" y="0"/>
            <a:ext cx="6324261" cy="2299821"/>
          </a:xfrm>
          <a:prstGeom prst="rect">
            <a:avLst/>
          </a:prstGeom>
          <a:noFill/>
          <a:ln>
            <a:noFill/>
          </a:ln>
        </p:spPr>
      </p:pic>
      <p:pic>
        <p:nvPicPr>
          <p:cNvPr id="57" name="Google Shape;57;p13"/>
          <p:cNvPicPr preferRelativeResize="0"/>
          <p:nvPr/>
        </p:nvPicPr>
        <p:blipFill>
          <a:blip r:embed="rId4">
            <a:alphaModFix/>
          </a:blip>
          <a:stretch>
            <a:fillRect/>
          </a:stretch>
        </p:blipFill>
        <p:spPr>
          <a:xfrm rot="10800000" flipH="1">
            <a:off x="4409164" y="5249490"/>
            <a:ext cx="6282835" cy="2284678"/>
          </a:xfrm>
          <a:prstGeom prst="rect">
            <a:avLst/>
          </a:prstGeom>
          <a:noFill/>
          <a:ln>
            <a:noFill/>
          </a:ln>
        </p:spPr>
      </p:pic>
      <p:pic>
        <p:nvPicPr>
          <p:cNvPr id="1026" name="Picture 2" descr="St. Clare's Catholic Primary School Logo">
            <a:extLst>
              <a:ext uri="{FF2B5EF4-FFF2-40B4-BE49-F238E27FC236}">
                <a16:creationId xmlns:a16="http://schemas.microsoft.com/office/drawing/2014/main" id="{53356D5D-DB7F-AA58-06B0-0727024BC4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58307" y="599944"/>
            <a:ext cx="2375198" cy="2375198"/>
          </a:xfrm>
          <a:prstGeom prst="rect">
            <a:avLst/>
          </a:prstGeom>
          <a:noFill/>
          <a:extLst>
            <a:ext uri="{909E8E84-426E-40DD-AFC4-6F175D3DCCD1}">
              <a14:hiddenFill xmlns:a14="http://schemas.microsoft.com/office/drawing/2010/main">
                <a:solidFill>
                  <a:srgbClr val="FFFFFF"/>
                </a:solidFill>
              </a14:hiddenFill>
            </a:ext>
          </a:extLst>
        </p:spPr>
      </p:pic>
      <p:pic>
        <p:nvPicPr>
          <p:cNvPr id="2" name="Google Shape;56;p13">
            <a:extLst>
              <a:ext uri="{FF2B5EF4-FFF2-40B4-BE49-F238E27FC236}">
                <a16:creationId xmlns:a16="http://schemas.microsoft.com/office/drawing/2014/main" id="{F9803034-E10C-A255-FD3B-9DC33F156E78}"/>
              </a:ext>
            </a:extLst>
          </p:cNvPr>
          <p:cNvPicPr preferRelativeResize="0"/>
          <p:nvPr/>
        </p:nvPicPr>
        <p:blipFill>
          <a:blip r:embed="rId6">
            <a:alphaModFix/>
          </a:blip>
          <a:stretch>
            <a:fillRect/>
          </a:stretch>
        </p:blipFill>
        <p:spPr>
          <a:xfrm>
            <a:off x="108095" y="95699"/>
            <a:ext cx="1069064" cy="105421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p:nvPr/>
        </p:nvSpPr>
        <p:spPr>
          <a:xfrm>
            <a:off x="266700" y="1657100"/>
            <a:ext cx="10267800" cy="5658300"/>
          </a:xfrm>
          <a:prstGeom prst="roundRect">
            <a:avLst>
              <a:gd name="adj" fmla="val 16667"/>
            </a:avLst>
          </a:prstGeom>
          <a:solidFill>
            <a:srgbClr val="FFFFFF"/>
          </a:solidFill>
          <a:ln w="38100" cap="flat" cmpd="sng">
            <a:solidFill>
              <a:srgbClr val="6D2B90"/>
            </a:solidFill>
            <a:prstDash val="solid"/>
            <a:round/>
            <a:headEnd type="none" w="sm" len="sm"/>
            <a:tailEnd type="none" w="sm" len="sm"/>
          </a:ln>
        </p:spPr>
        <p:txBody>
          <a:bodyPr spcFirstLastPara="1" wrap="square" lIns="54000" tIns="378000" rIns="54000" bIns="91425" anchor="t" anchorCtr="0">
            <a:noAutofit/>
          </a:bodyPr>
          <a:lstStyle/>
          <a:p>
            <a:pPr marL="0" lvl="0" indent="0" algn="just" rtl="0">
              <a:lnSpc>
                <a:spcPct val="115000"/>
              </a:lnSpc>
              <a:spcBef>
                <a:spcPts val="1200"/>
              </a:spcBef>
              <a:spcAft>
                <a:spcPts val="0"/>
              </a:spcAft>
              <a:buClr>
                <a:schemeClr val="dk1"/>
              </a:buClr>
              <a:buSzPts val="1100"/>
              <a:buFont typeface="Arial"/>
              <a:buNone/>
            </a:pPr>
            <a:endParaRPr sz="1250">
              <a:solidFill>
                <a:schemeClr val="dk1"/>
              </a:solidFill>
              <a:latin typeface="Open Sans"/>
              <a:ea typeface="Open Sans"/>
              <a:cs typeface="Open Sans"/>
              <a:sym typeface="Open Sans"/>
            </a:endParaRPr>
          </a:p>
          <a:p>
            <a:pPr marL="0" lvl="0" indent="0" algn="just" rtl="0">
              <a:lnSpc>
                <a:spcPct val="115000"/>
              </a:lnSpc>
              <a:spcBef>
                <a:spcPts val="1200"/>
              </a:spcBef>
              <a:spcAft>
                <a:spcPts val="0"/>
              </a:spcAft>
              <a:buClr>
                <a:schemeClr val="dk1"/>
              </a:buClr>
              <a:buSzPts val="1100"/>
              <a:buFont typeface="Arial"/>
              <a:buNone/>
            </a:pPr>
            <a:endParaRPr sz="1250">
              <a:solidFill>
                <a:schemeClr val="dk1"/>
              </a:solidFill>
              <a:latin typeface="Open Sans"/>
              <a:ea typeface="Open Sans"/>
              <a:cs typeface="Open Sans"/>
              <a:sym typeface="Open Sans"/>
            </a:endParaRPr>
          </a:p>
          <a:p>
            <a:pPr marL="0" lvl="0" indent="0" algn="just" rtl="0">
              <a:lnSpc>
                <a:spcPct val="115000"/>
              </a:lnSpc>
              <a:spcBef>
                <a:spcPts val="1200"/>
              </a:spcBef>
              <a:spcAft>
                <a:spcPts val="0"/>
              </a:spcAft>
              <a:buClr>
                <a:schemeClr val="dk1"/>
              </a:buClr>
              <a:buSzPts val="1100"/>
              <a:buFont typeface="Arial"/>
              <a:buNone/>
            </a:pPr>
            <a:r>
              <a:rPr lang="en-GB" sz="1250">
                <a:solidFill>
                  <a:schemeClr val="dk1"/>
                </a:solidFill>
                <a:latin typeface="Open Sans"/>
                <a:ea typeface="Open Sans"/>
                <a:cs typeface="Open Sans"/>
                <a:sym typeface="Open Sans"/>
              </a:rPr>
              <a:t>At NPCAT, we believe that an ambitious knowledge-rich PE curriculum will inspire our children to develop the competence to excel in a broad range of physical activities and go on to lead healthy, active lives. Our Physical Education curriculum involves both ‘learning to move’ and ‘moving to learn’ with children experiencing a broad range of activities, including sport and dance. We want our children to have the composite skills and component knowledge to build deeper understanding and the capacity for skilful performance. </a:t>
            </a:r>
            <a:endParaRPr sz="1250">
              <a:solidFill>
                <a:schemeClr val="dk1"/>
              </a:solidFill>
              <a:latin typeface="Open Sans"/>
              <a:ea typeface="Open Sans"/>
              <a:cs typeface="Open Sans"/>
              <a:sym typeface="Open Sans"/>
            </a:endParaRPr>
          </a:p>
          <a:p>
            <a:pPr marL="0" lvl="0" indent="0" algn="l" rtl="0">
              <a:lnSpc>
                <a:spcPct val="115000"/>
              </a:lnSpc>
              <a:spcBef>
                <a:spcPts val="1200"/>
              </a:spcBef>
              <a:spcAft>
                <a:spcPts val="0"/>
              </a:spcAft>
              <a:buClr>
                <a:schemeClr val="dk1"/>
              </a:buClr>
              <a:buSzPts val="1100"/>
              <a:buFont typeface="Arial"/>
              <a:buNone/>
            </a:pPr>
            <a:r>
              <a:rPr lang="en-GB" sz="1250">
                <a:solidFill>
                  <a:schemeClr val="dk1"/>
                </a:solidFill>
                <a:latin typeface="Open Sans"/>
                <a:ea typeface="Open Sans"/>
                <a:cs typeface="Open Sans"/>
                <a:sym typeface="Open Sans"/>
              </a:rPr>
              <a:t>Our vision when teaching PE, is to inspire and to nurture our children’s interest and understanding of the valuable contributions it can make to their personal and emotional wellbeing and social, moral, spiritual and cultural development. We want our children to be physically educated in a climate of high expectations where a love of the subject can flourish and they know more and can do more.</a:t>
            </a:r>
            <a:endParaRPr sz="1250">
              <a:solidFill>
                <a:schemeClr val="dk1"/>
              </a:solidFill>
              <a:latin typeface="Open Sans"/>
              <a:ea typeface="Open Sans"/>
              <a:cs typeface="Open Sans"/>
              <a:sym typeface="Open Sans"/>
            </a:endParaRPr>
          </a:p>
          <a:p>
            <a:pPr marL="0" lvl="0" indent="0" algn="l" rtl="0">
              <a:lnSpc>
                <a:spcPct val="115000"/>
              </a:lnSpc>
              <a:spcBef>
                <a:spcPts val="1200"/>
              </a:spcBef>
              <a:spcAft>
                <a:spcPts val="0"/>
              </a:spcAft>
              <a:buClr>
                <a:schemeClr val="dk1"/>
              </a:buClr>
              <a:buSzPts val="1100"/>
              <a:buFont typeface="Arial"/>
              <a:buNone/>
            </a:pPr>
            <a:r>
              <a:rPr lang="en-GB" sz="1250">
                <a:solidFill>
                  <a:schemeClr val="dk1"/>
                </a:solidFill>
                <a:latin typeface="Open Sans"/>
                <a:ea typeface="Open Sans"/>
                <a:cs typeface="Open Sans"/>
                <a:sym typeface="Open Sans"/>
              </a:rPr>
              <a:t>We want our children to experience exciting and memorable PE lessons, so that they can progress in the broader physiological, psychological and socio-cultural aspects of physical activity and sport and leave our schools with confident, competent and intelligent movement skills and important knowledge that provides a gateway into lifelong participation. </a:t>
            </a:r>
            <a:endParaRPr sz="1300" b="1">
              <a:solidFill>
                <a:srgbClr val="6D2B90"/>
              </a:solidFill>
              <a:latin typeface="Open Sans"/>
              <a:ea typeface="Open Sans"/>
              <a:cs typeface="Open Sans"/>
              <a:sym typeface="Open Sans"/>
            </a:endParaRPr>
          </a:p>
          <a:p>
            <a:pPr marL="0" lvl="0" indent="0" algn="ctr" rtl="0">
              <a:lnSpc>
                <a:spcPct val="115000"/>
              </a:lnSpc>
              <a:spcBef>
                <a:spcPts val="0"/>
              </a:spcBef>
              <a:spcAft>
                <a:spcPts val="0"/>
              </a:spcAft>
              <a:buNone/>
            </a:pPr>
            <a:endParaRPr sz="1300" b="1">
              <a:solidFill>
                <a:srgbClr val="6D2B90"/>
              </a:solidFill>
              <a:latin typeface="Open Sans"/>
              <a:ea typeface="Open Sans"/>
              <a:cs typeface="Open Sans"/>
              <a:sym typeface="Open Sans"/>
            </a:endParaRPr>
          </a:p>
          <a:p>
            <a:pPr marL="0" lvl="0" indent="0" algn="l" rtl="0">
              <a:lnSpc>
                <a:spcPct val="115000"/>
              </a:lnSpc>
              <a:spcBef>
                <a:spcPts val="1100"/>
              </a:spcBef>
              <a:spcAft>
                <a:spcPts val="0"/>
              </a:spcAft>
              <a:buNone/>
            </a:pPr>
            <a:endParaRPr sz="1300" b="1">
              <a:solidFill>
                <a:srgbClr val="6D2B90"/>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900" b="1">
                <a:solidFill>
                  <a:srgbClr val="6D2B90"/>
                </a:solidFill>
                <a:latin typeface="Open Sans"/>
                <a:ea typeface="Open Sans"/>
                <a:cs typeface="Open Sans"/>
                <a:sym typeface="Open Sans"/>
              </a:rPr>
              <a:t> </a:t>
            </a:r>
            <a:endParaRPr sz="900" b="1">
              <a:solidFill>
                <a:srgbClr val="6D2B90"/>
              </a:solidFill>
              <a:latin typeface="Open Sans"/>
              <a:ea typeface="Open Sans"/>
              <a:cs typeface="Open Sans"/>
              <a:sym typeface="Open Sans"/>
            </a:endParaRPr>
          </a:p>
        </p:txBody>
      </p:sp>
      <p:pic>
        <p:nvPicPr>
          <p:cNvPr id="64" name="Google Shape;64;p14"/>
          <p:cNvPicPr preferRelativeResize="0"/>
          <p:nvPr/>
        </p:nvPicPr>
        <p:blipFill rotWithShape="1">
          <a:blip r:embed="rId3">
            <a:alphaModFix/>
          </a:blip>
          <a:srcRect/>
          <a:stretch/>
        </p:blipFill>
        <p:spPr>
          <a:xfrm>
            <a:off x="0" y="0"/>
            <a:ext cx="6109027" cy="2221550"/>
          </a:xfrm>
          <a:prstGeom prst="rect">
            <a:avLst/>
          </a:prstGeom>
          <a:noFill/>
          <a:ln>
            <a:noFill/>
          </a:ln>
        </p:spPr>
      </p:pic>
      <p:sp>
        <p:nvSpPr>
          <p:cNvPr id="65" name="Google Shape;65;p14"/>
          <p:cNvSpPr/>
          <p:nvPr/>
        </p:nvSpPr>
        <p:spPr>
          <a:xfrm>
            <a:off x="413450" y="1657100"/>
            <a:ext cx="9458100" cy="632100"/>
          </a:xfrm>
          <a:prstGeom prst="roundRect">
            <a:avLst>
              <a:gd name="adj" fmla="val 44265"/>
            </a:avLst>
          </a:prstGeom>
          <a:solidFill>
            <a:srgbClr val="6D2B90"/>
          </a:solidFill>
          <a:ln w="38100" cap="flat" cmpd="sng">
            <a:solidFill>
              <a:srgbClr val="6D2B9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b="1">
              <a:solidFill>
                <a:srgbClr val="FFFFFF"/>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2300" b="1">
                <a:solidFill>
                  <a:srgbClr val="FFFFFF"/>
                </a:solidFill>
                <a:latin typeface="Open Sans"/>
                <a:ea typeface="Open Sans"/>
                <a:cs typeface="Open Sans"/>
                <a:sym typeface="Open Sans"/>
              </a:rPr>
              <a:t>PE - VISION AND AIMS </a:t>
            </a:r>
            <a:endParaRPr sz="2300" b="1">
              <a:solidFill>
                <a:srgbClr val="FFFFFF"/>
              </a:solidFill>
              <a:latin typeface="Open Sans"/>
              <a:ea typeface="Open Sans"/>
              <a:cs typeface="Open Sans"/>
              <a:sym typeface="Open Sans"/>
            </a:endParaRPr>
          </a:p>
        </p:txBody>
      </p:sp>
      <p:pic>
        <p:nvPicPr>
          <p:cNvPr id="66" name="Google Shape;66;p14"/>
          <p:cNvPicPr preferRelativeResize="0"/>
          <p:nvPr/>
        </p:nvPicPr>
        <p:blipFill rotWithShape="1">
          <a:blip r:embed="rId4">
            <a:alphaModFix/>
          </a:blip>
          <a:srcRect/>
          <a:stretch/>
        </p:blipFill>
        <p:spPr>
          <a:xfrm>
            <a:off x="9227925" y="1352800"/>
            <a:ext cx="1041300" cy="1083600"/>
          </a:xfrm>
          <a:prstGeom prst="roundRect">
            <a:avLst>
              <a:gd name="adj" fmla="val 16667"/>
            </a:avLst>
          </a:prstGeom>
          <a:noFill/>
          <a:ln w="38100" cap="flat" cmpd="sng">
            <a:solidFill>
              <a:srgbClr val="6D2B90"/>
            </a:solidFill>
            <a:prstDash val="solid"/>
            <a:round/>
            <a:headEnd type="none" w="sm" len="sm"/>
            <a:tailEnd type="none" w="sm" len="sm"/>
          </a:ln>
        </p:spPr>
      </p:pic>
      <p:sp>
        <p:nvSpPr>
          <p:cNvPr id="67" name="Google Shape;67;p14"/>
          <p:cNvSpPr txBox="1"/>
          <p:nvPr/>
        </p:nvSpPr>
        <p:spPr>
          <a:xfrm>
            <a:off x="2488500" y="435100"/>
            <a:ext cx="80238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GB" sz="4000">
                <a:solidFill>
                  <a:srgbClr val="6D2B90"/>
                </a:solidFill>
                <a:latin typeface="Open Sans Light"/>
                <a:ea typeface="Open Sans Light"/>
                <a:cs typeface="Open Sans Light"/>
                <a:sym typeface="Open Sans Light"/>
              </a:rPr>
              <a:t>FOUNDATIONS FOR EXCELLENCE </a:t>
            </a:r>
            <a:endParaRPr sz="4000">
              <a:solidFill>
                <a:srgbClr val="6D2B90"/>
              </a:solidFill>
              <a:latin typeface="Open Sans Light"/>
              <a:ea typeface="Open Sans Light"/>
              <a:cs typeface="Open Sans Light"/>
              <a:sym typeface="Open Sans Light"/>
            </a:endParaRPr>
          </a:p>
        </p:txBody>
      </p:sp>
      <p:sp>
        <p:nvSpPr>
          <p:cNvPr id="69" name="Google Shape;69;p14"/>
          <p:cNvSpPr txBox="1"/>
          <p:nvPr/>
        </p:nvSpPr>
        <p:spPr>
          <a:xfrm>
            <a:off x="4731900" y="1165300"/>
            <a:ext cx="57804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endParaRPr sz="2800">
              <a:solidFill>
                <a:srgbClr val="41B549"/>
              </a:solidFill>
              <a:latin typeface="Open Sans Light"/>
              <a:ea typeface="Open Sans Light"/>
              <a:cs typeface="Open Sans Light"/>
              <a:sym typeface="Open Sans Light"/>
            </a:endParaRPr>
          </a:p>
        </p:txBody>
      </p:sp>
      <p:pic>
        <p:nvPicPr>
          <p:cNvPr id="2" name="Google Shape;56;p13">
            <a:extLst>
              <a:ext uri="{FF2B5EF4-FFF2-40B4-BE49-F238E27FC236}">
                <a16:creationId xmlns:a16="http://schemas.microsoft.com/office/drawing/2014/main" id="{C5BF0913-557D-F9F4-E5BA-53B511039E97}"/>
              </a:ext>
            </a:extLst>
          </p:cNvPr>
          <p:cNvPicPr preferRelativeResize="0"/>
          <p:nvPr/>
        </p:nvPicPr>
        <p:blipFill>
          <a:blip r:embed="rId5">
            <a:alphaModFix/>
          </a:blip>
          <a:stretch>
            <a:fillRect/>
          </a:stretch>
        </p:blipFill>
        <p:spPr>
          <a:xfrm>
            <a:off x="108095" y="95699"/>
            <a:ext cx="1069064" cy="105421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pic>
        <p:nvPicPr>
          <p:cNvPr id="74" name="Google Shape;74;p15"/>
          <p:cNvPicPr preferRelativeResize="0"/>
          <p:nvPr/>
        </p:nvPicPr>
        <p:blipFill rotWithShape="1">
          <a:blip r:embed="rId3">
            <a:alphaModFix/>
          </a:blip>
          <a:srcRect/>
          <a:stretch/>
        </p:blipFill>
        <p:spPr>
          <a:xfrm>
            <a:off x="0" y="0"/>
            <a:ext cx="6109027" cy="2221550"/>
          </a:xfrm>
          <a:prstGeom prst="rect">
            <a:avLst/>
          </a:prstGeom>
          <a:noFill/>
          <a:ln>
            <a:noFill/>
          </a:ln>
        </p:spPr>
      </p:pic>
      <p:sp>
        <p:nvSpPr>
          <p:cNvPr id="75" name="Google Shape;75;p15"/>
          <p:cNvSpPr/>
          <p:nvPr/>
        </p:nvSpPr>
        <p:spPr>
          <a:xfrm>
            <a:off x="285750" y="1657100"/>
            <a:ext cx="10077600" cy="5677200"/>
          </a:xfrm>
          <a:prstGeom prst="roundRect">
            <a:avLst>
              <a:gd name="adj" fmla="val 16667"/>
            </a:avLst>
          </a:prstGeom>
          <a:solidFill>
            <a:srgbClr val="FFFFFF"/>
          </a:solidFill>
          <a:ln w="38100" cap="flat" cmpd="sng">
            <a:solidFill>
              <a:srgbClr val="41B549"/>
            </a:solidFill>
            <a:prstDash val="solid"/>
            <a:round/>
            <a:headEnd type="none" w="sm" len="sm"/>
            <a:tailEnd type="none" w="sm" len="sm"/>
          </a:ln>
        </p:spPr>
        <p:txBody>
          <a:bodyPr spcFirstLastPara="1" wrap="square" lIns="54000" tIns="378000" rIns="54000" bIns="91425" anchor="t" anchorCtr="0">
            <a:noAutofit/>
          </a:bodyPr>
          <a:lstStyle/>
          <a:p>
            <a:pPr marL="0" lvl="0" indent="0" algn="l" rtl="0">
              <a:lnSpc>
                <a:spcPct val="106000"/>
              </a:lnSpc>
              <a:spcBef>
                <a:spcPts val="1200"/>
              </a:spcBef>
              <a:spcAft>
                <a:spcPts val="0"/>
              </a:spcAft>
              <a:buNone/>
            </a:pPr>
            <a:endParaRPr sz="1300">
              <a:solidFill>
                <a:srgbClr val="222222"/>
              </a:solidFill>
              <a:latin typeface="Open Sans"/>
              <a:ea typeface="Open Sans"/>
              <a:cs typeface="Open Sans"/>
              <a:sym typeface="Open Sans"/>
            </a:endParaRPr>
          </a:p>
          <a:p>
            <a:pPr marL="0" lvl="0" indent="0" algn="l" rtl="0">
              <a:lnSpc>
                <a:spcPct val="106000"/>
              </a:lnSpc>
              <a:spcBef>
                <a:spcPts val="1200"/>
              </a:spcBef>
              <a:spcAft>
                <a:spcPts val="0"/>
              </a:spcAft>
              <a:buNone/>
            </a:pPr>
            <a:endParaRPr sz="1300">
              <a:solidFill>
                <a:srgbClr val="0B0C0C"/>
              </a:solidFill>
              <a:latin typeface="Open Sans"/>
              <a:ea typeface="Open Sans"/>
              <a:cs typeface="Open Sans"/>
              <a:sym typeface="Open Sans"/>
            </a:endParaRPr>
          </a:p>
          <a:p>
            <a:pPr marL="0" lvl="0" indent="0" algn="l" rtl="0">
              <a:lnSpc>
                <a:spcPct val="106000"/>
              </a:lnSpc>
              <a:spcBef>
                <a:spcPts val="1200"/>
              </a:spcBef>
              <a:spcAft>
                <a:spcPts val="0"/>
              </a:spcAft>
              <a:buNone/>
            </a:pPr>
            <a:endParaRPr sz="1300">
              <a:solidFill>
                <a:srgbClr val="222222"/>
              </a:solidFill>
              <a:latin typeface="Open Sans"/>
              <a:ea typeface="Open Sans"/>
              <a:cs typeface="Open Sans"/>
              <a:sym typeface="Open Sans"/>
            </a:endParaRPr>
          </a:p>
          <a:p>
            <a:pPr marL="0" lvl="0" indent="0" algn="l" rtl="0">
              <a:lnSpc>
                <a:spcPct val="106000"/>
              </a:lnSpc>
              <a:spcBef>
                <a:spcPts val="1200"/>
              </a:spcBef>
              <a:spcAft>
                <a:spcPts val="0"/>
              </a:spcAft>
              <a:buNone/>
            </a:pPr>
            <a:endParaRPr sz="1300">
              <a:solidFill>
                <a:srgbClr val="222222"/>
              </a:solidFill>
              <a:latin typeface="Open Sans"/>
              <a:ea typeface="Open Sans"/>
              <a:cs typeface="Open Sans"/>
              <a:sym typeface="Open Sans"/>
            </a:endParaRPr>
          </a:p>
          <a:p>
            <a:pPr marL="0" lvl="0" indent="0" algn="ctr" rtl="0">
              <a:lnSpc>
                <a:spcPct val="115000"/>
              </a:lnSpc>
              <a:spcBef>
                <a:spcPts val="800"/>
              </a:spcBef>
              <a:spcAft>
                <a:spcPts val="0"/>
              </a:spcAft>
              <a:buNone/>
            </a:pPr>
            <a:endParaRPr sz="900" b="1">
              <a:solidFill>
                <a:srgbClr val="6D2B90"/>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900" b="1">
                <a:solidFill>
                  <a:srgbClr val="6D2B90"/>
                </a:solidFill>
                <a:latin typeface="Open Sans"/>
                <a:ea typeface="Open Sans"/>
                <a:cs typeface="Open Sans"/>
                <a:sym typeface="Open Sans"/>
              </a:rPr>
              <a:t> </a:t>
            </a:r>
            <a:endParaRPr sz="900" b="1">
              <a:solidFill>
                <a:srgbClr val="6D2B90"/>
              </a:solidFill>
              <a:latin typeface="Open Sans"/>
              <a:ea typeface="Open Sans"/>
              <a:cs typeface="Open Sans"/>
              <a:sym typeface="Open Sans"/>
            </a:endParaRPr>
          </a:p>
        </p:txBody>
      </p:sp>
      <p:sp>
        <p:nvSpPr>
          <p:cNvPr id="76" name="Google Shape;76;p15"/>
          <p:cNvSpPr/>
          <p:nvPr/>
        </p:nvSpPr>
        <p:spPr>
          <a:xfrm>
            <a:off x="285750" y="1657100"/>
            <a:ext cx="9659700" cy="632100"/>
          </a:xfrm>
          <a:prstGeom prst="roundRect">
            <a:avLst>
              <a:gd name="adj" fmla="val 44265"/>
            </a:avLst>
          </a:prstGeom>
          <a:solidFill>
            <a:srgbClr val="41B549"/>
          </a:solidFill>
          <a:ln w="38100" cap="flat" cmpd="sng">
            <a:solidFill>
              <a:srgbClr val="41B54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b="1">
              <a:solidFill>
                <a:srgbClr val="FFFFFF"/>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2300" b="1">
                <a:solidFill>
                  <a:srgbClr val="FFFFFF"/>
                </a:solidFill>
                <a:latin typeface="Open Sans"/>
                <a:ea typeface="Open Sans"/>
                <a:cs typeface="Open Sans"/>
                <a:sym typeface="Open Sans"/>
              </a:rPr>
              <a:t>PE INTENT </a:t>
            </a:r>
            <a:endParaRPr sz="2300" b="1">
              <a:solidFill>
                <a:srgbClr val="FFFFFF"/>
              </a:solidFill>
              <a:latin typeface="Open Sans"/>
              <a:ea typeface="Open Sans"/>
              <a:cs typeface="Open Sans"/>
              <a:sym typeface="Open Sans"/>
            </a:endParaRPr>
          </a:p>
        </p:txBody>
      </p:sp>
      <p:sp>
        <p:nvSpPr>
          <p:cNvPr id="77" name="Google Shape;77;p15"/>
          <p:cNvSpPr txBox="1"/>
          <p:nvPr/>
        </p:nvSpPr>
        <p:spPr>
          <a:xfrm>
            <a:off x="2488500" y="435100"/>
            <a:ext cx="80238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GB" sz="4000">
                <a:solidFill>
                  <a:srgbClr val="6D2B90"/>
                </a:solidFill>
                <a:latin typeface="Open Sans Light"/>
                <a:ea typeface="Open Sans Light"/>
                <a:cs typeface="Open Sans Light"/>
                <a:sym typeface="Open Sans Light"/>
              </a:rPr>
              <a:t>FOUNDATIONS FOR EXCELLENCE </a:t>
            </a:r>
            <a:endParaRPr sz="4000">
              <a:solidFill>
                <a:srgbClr val="6D2B90"/>
              </a:solidFill>
              <a:latin typeface="Open Sans Light"/>
              <a:ea typeface="Open Sans Light"/>
              <a:cs typeface="Open Sans Light"/>
              <a:sym typeface="Open Sans Light"/>
            </a:endParaRPr>
          </a:p>
        </p:txBody>
      </p:sp>
      <p:sp>
        <p:nvSpPr>
          <p:cNvPr id="79" name="Google Shape;79;p15"/>
          <p:cNvSpPr txBox="1"/>
          <p:nvPr/>
        </p:nvSpPr>
        <p:spPr>
          <a:xfrm>
            <a:off x="4731900" y="1165300"/>
            <a:ext cx="57804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endParaRPr sz="2800">
              <a:solidFill>
                <a:srgbClr val="41B549"/>
              </a:solidFill>
              <a:latin typeface="Open Sans Light"/>
              <a:ea typeface="Open Sans Light"/>
              <a:cs typeface="Open Sans Light"/>
              <a:sym typeface="Open Sans Light"/>
            </a:endParaRPr>
          </a:p>
        </p:txBody>
      </p:sp>
      <p:pic>
        <p:nvPicPr>
          <p:cNvPr id="80" name="Google Shape;80;p15"/>
          <p:cNvPicPr preferRelativeResize="0"/>
          <p:nvPr/>
        </p:nvPicPr>
        <p:blipFill>
          <a:blip r:embed="rId4">
            <a:alphaModFix/>
          </a:blip>
          <a:stretch>
            <a:fillRect/>
          </a:stretch>
        </p:blipFill>
        <p:spPr>
          <a:xfrm>
            <a:off x="9325885" y="1258875"/>
            <a:ext cx="1037400" cy="1079700"/>
          </a:xfrm>
          <a:prstGeom prst="roundRect">
            <a:avLst>
              <a:gd name="adj" fmla="val 16667"/>
            </a:avLst>
          </a:prstGeom>
          <a:noFill/>
          <a:ln w="38100" cap="flat" cmpd="sng">
            <a:solidFill>
              <a:srgbClr val="41B549"/>
            </a:solidFill>
            <a:prstDash val="solid"/>
            <a:round/>
            <a:headEnd type="none" w="sm" len="sm"/>
            <a:tailEnd type="none" w="sm" len="sm"/>
          </a:ln>
        </p:spPr>
      </p:pic>
      <p:sp>
        <p:nvSpPr>
          <p:cNvPr id="81" name="Google Shape;81;p15"/>
          <p:cNvSpPr txBox="1"/>
          <p:nvPr/>
        </p:nvSpPr>
        <p:spPr>
          <a:xfrm>
            <a:off x="812675" y="3217238"/>
            <a:ext cx="9535800" cy="1385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300" b="1">
                <a:latin typeface="Open Sans"/>
                <a:ea typeface="Open Sans"/>
                <a:cs typeface="Open Sans"/>
                <a:sym typeface="Open Sans"/>
              </a:rPr>
              <a:t>Substantive Knowledge</a:t>
            </a:r>
            <a:endParaRPr sz="1300" b="1">
              <a:latin typeface="Open Sans"/>
              <a:ea typeface="Open Sans"/>
              <a:cs typeface="Open Sans"/>
              <a:sym typeface="Open Sans"/>
            </a:endParaRPr>
          </a:p>
          <a:p>
            <a:pPr marL="0" lvl="0" indent="0" algn="l" rtl="0">
              <a:spcBef>
                <a:spcPts val="0"/>
              </a:spcBef>
              <a:spcAft>
                <a:spcPts val="0"/>
              </a:spcAft>
              <a:buClr>
                <a:schemeClr val="dk1"/>
              </a:buClr>
              <a:buSzPts val="1100"/>
              <a:buFont typeface="Arial"/>
              <a:buNone/>
            </a:pPr>
            <a:r>
              <a:rPr lang="en-GB" sz="1300">
                <a:solidFill>
                  <a:srgbClr val="222222"/>
                </a:solidFill>
                <a:latin typeface="Open Sans"/>
                <a:ea typeface="Open Sans"/>
                <a:cs typeface="Open Sans"/>
                <a:sym typeface="Open Sans"/>
              </a:rPr>
              <a:t>Sequenced development of knowledge</a:t>
            </a:r>
            <a:r>
              <a:rPr lang="en-GB" sz="1300">
                <a:solidFill>
                  <a:srgbClr val="111111"/>
                </a:solidFill>
                <a:highlight>
                  <a:srgbClr val="FFFFFF"/>
                </a:highlight>
                <a:latin typeface="Open Sans"/>
                <a:ea typeface="Open Sans"/>
                <a:cs typeface="Open Sans"/>
                <a:sym typeface="Open Sans"/>
              </a:rPr>
              <a:t> based on the children practicing and developing specific skills that can be used in a variety of disciplines, sports and games. For example: Running, jumping, throwing and catching; tactics within a team game e.g. strategies for attacking and defending; being able to perform specific actions, such as balances and movements; being able to swim confidently and competently over 25 metres; being able to perform a safe self rescue.</a:t>
            </a:r>
            <a:endParaRPr sz="1300">
              <a:solidFill>
                <a:srgbClr val="111111"/>
              </a:solidFill>
              <a:highlight>
                <a:srgbClr val="FFFFFF"/>
              </a:highlight>
              <a:latin typeface="Open Sans"/>
              <a:ea typeface="Open Sans"/>
              <a:cs typeface="Open Sans"/>
              <a:sym typeface="Open Sans"/>
            </a:endParaRPr>
          </a:p>
          <a:p>
            <a:pPr marL="0" lvl="0" indent="0" algn="l" rtl="0">
              <a:spcBef>
                <a:spcPts val="0"/>
              </a:spcBef>
              <a:spcAft>
                <a:spcPts val="0"/>
              </a:spcAft>
              <a:buClr>
                <a:schemeClr val="dk1"/>
              </a:buClr>
              <a:buSzPts val="1100"/>
              <a:buFont typeface="Arial"/>
              <a:buNone/>
            </a:pPr>
            <a:endParaRPr sz="1300">
              <a:solidFill>
                <a:srgbClr val="222222"/>
              </a:solidFill>
              <a:latin typeface="Open Sans"/>
              <a:ea typeface="Open Sans"/>
              <a:cs typeface="Open Sans"/>
              <a:sym typeface="Open Sans"/>
            </a:endParaRPr>
          </a:p>
        </p:txBody>
      </p:sp>
      <p:sp>
        <p:nvSpPr>
          <p:cNvPr id="82" name="Google Shape;82;p15"/>
          <p:cNvSpPr txBox="1"/>
          <p:nvPr/>
        </p:nvSpPr>
        <p:spPr>
          <a:xfrm>
            <a:off x="790675" y="4399525"/>
            <a:ext cx="9301200" cy="785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300" b="1">
                <a:latin typeface="Open Sans"/>
                <a:ea typeface="Open Sans"/>
                <a:cs typeface="Open Sans"/>
                <a:sym typeface="Open Sans"/>
              </a:rPr>
              <a:t>Disciplinary Knowledge</a:t>
            </a:r>
            <a:endParaRPr sz="1300" b="1">
              <a:latin typeface="Open Sans"/>
              <a:ea typeface="Open Sans"/>
              <a:cs typeface="Open Sans"/>
              <a:sym typeface="Open Sans"/>
            </a:endParaRPr>
          </a:p>
          <a:p>
            <a:pPr marL="0" lvl="0" indent="0" algn="l" rtl="0">
              <a:spcBef>
                <a:spcPts val="0"/>
              </a:spcBef>
              <a:spcAft>
                <a:spcPts val="0"/>
              </a:spcAft>
              <a:buNone/>
            </a:pPr>
            <a:r>
              <a:rPr lang="en-GB" sz="1300">
                <a:solidFill>
                  <a:srgbClr val="0B0C0C"/>
                </a:solidFill>
                <a:latin typeface="Open Sans"/>
                <a:ea typeface="Open Sans"/>
                <a:cs typeface="Open Sans"/>
                <a:sym typeface="Open Sans"/>
              </a:rPr>
              <a:t>Children develop an understanding of the </a:t>
            </a:r>
            <a:r>
              <a:rPr lang="en-GB" sz="1300">
                <a:solidFill>
                  <a:srgbClr val="111111"/>
                </a:solidFill>
                <a:highlight>
                  <a:srgbClr val="FFFFFF"/>
                </a:highlight>
                <a:latin typeface="Open Sans"/>
                <a:ea typeface="Open Sans"/>
                <a:cs typeface="Open Sans"/>
                <a:sym typeface="Open Sans"/>
              </a:rPr>
              <a:t>interpretation and application of the movements, rules and tactics attached to different activities/sports and how to evaluate and judge performance including the quality of movement.</a:t>
            </a:r>
            <a:endParaRPr sz="1300">
              <a:latin typeface="Open Sans"/>
              <a:ea typeface="Open Sans"/>
              <a:cs typeface="Open Sans"/>
              <a:sym typeface="Open Sans"/>
            </a:endParaRPr>
          </a:p>
        </p:txBody>
      </p:sp>
      <p:sp>
        <p:nvSpPr>
          <p:cNvPr id="83" name="Google Shape;83;p15"/>
          <p:cNvSpPr txBox="1"/>
          <p:nvPr/>
        </p:nvSpPr>
        <p:spPr>
          <a:xfrm>
            <a:off x="837175" y="5223088"/>
            <a:ext cx="9208200" cy="785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300" b="1">
                <a:latin typeface="Open Sans"/>
                <a:ea typeface="Open Sans"/>
                <a:cs typeface="Open Sans"/>
                <a:sym typeface="Open Sans"/>
              </a:rPr>
              <a:t>Vocabulary</a:t>
            </a:r>
            <a:endParaRPr sz="1300" b="1">
              <a:latin typeface="Open Sans"/>
              <a:ea typeface="Open Sans"/>
              <a:cs typeface="Open Sans"/>
              <a:sym typeface="Open Sans"/>
            </a:endParaRPr>
          </a:p>
          <a:p>
            <a:pPr marL="0" lvl="0" indent="0" algn="l" rtl="0">
              <a:spcBef>
                <a:spcPts val="0"/>
              </a:spcBef>
              <a:spcAft>
                <a:spcPts val="0"/>
              </a:spcAft>
              <a:buClr>
                <a:schemeClr val="dk1"/>
              </a:buClr>
              <a:buSzPts val="1100"/>
              <a:buFont typeface="Arial"/>
              <a:buNone/>
            </a:pPr>
            <a:r>
              <a:rPr lang="en-GB" sz="1300">
                <a:solidFill>
                  <a:srgbClr val="0B0C0C"/>
                </a:solidFill>
                <a:latin typeface="Open Sans"/>
                <a:ea typeface="Open Sans"/>
                <a:cs typeface="Open Sans"/>
                <a:sym typeface="Open Sans"/>
              </a:rPr>
              <a:t>Children develop knowledge and understanding of a wide range of vocabulary so that it can be applied independently.</a:t>
            </a:r>
            <a:endParaRPr sz="1300" b="1">
              <a:latin typeface="Open Sans"/>
              <a:ea typeface="Open Sans"/>
              <a:cs typeface="Open Sans"/>
              <a:sym typeface="Open Sans"/>
            </a:endParaRPr>
          </a:p>
        </p:txBody>
      </p:sp>
      <p:sp>
        <p:nvSpPr>
          <p:cNvPr id="84" name="Google Shape;84;p15"/>
          <p:cNvSpPr txBox="1"/>
          <p:nvPr/>
        </p:nvSpPr>
        <p:spPr>
          <a:xfrm>
            <a:off x="837175" y="6480975"/>
            <a:ext cx="88392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1300" b="1">
                <a:solidFill>
                  <a:schemeClr val="dk1"/>
                </a:solidFill>
                <a:latin typeface="Open Sans"/>
                <a:ea typeface="Open Sans"/>
                <a:cs typeface="Open Sans"/>
                <a:sym typeface="Open Sans"/>
              </a:rPr>
              <a:t>Inclusive Curriculum</a:t>
            </a:r>
            <a:endParaRPr sz="1300" b="1">
              <a:solidFill>
                <a:schemeClr val="dk1"/>
              </a:solidFill>
              <a:latin typeface="Open Sans"/>
              <a:ea typeface="Open Sans"/>
              <a:cs typeface="Open Sans"/>
              <a:sym typeface="Open Sans"/>
            </a:endParaRPr>
          </a:p>
          <a:p>
            <a:pPr marL="0" lvl="0" indent="0" algn="l" rtl="0">
              <a:spcBef>
                <a:spcPts val="0"/>
              </a:spcBef>
              <a:spcAft>
                <a:spcPts val="0"/>
              </a:spcAft>
              <a:buClr>
                <a:schemeClr val="dk1"/>
              </a:buClr>
              <a:buSzPts val="1100"/>
              <a:buFont typeface="Arial"/>
              <a:buNone/>
            </a:pPr>
            <a:r>
              <a:rPr lang="en-GB" sz="1300">
                <a:solidFill>
                  <a:schemeClr val="dk1"/>
                </a:solidFill>
                <a:latin typeface="Open Sans"/>
                <a:ea typeface="Open Sans"/>
                <a:cs typeface="Open Sans"/>
                <a:sym typeface="Open Sans"/>
              </a:rPr>
              <a:t>The content of the curriculum is not reduced for pupils with SEND.</a:t>
            </a:r>
            <a:endParaRPr sz="1200">
              <a:latin typeface="Open Sans"/>
              <a:ea typeface="Open Sans"/>
              <a:cs typeface="Open Sans"/>
              <a:sym typeface="Open Sans"/>
            </a:endParaRPr>
          </a:p>
        </p:txBody>
      </p:sp>
      <p:sp>
        <p:nvSpPr>
          <p:cNvPr id="85" name="Google Shape;85;p15"/>
          <p:cNvSpPr txBox="1"/>
          <p:nvPr/>
        </p:nvSpPr>
        <p:spPr>
          <a:xfrm>
            <a:off x="817050" y="2432150"/>
            <a:ext cx="9015000" cy="785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1300" b="1">
                <a:solidFill>
                  <a:schemeClr val="dk1"/>
                </a:solidFill>
                <a:latin typeface="Open Sans"/>
                <a:ea typeface="Open Sans"/>
                <a:cs typeface="Open Sans"/>
                <a:sym typeface="Open Sans"/>
              </a:rPr>
              <a:t>Breadth &amp; Depth</a:t>
            </a:r>
            <a:endParaRPr sz="1300" b="1">
              <a:solidFill>
                <a:schemeClr val="dk1"/>
              </a:solidFill>
              <a:latin typeface="Open Sans"/>
              <a:ea typeface="Open Sans"/>
              <a:cs typeface="Open Sans"/>
              <a:sym typeface="Open Sans"/>
            </a:endParaRPr>
          </a:p>
          <a:p>
            <a:pPr marL="0" lvl="0" indent="0" algn="l" rtl="0">
              <a:spcBef>
                <a:spcPts val="0"/>
              </a:spcBef>
              <a:spcAft>
                <a:spcPts val="0"/>
              </a:spcAft>
              <a:buClr>
                <a:schemeClr val="dk1"/>
              </a:buClr>
              <a:buSzPts val="1100"/>
              <a:buFont typeface="Arial"/>
              <a:buNone/>
            </a:pPr>
            <a:r>
              <a:rPr lang="en-GB" sz="1300">
                <a:solidFill>
                  <a:schemeClr val="dk1"/>
                </a:solidFill>
                <a:latin typeface="Open Sans"/>
                <a:ea typeface="Open Sans"/>
                <a:cs typeface="Open Sans"/>
                <a:sym typeface="Open Sans"/>
              </a:rPr>
              <a:t>The curriculum builds progressively and ambitiously in terms of conceptual understanding and the generative learning of substantive knowledge.</a:t>
            </a:r>
            <a:endParaRPr sz="1300">
              <a:latin typeface="Open Sans"/>
              <a:ea typeface="Open Sans"/>
              <a:cs typeface="Open Sans"/>
              <a:sym typeface="Open Sans"/>
            </a:endParaRPr>
          </a:p>
        </p:txBody>
      </p:sp>
      <p:sp>
        <p:nvSpPr>
          <p:cNvPr id="86" name="Google Shape;86;p15"/>
          <p:cNvSpPr txBox="1"/>
          <p:nvPr/>
        </p:nvSpPr>
        <p:spPr>
          <a:xfrm>
            <a:off x="837175" y="5946200"/>
            <a:ext cx="88392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300" b="1">
                <a:latin typeface="Open Sans"/>
                <a:ea typeface="Open Sans"/>
                <a:cs typeface="Open Sans"/>
                <a:sym typeface="Open Sans"/>
              </a:rPr>
              <a:t>Pedagogy</a:t>
            </a:r>
            <a:endParaRPr sz="1300" b="1">
              <a:latin typeface="Open Sans"/>
              <a:ea typeface="Open Sans"/>
              <a:cs typeface="Open Sans"/>
              <a:sym typeface="Open Sans"/>
            </a:endParaRPr>
          </a:p>
          <a:p>
            <a:pPr marL="0" lvl="0" indent="0" algn="l" rtl="0">
              <a:spcBef>
                <a:spcPts val="0"/>
              </a:spcBef>
              <a:spcAft>
                <a:spcPts val="0"/>
              </a:spcAft>
              <a:buNone/>
            </a:pPr>
            <a:r>
              <a:rPr lang="en-GB" sz="1300">
                <a:latin typeface="Open Sans"/>
                <a:ea typeface="Open Sans"/>
                <a:cs typeface="Open Sans"/>
                <a:sym typeface="Open Sans"/>
              </a:rPr>
              <a:t>Effective use of teaching strategies will help children learn more and remember more.</a:t>
            </a:r>
            <a:endParaRPr sz="1300">
              <a:latin typeface="Open Sans"/>
              <a:ea typeface="Open Sans"/>
              <a:cs typeface="Open Sans"/>
              <a:sym typeface="Open Sans"/>
            </a:endParaRPr>
          </a:p>
        </p:txBody>
      </p:sp>
      <p:pic>
        <p:nvPicPr>
          <p:cNvPr id="87" name="Google Shape;87;p15"/>
          <p:cNvPicPr preferRelativeResize="0"/>
          <p:nvPr/>
        </p:nvPicPr>
        <p:blipFill>
          <a:blip r:embed="rId5">
            <a:alphaModFix/>
          </a:blip>
          <a:stretch>
            <a:fillRect/>
          </a:stretch>
        </p:blipFill>
        <p:spPr>
          <a:xfrm>
            <a:off x="601200" y="3316138"/>
            <a:ext cx="293075" cy="293075"/>
          </a:xfrm>
          <a:prstGeom prst="rect">
            <a:avLst/>
          </a:prstGeom>
          <a:noFill/>
          <a:ln>
            <a:noFill/>
          </a:ln>
        </p:spPr>
      </p:pic>
      <p:pic>
        <p:nvPicPr>
          <p:cNvPr id="88" name="Google Shape;88;p15"/>
          <p:cNvPicPr preferRelativeResize="0"/>
          <p:nvPr/>
        </p:nvPicPr>
        <p:blipFill>
          <a:blip r:embed="rId5">
            <a:alphaModFix/>
          </a:blip>
          <a:stretch>
            <a:fillRect/>
          </a:stretch>
        </p:blipFill>
        <p:spPr>
          <a:xfrm>
            <a:off x="601200" y="4457213"/>
            <a:ext cx="293075" cy="293075"/>
          </a:xfrm>
          <a:prstGeom prst="rect">
            <a:avLst/>
          </a:prstGeom>
          <a:noFill/>
          <a:ln>
            <a:noFill/>
          </a:ln>
        </p:spPr>
      </p:pic>
      <p:pic>
        <p:nvPicPr>
          <p:cNvPr id="89" name="Google Shape;89;p15"/>
          <p:cNvPicPr preferRelativeResize="0"/>
          <p:nvPr/>
        </p:nvPicPr>
        <p:blipFill>
          <a:blip r:embed="rId5">
            <a:alphaModFix/>
          </a:blip>
          <a:stretch>
            <a:fillRect/>
          </a:stretch>
        </p:blipFill>
        <p:spPr>
          <a:xfrm>
            <a:off x="601200" y="5299938"/>
            <a:ext cx="293075" cy="293075"/>
          </a:xfrm>
          <a:prstGeom prst="rect">
            <a:avLst/>
          </a:prstGeom>
          <a:noFill/>
          <a:ln>
            <a:noFill/>
          </a:ln>
        </p:spPr>
      </p:pic>
      <p:pic>
        <p:nvPicPr>
          <p:cNvPr id="90" name="Google Shape;90;p15"/>
          <p:cNvPicPr preferRelativeResize="0"/>
          <p:nvPr/>
        </p:nvPicPr>
        <p:blipFill>
          <a:blip r:embed="rId5">
            <a:alphaModFix/>
          </a:blip>
          <a:stretch>
            <a:fillRect/>
          </a:stretch>
        </p:blipFill>
        <p:spPr>
          <a:xfrm>
            <a:off x="601200" y="5990250"/>
            <a:ext cx="293075" cy="293075"/>
          </a:xfrm>
          <a:prstGeom prst="rect">
            <a:avLst/>
          </a:prstGeom>
          <a:noFill/>
          <a:ln>
            <a:noFill/>
          </a:ln>
        </p:spPr>
      </p:pic>
      <p:pic>
        <p:nvPicPr>
          <p:cNvPr id="91" name="Google Shape;91;p15"/>
          <p:cNvPicPr preferRelativeResize="0"/>
          <p:nvPr/>
        </p:nvPicPr>
        <p:blipFill>
          <a:blip r:embed="rId5">
            <a:alphaModFix/>
          </a:blip>
          <a:stretch>
            <a:fillRect/>
          </a:stretch>
        </p:blipFill>
        <p:spPr>
          <a:xfrm>
            <a:off x="601200" y="6564550"/>
            <a:ext cx="293075" cy="293075"/>
          </a:xfrm>
          <a:prstGeom prst="rect">
            <a:avLst/>
          </a:prstGeom>
          <a:noFill/>
          <a:ln>
            <a:noFill/>
          </a:ln>
        </p:spPr>
      </p:pic>
      <p:pic>
        <p:nvPicPr>
          <p:cNvPr id="92" name="Google Shape;92;p15"/>
          <p:cNvPicPr preferRelativeResize="0"/>
          <p:nvPr/>
        </p:nvPicPr>
        <p:blipFill>
          <a:blip r:embed="rId5">
            <a:alphaModFix/>
          </a:blip>
          <a:stretch>
            <a:fillRect/>
          </a:stretch>
        </p:blipFill>
        <p:spPr>
          <a:xfrm>
            <a:off x="601200" y="2530925"/>
            <a:ext cx="293075" cy="293075"/>
          </a:xfrm>
          <a:prstGeom prst="rect">
            <a:avLst/>
          </a:prstGeom>
          <a:noFill/>
          <a:ln>
            <a:noFill/>
          </a:ln>
        </p:spPr>
      </p:pic>
      <p:pic>
        <p:nvPicPr>
          <p:cNvPr id="2" name="Google Shape;56;p13">
            <a:extLst>
              <a:ext uri="{FF2B5EF4-FFF2-40B4-BE49-F238E27FC236}">
                <a16:creationId xmlns:a16="http://schemas.microsoft.com/office/drawing/2014/main" id="{F86D0E56-1E5C-0D06-6751-1E7CE6CB0C48}"/>
              </a:ext>
            </a:extLst>
          </p:cNvPr>
          <p:cNvPicPr preferRelativeResize="0"/>
          <p:nvPr/>
        </p:nvPicPr>
        <p:blipFill>
          <a:blip r:embed="rId6">
            <a:alphaModFix/>
          </a:blip>
          <a:stretch>
            <a:fillRect/>
          </a:stretch>
        </p:blipFill>
        <p:spPr>
          <a:xfrm>
            <a:off x="108095" y="95699"/>
            <a:ext cx="1069064" cy="105421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Google Shape;97;p16"/>
          <p:cNvPicPr preferRelativeResize="0"/>
          <p:nvPr/>
        </p:nvPicPr>
        <p:blipFill rotWithShape="1">
          <a:blip r:embed="rId3">
            <a:alphaModFix/>
          </a:blip>
          <a:srcRect/>
          <a:stretch/>
        </p:blipFill>
        <p:spPr>
          <a:xfrm>
            <a:off x="0" y="0"/>
            <a:ext cx="6109027" cy="2221550"/>
          </a:xfrm>
          <a:prstGeom prst="rect">
            <a:avLst/>
          </a:prstGeom>
          <a:noFill/>
          <a:ln>
            <a:noFill/>
          </a:ln>
        </p:spPr>
      </p:pic>
      <p:sp>
        <p:nvSpPr>
          <p:cNvPr id="98" name="Google Shape;98;p16"/>
          <p:cNvSpPr/>
          <p:nvPr/>
        </p:nvSpPr>
        <p:spPr>
          <a:xfrm>
            <a:off x="166050" y="1580900"/>
            <a:ext cx="10359900" cy="5793600"/>
          </a:xfrm>
          <a:prstGeom prst="roundRect">
            <a:avLst>
              <a:gd name="adj" fmla="val 16667"/>
            </a:avLst>
          </a:prstGeom>
          <a:solidFill>
            <a:srgbClr val="FFFFFF"/>
          </a:solidFill>
          <a:ln w="38100" cap="flat" cmpd="sng">
            <a:solidFill>
              <a:srgbClr val="FFE300"/>
            </a:solidFill>
            <a:prstDash val="solid"/>
            <a:round/>
            <a:headEnd type="none" w="sm" len="sm"/>
            <a:tailEnd type="none" w="sm" len="sm"/>
          </a:ln>
        </p:spPr>
        <p:txBody>
          <a:bodyPr spcFirstLastPara="1" wrap="square" lIns="54000" tIns="378000" rIns="54000" bIns="91425" anchor="t" anchorCtr="0">
            <a:noAutofit/>
          </a:bodyPr>
          <a:lstStyle/>
          <a:p>
            <a:pPr marL="0" lvl="0" indent="0" algn="l" rtl="0">
              <a:lnSpc>
                <a:spcPct val="106000"/>
              </a:lnSpc>
              <a:spcBef>
                <a:spcPts val="1200"/>
              </a:spcBef>
              <a:spcAft>
                <a:spcPts val="0"/>
              </a:spcAft>
              <a:buNone/>
            </a:pPr>
            <a:endParaRPr sz="1300">
              <a:solidFill>
                <a:schemeClr val="dk1"/>
              </a:solidFill>
              <a:highlight>
                <a:srgbClr val="FFFFFF"/>
              </a:highlight>
              <a:latin typeface="Open Sans"/>
              <a:ea typeface="Open Sans"/>
              <a:cs typeface="Open Sans"/>
              <a:sym typeface="Open Sans"/>
            </a:endParaRPr>
          </a:p>
          <a:p>
            <a:pPr marL="0" lvl="0" indent="0" algn="l" rtl="0">
              <a:lnSpc>
                <a:spcPct val="106000"/>
              </a:lnSpc>
              <a:spcBef>
                <a:spcPts val="1200"/>
              </a:spcBef>
              <a:spcAft>
                <a:spcPts val="0"/>
              </a:spcAft>
              <a:buNone/>
            </a:pPr>
            <a:endParaRPr sz="1300">
              <a:solidFill>
                <a:schemeClr val="dk1"/>
              </a:solidFill>
              <a:highlight>
                <a:srgbClr val="FFFFFF"/>
              </a:highlight>
              <a:latin typeface="Open Sans"/>
              <a:ea typeface="Open Sans"/>
              <a:cs typeface="Open Sans"/>
              <a:sym typeface="Open Sans"/>
            </a:endParaRPr>
          </a:p>
          <a:p>
            <a:pPr marL="0" lvl="0" indent="0" algn="l" rtl="0">
              <a:lnSpc>
                <a:spcPct val="106000"/>
              </a:lnSpc>
              <a:spcBef>
                <a:spcPts val="1200"/>
              </a:spcBef>
              <a:spcAft>
                <a:spcPts val="0"/>
              </a:spcAft>
              <a:buNone/>
            </a:pPr>
            <a:endParaRPr sz="1300">
              <a:solidFill>
                <a:schemeClr val="dk1"/>
              </a:solidFill>
              <a:latin typeface="Open Sans"/>
              <a:ea typeface="Open Sans"/>
              <a:cs typeface="Open Sans"/>
              <a:sym typeface="Open Sans"/>
            </a:endParaRPr>
          </a:p>
          <a:p>
            <a:pPr marL="0" lvl="0" indent="0" algn="l" rtl="0">
              <a:lnSpc>
                <a:spcPct val="115000"/>
              </a:lnSpc>
              <a:spcBef>
                <a:spcPts val="800"/>
              </a:spcBef>
              <a:spcAft>
                <a:spcPts val="1100"/>
              </a:spcAft>
              <a:buNone/>
            </a:pPr>
            <a:endParaRPr sz="900" b="1">
              <a:solidFill>
                <a:srgbClr val="6D2B90"/>
              </a:solidFill>
              <a:latin typeface="Open Sans"/>
              <a:ea typeface="Open Sans"/>
              <a:cs typeface="Open Sans"/>
              <a:sym typeface="Open Sans"/>
            </a:endParaRPr>
          </a:p>
        </p:txBody>
      </p:sp>
      <p:sp>
        <p:nvSpPr>
          <p:cNvPr id="99" name="Google Shape;99;p16"/>
          <p:cNvSpPr/>
          <p:nvPr/>
        </p:nvSpPr>
        <p:spPr>
          <a:xfrm>
            <a:off x="266700" y="1580900"/>
            <a:ext cx="9458100" cy="632100"/>
          </a:xfrm>
          <a:prstGeom prst="roundRect">
            <a:avLst>
              <a:gd name="adj" fmla="val 44265"/>
            </a:avLst>
          </a:prstGeom>
          <a:solidFill>
            <a:srgbClr val="FFE300"/>
          </a:solidFill>
          <a:ln w="38100" cap="flat" cmpd="sng">
            <a:solidFill>
              <a:srgbClr val="FFE3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b="1">
              <a:solidFill>
                <a:srgbClr val="FFFFFF"/>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2300" b="1">
                <a:solidFill>
                  <a:srgbClr val="FFFFFF"/>
                </a:solidFill>
                <a:latin typeface="Open Sans"/>
                <a:ea typeface="Open Sans"/>
                <a:cs typeface="Open Sans"/>
                <a:sym typeface="Open Sans"/>
              </a:rPr>
              <a:t>PE IMPLEMENTATION </a:t>
            </a:r>
            <a:endParaRPr sz="2300" b="1">
              <a:solidFill>
                <a:srgbClr val="FFFFFF"/>
              </a:solidFill>
              <a:latin typeface="Open Sans"/>
              <a:ea typeface="Open Sans"/>
              <a:cs typeface="Open Sans"/>
              <a:sym typeface="Open Sans"/>
            </a:endParaRPr>
          </a:p>
        </p:txBody>
      </p:sp>
      <p:sp>
        <p:nvSpPr>
          <p:cNvPr id="100" name="Google Shape;100;p16"/>
          <p:cNvSpPr txBox="1"/>
          <p:nvPr/>
        </p:nvSpPr>
        <p:spPr>
          <a:xfrm>
            <a:off x="2488500" y="435100"/>
            <a:ext cx="80238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GB" sz="4000">
                <a:solidFill>
                  <a:srgbClr val="6D2B90"/>
                </a:solidFill>
                <a:latin typeface="Open Sans Light"/>
                <a:ea typeface="Open Sans Light"/>
                <a:cs typeface="Open Sans Light"/>
                <a:sym typeface="Open Sans Light"/>
              </a:rPr>
              <a:t>FOUNDATIONS FOR EXCELLENCE </a:t>
            </a:r>
            <a:endParaRPr sz="4000">
              <a:solidFill>
                <a:srgbClr val="6D2B90"/>
              </a:solidFill>
              <a:latin typeface="Open Sans Light"/>
              <a:ea typeface="Open Sans Light"/>
              <a:cs typeface="Open Sans Light"/>
              <a:sym typeface="Open Sans Light"/>
            </a:endParaRPr>
          </a:p>
        </p:txBody>
      </p:sp>
      <p:pic>
        <p:nvPicPr>
          <p:cNvPr id="102" name="Google Shape;102;p16"/>
          <p:cNvPicPr preferRelativeResize="0"/>
          <p:nvPr/>
        </p:nvPicPr>
        <p:blipFill>
          <a:blip r:embed="rId4">
            <a:alphaModFix/>
          </a:blip>
          <a:stretch>
            <a:fillRect/>
          </a:stretch>
        </p:blipFill>
        <p:spPr>
          <a:xfrm>
            <a:off x="9601200" y="1341200"/>
            <a:ext cx="911100" cy="948000"/>
          </a:xfrm>
          <a:prstGeom prst="roundRect">
            <a:avLst>
              <a:gd name="adj" fmla="val 16667"/>
            </a:avLst>
          </a:prstGeom>
          <a:noFill/>
          <a:ln w="38100" cap="flat" cmpd="sng">
            <a:solidFill>
              <a:srgbClr val="FFE300"/>
            </a:solidFill>
            <a:prstDash val="solid"/>
            <a:round/>
            <a:headEnd type="none" w="sm" len="sm"/>
            <a:tailEnd type="none" w="sm" len="sm"/>
          </a:ln>
        </p:spPr>
      </p:pic>
      <p:sp>
        <p:nvSpPr>
          <p:cNvPr id="103" name="Google Shape;103;p16"/>
          <p:cNvSpPr txBox="1"/>
          <p:nvPr/>
        </p:nvSpPr>
        <p:spPr>
          <a:xfrm>
            <a:off x="152400" y="152400"/>
            <a:ext cx="30000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100">
              <a:solidFill>
                <a:schemeClr val="dk1"/>
              </a:solidFill>
            </a:endParaRPr>
          </a:p>
          <a:p>
            <a:pPr marL="0" lvl="0" indent="0" algn="l" rtl="0">
              <a:lnSpc>
                <a:spcPct val="115000"/>
              </a:lnSpc>
              <a:spcBef>
                <a:spcPts val="0"/>
              </a:spcBef>
              <a:spcAft>
                <a:spcPts val="0"/>
              </a:spcAft>
              <a:buNone/>
            </a:pPr>
            <a:endParaRPr sz="1100">
              <a:solidFill>
                <a:schemeClr val="dk1"/>
              </a:solidFill>
            </a:endParaRPr>
          </a:p>
        </p:txBody>
      </p:sp>
      <p:sp>
        <p:nvSpPr>
          <p:cNvPr id="104" name="Google Shape;104;p16"/>
          <p:cNvSpPr txBox="1"/>
          <p:nvPr/>
        </p:nvSpPr>
        <p:spPr>
          <a:xfrm>
            <a:off x="561550" y="2216213"/>
            <a:ext cx="9964500" cy="809100"/>
          </a:xfrm>
          <a:prstGeom prst="rect">
            <a:avLst/>
          </a:prstGeom>
          <a:noFill/>
          <a:ln>
            <a:noFill/>
          </a:ln>
        </p:spPr>
        <p:txBody>
          <a:bodyPr spcFirstLastPara="1" wrap="square" lIns="91425" tIns="91425" rIns="91425" bIns="91425" anchor="t" anchorCtr="0">
            <a:spAutoFit/>
          </a:bodyPr>
          <a:lstStyle/>
          <a:p>
            <a:pPr marL="0" lvl="0" indent="0" algn="l" rtl="0">
              <a:lnSpc>
                <a:spcPct val="106000"/>
              </a:lnSpc>
              <a:spcBef>
                <a:spcPts val="1200"/>
              </a:spcBef>
              <a:spcAft>
                <a:spcPts val="800"/>
              </a:spcAft>
              <a:buClr>
                <a:schemeClr val="dk1"/>
              </a:buClr>
              <a:buSzPts val="1100"/>
              <a:buFont typeface="Arial"/>
              <a:buNone/>
            </a:pPr>
            <a:r>
              <a:rPr lang="en-GB" sz="1300">
                <a:solidFill>
                  <a:srgbClr val="0B0C0C"/>
                </a:solidFill>
                <a:latin typeface="Open Sans"/>
                <a:ea typeface="Open Sans"/>
                <a:cs typeface="Open Sans"/>
                <a:sym typeface="Open Sans"/>
              </a:rPr>
              <a:t>Each unit of study in PE Passport draws upon children’s prior learning and new content is introduced in a carefully planned and logical sequence, allowing them to build upon what they already know. This starts with developing fundamental movement skills as part of Physical Development in EYFS which include locomotor, stability and manipulation skills. </a:t>
            </a:r>
            <a:endParaRPr sz="1300"/>
          </a:p>
        </p:txBody>
      </p:sp>
      <p:sp>
        <p:nvSpPr>
          <p:cNvPr id="105" name="Google Shape;105;p16"/>
          <p:cNvSpPr txBox="1"/>
          <p:nvPr/>
        </p:nvSpPr>
        <p:spPr>
          <a:xfrm>
            <a:off x="561550" y="2907550"/>
            <a:ext cx="9964500" cy="1021200"/>
          </a:xfrm>
          <a:prstGeom prst="rect">
            <a:avLst/>
          </a:prstGeom>
          <a:noFill/>
          <a:ln>
            <a:noFill/>
          </a:ln>
        </p:spPr>
        <p:txBody>
          <a:bodyPr spcFirstLastPara="1" wrap="square" lIns="91425" tIns="91425" rIns="91425" bIns="91425" anchor="t" anchorCtr="0">
            <a:spAutoFit/>
          </a:bodyPr>
          <a:lstStyle/>
          <a:p>
            <a:pPr marL="0" lvl="0" indent="0" algn="l" rtl="0">
              <a:lnSpc>
                <a:spcPct val="106000"/>
              </a:lnSpc>
              <a:spcBef>
                <a:spcPts val="1200"/>
              </a:spcBef>
              <a:spcAft>
                <a:spcPts val="800"/>
              </a:spcAft>
              <a:buClr>
                <a:schemeClr val="dk1"/>
              </a:buClr>
              <a:buSzPts val="1100"/>
              <a:buFont typeface="Arial"/>
              <a:buNone/>
            </a:pPr>
            <a:r>
              <a:rPr lang="en-GB" sz="1300">
                <a:solidFill>
                  <a:srgbClr val="0B0C0C"/>
                </a:solidFill>
                <a:latin typeface="Open Sans"/>
                <a:ea typeface="Open Sans"/>
                <a:cs typeface="Open Sans"/>
                <a:sym typeface="Open Sans"/>
              </a:rPr>
              <a:t>Every PE lesson ensures that children develop their substantive knowledge by the deliberate practice and development of the specific movement skills required in different disciplines. It provides appropriate opportunities to </a:t>
            </a:r>
            <a:r>
              <a:rPr lang="en-GB" sz="1300">
                <a:solidFill>
                  <a:srgbClr val="111111"/>
                </a:solidFill>
                <a:highlight>
                  <a:srgbClr val="FFFFFF"/>
                </a:highlight>
                <a:latin typeface="Open Sans"/>
                <a:ea typeface="Open Sans"/>
                <a:cs typeface="Open Sans"/>
                <a:sym typeface="Open Sans"/>
              </a:rPr>
              <a:t>interpret and apply these movements, rules and tactics (disciplinary knowledge) and also covers children’s ability to evaluate and judge performance including the quality of movement.</a:t>
            </a:r>
            <a:r>
              <a:rPr lang="en-GB" sz="1300">
                <a:solidFill>
                  <a:srgbClr val="0B0C0C"/>
                </a:solidFill>
                <a:latin typeface="Open Sans"/>
                <a:ea typeface="Open Sans"/>
                <a:cs typeface="Open Sans"/>
                <a:sym typeface="Open Sans"/>
              </a:rPr>
              <a:t> </a:t>
            </a:r>
            <a:endParaRPr sz="1300">
              <a:latin typeface="Open Sans"/>
              <a:ea typeface="Open Sans"/>
              <a:cs typeface="Open Sans"/>
              <a:sym typeface="Open Sans"/>
            </a:endParaRPr>
          </a:p>
        </p:txBody>
      </p:sp>
      <p:sp>
        <p:nvSpPr>
          <p:cNvPr id="106" name="Google Shape;106;p16"/>
          <p:cNvSpPr txBox="1"/>
          <p:nvPr/>
        </p:nvSpPr>
        <p:spPr>
          <a:xfrm>
            <a:off x="561550" y="5474963"/>
            <a:ext cx="9843000" cy="785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300">
                <a:latin typeface="Open Sans"/>
                <a:ea typeface="Open Sans"/>
                <a:cs typeface="Open Sans"/>
                <a:sym typeface="Open Sans"/>
              </a:rPr>
              <a:t>Children are given time to build sufficient competence and confidence within each episode of learning to facilitate deeper understanding of key content including motor competence, an awareness of rules, strategies and tactics and healthy participation. </a:t>
            </a:r>
            <a:endParaRPr sz="1300">
              <a:latin typeface="Open Sans"/>
              <a:ea typeface="Open Sans"/>
              <a:cs typeface="Open Sans"/>
              <a:sym typeface="Open Sans"/>
            </a:endParaRPr>
          </a:p>
        </p:txBody>
      </p:sp>
      <p:sp>
        <p:nvSpPr>
          <p:cNvPr id="107" name="Google Shape;107;p16"/>
          <p:cNvSpPr txBox="1"/>
          <p:nvPr/>
        </p:nvSpPr>
        <p:spPr>
          <a:xfrm>
            <a:off x="561550" y="4228575"/>
            <a:ext cx="9964500" cy="597000"/>
          </a:xfrm>
          <a:prstGeom prst="rect">
            <a:avLst/>
          </a:prstGeom>
          <a:noFill/>
          <a:ln>
            <a:noFill/>
          </a:ln>
        </p:spPr>
        <p:txBody>
          <a:bodyPr spcFirstLastPara="1" wrap="square" lIns="91425" tIns="91425" rIns="91425" bIns="91425" anchor="t" anchorCtr="0">
            <a:spAutoFit/>
          </a:bodyPr>
          <a:lstStyle/>
          <a:p>
            <a:pPr marL="0" lvl="0" indent="0" algn="l" rtl="0">
              <a:lnSpc>
                <a:spcPct val="106000"/>
              </a:lnSpc>
              <a:spcBef>
                <a:spcPts val="1200"/>
              </a:spcBef>
              <a:spcAft>
                <a:spcPts val="800"/>
              </a:spcAft>
              <a:buClr>
                <a:schemeClr val="dk1"/>
              </a:buClr>
              <a:buSzPts val="1100"/>
              <a:buFont typeface="Arial"/>
              <a:buNone/>
            </a:pPr>
            <a:r>
              <a:rPr lang="en-GB" sz="1300">
                <a:solidFill>
                  <a:srgbClr val="0B0C0C"/>
                </a:solidFill>
                <a:latin typeface="Open Sans"/>
                <a:ea typeface="Open Sans"/>
                <a:cs typeface="Open Sans"/>
                <a:sym typeface="Open Sans"/>
              </a:rPr>
              <a:t>Teacher explanations are focussed, clear, precise and are supported by strong subject knowledge. Disciplinary knowledge and physical skills are skillfully modelled and made explicit to children.</a:t>
            </a:r>
            <a:endParaRPr/>
          </a:p>
        </p:txBody>
      </p:sp>
      <p:sp>
        <p:nvSpPr>
          <p:cNvPr id="108" name="Google Shape;108;p16"/>
          <p:cNvSpPr txBox="1"/>
          <p:nvPr/>
        </p:nvSpPr>
        <p:spPr>
          <a:xfrm>
            <a:off x="561550" y="3776850"/>
            <a:ext cx="9843000" cy="597000"/>
          </a:xfrm>
          <a:prstGeom prst="rect">
            <a:avLst/>
          </a:prstGeom>
          <a:noFill/>
          <a:ln>
            <a:noFill/>
          </a:ln>
        </p:spPr>
        <p:txBody>
          <a:bodyPr spcFirstLastPara="1" wrap="square" lIns="91425" tIns="91425" rIns="91425" bIns="91425" anchor="t" anchorCtr="0">
            <a:spAutoFit/>
          </a:bodyPr>
          <a:lstStyle/>
          <a:p>
            <a:pPr marL="0" lvl="0" indent="0" algn="l" rtl="0">
              <a:lnSpc>
                <a:spcPct val="106000"/>
              </a:lnSpc>
              <a:spcBef>
                <a:spcPts val="1200"/>
              </a:spcBef>
              <a:spcAft>
                <a:spcPts val="800"/>
              </a:spcAft>
              <a:buClr>
                <a:schemeClr val="dk1"/>
              </a:buClr>
              <a:buSzPts val="1100"/>
              <a:buFont typeface="Arial"/>
              <a:buNone/>
            </a:pPr>
            <a:r>
              <a:rPr lang="en-GB" sz="1300">
                <a:solidFill>
                  <a:srgbClr val="0B0C0C"/>
                </a:solidFill>
                <a:latin typeface="Open Sans"/>
                <a:ea typeface="Open Sans"/>
                <a:cs typeface="Open Sans"/>
                <a:sym typeface="Open Sans"/>
              </a:rPr>
              <a:t>Opportunities for retrieval of key content are built into lessons in the form of low-stakes quizzing and effective questioning to consolidate learning.</a:t>
            </a:r>
            <a:endParaRPr/>
          </a:p>
        </p:txBody>
      </p:sp>
      <p:pic>
        <p:nvPicPr>
          <p:cNvPr id="109" name="Google Shape;109;p16"/>
          <p:cNvPicPr preferRelativeResize="0"/>
          <p:nvPr/>
        </p:nvPicPr>
        <p:blipFill>
          <a:blip r:embed="rId5">
            <a:alphaModFix/>
          </a:blip>
          <a:stretch>
            <a:fillRect/>
          </a:stretch>
        </p:blipFill>
        <p:spPr>
          <a:xfrm>
            <a:off x="368150" y="2987763"/>
            <a:ext cx="293075" cy="293075"/>
          </a:xfrm>
          <a:prstGeom prst="rect">
            <a:avLst/>
          </a:prstGeom>
          <a:noFill/>
          <a:ln>
            <a:noFill/>
          </a:ln>
        </p:spPr>
      </p:pic>
      <p:pic>
        <p:nvPicPr>
          <p:cNvPr id="110" name="Google Shape;110;p16"/>
          <p:cNvPicPr preferRelativeResize="0"/>
          <p:nvPr/>
        </p:nvPicPr>
        <p:blipFill>
          <a:blip r:embed="rId5">
            <a:alphaModFix/>
          </a:blip>
          <a:stretch>
            <a:fillRect/>
          </a:stretch>
        </p:blipFill>
        <p:spPr>
          <a:xfrm>
            <a:off x="368150" y="3794288"/>
            <a:ext cx="293075" cy="293075"/>
          </a:xfrm>
          <a:prstGeom prst="rect">
            <a:avLst/>
          </a:prstGeom>
          <a:noFill/>
          <a:ln>
            <a:noFill/>
          </a:ln>
        </p:spPr>
      </p:pic>
      <p:pic>
        <p:nvPicPr>
          <p:cNvPr id="111" name="Google Shape;111;p16"/>
          <p:cNvPicPr preferRelativeResize="0"/>
          <p:nvPr/>
        </p:nvPicPr>
        <p:blipFill>
          <a:blip r:embed="rId5">
            <a:alphaModFix/>
          </a:blip>
          <a:stretch>
            <a:fillRect/>
          </a:stretch>
        </p:blipFill>
        <p:spPr>
          <a:xfrm>
            <a:off x="368150" y="4249025"/>
            <a:ext cx="293075" cy="293075"/>
          </a:xfrm>
          <a:prstGeom prst="rect">
            <a:avLst/>
          </a:prstGeom>
          <a:noFill/>
          <a:ln>
            <a:noFill/>
          </a:ln>
        </p:spPr>
      </p:pic>
      <p:pic>
        <p:nvPicPr>
          <p:cNvPr id="112" name="Google Shape;112;p16"/>
          <p:cNvPicPr preferRelativeResize="0"/>
          <p:nvPr/>
        </p:nvPicPr>
        <p:blipFill>
          <a:blip r:embed="rId5">
            <a:alphaModFix/>
          </a:blip>
          <a:stretch>
            <a:fillRect/>
          </a:stretch>
        </p:blipFill>
        <p:spPr>
          <a:xfrm>
            <a:off x="368150" y="4741650"/>
            <a:ext cx="293075" cy="293075"/>
          </a:xfrm>
          <a:prstGeom prst="rect">
            <a:avLst/>
          </a:prstGeom>
          <a:noFill/>
          <a:ln>
            <a:noFill/>
          </a:ln>
        </p:spPr>
      </p:pic>
      <p:pic>
        <p:nvPicPr>
          <p:cNvPr id="113" name="Google Shape;113;p16"/>
          <p:cNvPicPr preferRelativeResize="0"/>
          <p:nvPr/>
        </p:nvPicPr>
        <p:blipFill>
          <a:blip r:embed="rId5">
            <a:alphaModFix/>
          </a:blip>
          <a:stretch>
            <a:fillRect/>
          </a:stretch>
        </p:blipFill>
        <p:spPr>
          <a:xfrm>
            <a:off x="368150" y="5073638"/>
            <a:ext cx="293075" cy="293075"/>
          </a:xfrm>
          <a:prstGeom prst="rect">
            <a:avLst/>
          </a:prstGeom>
          <a:noFill/>
          <a:ln>
            <a:noFill/>
          </a:ln>
        </p:spPr>
      </p:pic>
      <p:pic>
        <p:nvPicPr>
          <p:cNvPr id="114" name="Google Shape;114;p16"/>
          <p:cNvPicPr preferRelativeResize="0"/>
          <p:nvPr/>
        </p:nvPicPr>
        <p:blipFill>
          <a:blip r:embed="rId5">
            <a:alphaModFix/>
          </a:blip>
          <a:stretch>
            <a:fillRect/>
          </a:stretch>
        </p:blipFill>
        <p:spPr>
          <a:xfrm>
            <a:off x="368150" y="5522038"/>
            <a:ext cx="293075" cy="293075"/>
          </a:xfrm>
          <a:prstGeom prst="rect">
            <a:avLst/>
          </a:prstGeom>
          <a:noFill/>
          <a:ln>
            <a:noFill/>
          </a:ln>
        </p:spPr>
      </p:pic>
      <p:grpSp>
        <p:nvGrpSpPr>
          <p:cNvPr id="115" name="Google Shape;115;p16"/>
          <p:cNvGrpSpPr/>
          <p:nvPr/>
        </p:nvGrpSpPr>
        <p:grpSpPr>
          <a:xfrm>
            <a:off x="368150" y="6135200"/>
            <a:ext cx="10157900" cy="585000"/>
            <a:chOff x="368150" y="6135200"/>
            <a:chExt cx="10157900" cy="585000"/>
          </a:xfrm>
        </p:grpSpPr>
        <p:sp>
          <p:nvSpPr>
            <p:cNvPr id="116" name="Google Shape;116;p16"/>
            <p:cNvSpPr txBox="1"/>
            <p:nvPr/>
          </p:nvSpPr>
          <p:spPr>
            <a:xfrm>
              <a:off x="561550" y="6135200"/>
              <a:ext cx="99645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1300">
                  <a:solidFill>
                    <a:schemeClr val="dk1"/>
                  </a:solidFill>
                  <a:latin typeface="Open Sans"/>
                  <a:ea typeface="Open Sans"/>
                  <a:cs typeface="Open Sans"/>
                  <a:sym typeface="Open Sans"/>
                </a:rPr>
                <a:t>The content of the curriculum is not reduced for SEND pupils apart from in exceptional circumstances. Instead, teachers adapt how it is delivered through a faded scaffolding approach so that they progress through the curriculum. </a:t>
              </a:r>
              <a:endParaRPr sz="1300">
                <a:solidFill>
                  <a:schemeClr val="dk1"/>
                </a:solidFill>
                <a:latin typeface="Open Sans"/>
                <a:ea typeface="Open Sans"/>
                <a:cs typeface="Open Sans"/>
                <a:sym typeface="Open Sans"/>
              </a:endParaRPr>
            </a:p>
          </p:txBody>
        </p:sp>
        <p:pic>
          <p:nvPicPr>
            <p:cNvPr id="117" name="Google Shape;117;p16"/>
            <p:cNvPicPr preferRelativeResize="0"/>
            <p:nvPr/>
          </p:nvPicPr>
          <p:blipFill>
            <a:blip r:embed="rId5">
              <a:alphaModFix/>
            </a:blip>
            <a:stretch>
              <a:fillRect/>
            </a:stretch>
          </p:blipFill>
          <p:spPr>
            <a:xfrm>
              <a:off x="368150" y="6225100"/>
              <a:ext cx="293075" cy="293075"/>
            </a:xfrm>
            <a:prstGeom prst="rect">
              <a:avLst/>
            </a:prstGeom>
            <a:noFill/>
            <a:ln>
              <a:noFill/>
            </a:ln>
          </p:spPr>
        </p:pic>
      </p:grpSp>
      <p:pic>
        <p:nvPicPr>
          <p:cNvPr id="118" name="Google Shape;118;p16"/>
          <p:cNvPicPr preferRelativeResize="0"/>
          <p:nvPr/>
        </p:nvPicPr>
        <p:blipFill>
          <a:blip r:embed="rId5">
            <a:alphaModFix/>
          </a:blip>
          <a:stretch>
            <a:fillRect/>
          </a:stretch>
        </p:blipFill>
        <p:spPr>
          <a:xfrm>
            <a:off x="368150" y="2278813"/>
            <a:ext cx="293075" cy="293075"/>
          </a:xfrm>
          <a:prstGeom prst="rect">
            <a:avLst/>
          </a:prstGeom>
          <a:noFill/>
          <a:ln>
            <a:noFill/>
          </a:ln>
        </p:spPr>
      </p:pic>
      <p:sp>
        <p:nvSpPr>
          <p:cNvPr id="119" name="Google Shape;119;p16"/>
          <p:cNvSpPr txBox="1"/>
          <p:nvPr/>
        </p:nvSpPr>
        <p:spPr>
          <a:xfrm>
            <a:off x="526050" y="4695175"/>
            <a:ext cx="9639900" cy="384900"/>
          </a:xfrm>
          <a:prstGeom prst="rect">
            <a:avLst/>
          </a:prstGeom>
          <a:noFill/>
          <a:ln>
            <a:noFill/>
          </a:ln>
        </p:spPr>
        <p:txBody>
          <a:bodyPr spcFirstLastPara="1" wrap="square" lIns="91425" tIns="91425" rIns="91425" bIns="91425" anchor="t" anchorCtr="0">
            <a:spAutoFit/>
          </a:bodyPr>
          <a:lstStyle/>
          <a:p>
            <a:pPr marL="0" lvl="0" indent="0" algn="l" rtl="0">
              <a:lnSpc>
                <a:spcPct val="106000"/>
              </a:lnSpc>
              <a:spcBef>
                <a:spcPts val="1200"/>
              </a:spcBef>
              <a:spcAft>
                <a:spcPts val="800"/>
              </a:spcAft>
              <a:buClr>
                <a:schemeClr val="dk1"/>
              </a:buClr>
              <a:buSzPts val="1100"/>
              <a:buFont typeface="Arial"/>
              <a:buNone/>
            </a:pPr>
            <a:r>
              <a:rPr lang="en-GB" sz="1300">
                <a:solidFill>
                  <a:srgbClr val="222222"/>
                </a:solidFill>
                <a:latin typeface="Open Sans"/>
                <a:ea typeface="Open Sans"/>
                <a:cs typeface="Open Sans"/>
                <a:sym typeface="Open Sans"/>
              </a:rPr>
              <a:t> Key vocabulary is explicitly taught and consistently modelled by staff within all PE lessons. </a:t>
            </a:r>
            <a:endParaRPr/>
          </a:p>
        </p:txBody>
      </p:sp>
      <p:sp>
        <p:nvSpPr>
          <p:cNvPr id="120" name="Google Shape;120;p16"/>
          <p:cNvSpPr txBox="1"/>
          <p:nvPr/>
        </p:nvSpPr>
        <p:spPr>
          <a:xfrm>
            <a:off x="561550" y="5000975"/>
            <a:ext cx="9458100" cy="597000"/>
          </a:xfrm>
          <a:prstGeom prst="rect">
            <a:avLst/>
          </a:prstGeom>
          <a:noFill/>
          <a:ln>
            <a:noFill/>
          </a:ln>
        </p:spPr>
        <p:txBody>
          <a:bodyPr spcFirstLastPara="1" wrap="square" lIns="91425" tIns="91425" rIns="91425" bIns="91425" anchor="t" anchorCtr="0">
            <a:spAutoFit/>
          </a:bodyPr>
          <a:lstStyle/>
          <a:p>
            <a:pPr marL="0" lvl="0" indent="0" algn="l" rtl="0">
              <a:lnSpc>
                <a:spcPct val="106000"/>
              </a:lnSpc>
              <a:spcBef>
                <a:spcPts val="1200"/>
              </a:spcBef>
              <a:spcAft>
                <a:spcPts val="800"/>
              </a:spcAft>
              <a:buClr>
                <a:schemeClr val="dk1"/>
              </a:buClr>
              <a:buSzPts val="1100"/>
              <a:buFont typeface="Arial"/>
              <a:buNone/>
            </a:pPr>
            <a:r>
              <a:rPr lang="en-GB" sz="1300">
                <a:solidFill>
                  <a:srgbClr val="0B0C0C"/>
                </a:solidFill>
                <a:latin typeface="Open Sans"/>
                <a:ea typeface="Open Sans"/>
                <a:cs typeface="Open Sans"/>
                <a:sym typeface="Open Sans"/>
              </a:rPr>
              <a:t>All children have 2 hours of curriculum PE every week with access to a wide range of equipment and are given desirably difficult tasks to improve their competence thus ensuring high levels of success. </a:t>
            </a:r>
            <a:endParaRPr/>
          </a:p>
        </p:txBody>
      </p:sp>
      <p:grpSp>
        <p:nvGrpSpPr>
          <p:cNvPr id="121" name="Google Shape;121;p16"/>
          <p:cNvGrpSpPr/>
          <p:nvPr/>
        </p:nvGrpSpPr>
        <p:grpSpPr>
          <a:xfrm>
            <a:off x="368150" y="6654975"/>
            <a:ext cx="10157900" cy="585000"/>
            <a:chOff x="368150" y="6135200"/>
            <a:chExt cx="10157900" cy="585000"/>
          </a:xfrm>
        </p:grpSpPr>
        <p:sp>
          <p:nvSpPr>
            <p:cNvPr id="122" name="Google Shape;122;p16"/>
            <p:cNvSpPr txBox="1"/>
            <p:nvPr/>
          </p:nvSpPr>
          <p:spPr>
            <a:xfrm>
              <a:off x="561550" y="6135200"/>
              <a:ext cx="9964500" cy="585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GB" sz="1300">
                  <a:solidFill>
                    <a:schemeClr val="dk1"/>
                  </a:solidFill>
                  <a:latin typeface="Open Sans"/>
                  <a:ea typeface="Open Sans"/>
                  <a:cs typeface="Open Sans"/>
                  <a:sym typeface="Open Sans"/>
                </a:rPr>
                <a:t>Inclusion in PE means that all children have access to and are given confidence in all areas of the curriculum. We aim to create an environment in which all children learn to respect and value each other’s differences regardless of gender or ability. </a:t>
              </a:r>
              <a:endParaRPr sz="1300">
                <a:solidFill>
                  <a:schemeClr val="dk1"/>
                </a:solidFill>
                <a:latin typeface="Open Sans"/>
                <a:ea typeface="Open Sans"/>
                <a:cs typeface="Open Sans"/>
                <a:sym typeface="Open Sans"/>
              </a:endParaRPr>
            </a:p>
          </p:txBody>
        </p:sp>
        <p:pic>
          <p:nvPicPr>
            <p:cNvPr id="123" name="Google Shape;123;p16"/>
            <p:cNvPicPr preferRelativeResize="0"/>
            <p:nvPr/>
          </p:nvPicPr>
          <p:blipFill>
            <a:blip r:embed="rId5">
              <a:alphaModFix/>
            </a:blip>
            <a:stretch>
              <a:fillRect/>
            </a:stretch>
          </p:blipFill>
          <p:spPr>
            <a:xfrm>
              <a:off x="368150" y="6225100"/>
              <a:ext cx="293075" cy="293075"/>
            </a:xfrm>
            <a:prstGeom prst="rect">
              <a:avLst/>
            </a:prstGeom>
            <a:noFill/>
            <a:ln>
              <a:noFill/>
            </a:ln>
          </p:spPr>
        </p:pic>
      </p:grpSp>
      <p:pic>
        <p:nvPicPr>
          <p:cNvPr id="2" name="Google Shape;56;p13">
            <a:extLst>
              <a:ext uri="{FF2B5EF4-FFF2-40B4-BE49-F238E27FC236}">
                <a16:creationId xmlns:a16="http://schemas.microsoft.com/office/drawing/2014/main" id="{C1B426E5-19EC-E093-FD4C-6385FE1A24CD}"/>
              </a:ext>
            </a:extLst>
          </p:cNvPr>
          <p:cNvPicPr preferRelativeResize="0"/>
          <p:nvPr/>
        </p:nvPicPr>
        <p:blipFill>
          <a:blip r:embed="rId6">
            <a:alphaModFix/>
          </a:blip>
          <a:stretch>
            <a:fillRect/>
          </a:stretch>
        </p:blipFill>
        <p:spPr>
          <a:xfrm>
            <a:off x="108095" y="95699"/>
            <a:ext cx="1069064" cy="105421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17"/>
          <p:cNvPicPr preferRelativeResize="0"/>
          <p:nvPr/>
        </p:nvPicPr>
        <p:blipFill rotWithShape="1">
          <a:blip r:embed="rId3">
            <a:alphaModFix/>
          </a:blip>
          <a:srcRect/>
          <a:stretch/>
        </p:blipFill>
        <p:spPr>
          <a:xfrm>
            <a:off x="0" y="0"/>
            <a:ext cx="6109027" cy="2221550"/>
          </a:xfrm>
          <a:prstGeom prst="rect">
            <a:avLst/>
          </a:prstGeom>
          <a:noFill/>
          <a:ln>
            <a:noFill/>
          </a:ln>
        </p:spPr>
      </p:pic>
      <p:sp>
        <p:nvSpPr>
          <p:cNvPr id="129" name="Google Shape;129;p17"/>
          <p:cNvSpPr/>
          <p:nvPr/>
        </p:nvSpPr>
        <p:spPr>
          <a:xfrm>
            <a:off x="241650" y="2395425"/>
            <a:ext cx="5111400" cy="2167500"/>
          </a:xfrm>
          <a:prstGeom prst="roundRect">
            <a:avLst>
              <a:gd name="adj" fmla="val 16667"/>
            </a:avLst>
          </a:prstGeom>
          <a:solidFill>
            <a:srgbClr val="FFFFFF"/>
          </a:solidFill>
          <a:ln w="38100" cap="flat" cmpd="sng">
            <a:solidFill>
              <a:srgbClr val="6D2B90"/>
            </a:solidFill>
            <a:prstDash val="solid"/>
            <a:round/>
            <a:headEnd type="none" w="sm" len="sm"/>
            <a:tailEnd type="none" w="sm" len="sm"/>
          </a:ln>
        </p:spPr>
        <p:txBody>
          <a:bodyPr spcFirstLastPara="1" wrap="square" lIns="54000" tIns="378000" rIns="54000" bIns="91425" anchor="t" anchorCtr="0">
            <a:noAutofit/>
          </a:bodyPr>
          <a:lstStyle/>
          <a:p>
            <a:pPr marL="179999" lvl="0" indent="-153499" algn="l" rtl="0">
              <a:lnSpc>
                <a:spcPct val="115000"/>
              </a:lnSpc>
              <a:spcBef>
                <a:spcPts val="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Retrieval tasks should be a fundamental part of all PE lessons and should involve every pupil in the classroom.</a:t>
            </a:r>
            <a:endParaRPr sz="1000">
              <a:solidFill>
                <a:schemeClr val="dk1"/>
              </a:solidFill>
              <a:latin typeface="Open Sans"/>
              <a:ea typeface="Open Sans"/>
              <a:cs typeface="Open Sans"/>
              <a:sym typeface="Open Sans"/>
            </a:endParaRPr>
          </a:p>
          <a:p>
            <a:pPr marL="179999" lvl="0" indent="-153499" algn="l" rtl="0">
              <a:lnSpc>
                <a:spcPct val="115000"/>
              </a:lnSpc>
              <a:spcBef>
                <a:spcPts val="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Retrieval tasks should be low-stake but high impact e.g. Quizzing, Summarise, Demonstrate/Perform, Brain Dumps, Retrieval Grids and Picture Prompts.</a:t>
            </a:r>
            <a:endParaRPr sz="1000">
              <a:solidFill>
                <a:schemeClr val="dk1"/>
              </a:solidFill>
              <a:latin typeface="Open Sans"/>
              <a:ea typeface="Open Sans"/>
              <a:cs typeface="Open Sans"/>
              <a:sym typeface="Open Sans"/>
            </a:endParaRPr>
          </a:p>
          <a:p>
            <a:pPr marL="179999" lvl="0" indent="-153499" algn="l" rtl="0">
              <a:lnSpc>
                <a:spcPct val="115000"/>
              </a:lnSpc>
              <a:spcBef>
                <a:spcPts val="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The style of recall tasks can and should vary from lesson to lesson.</a:t>
            </a:r>
            <a:endParaRPr sz="1000">
              <a:solidFill>
                <a:schemeClr val="dk1"/>
              </a:solidFill>
              <a:latin typeface="Open Sans"/>
              <a:ea typeface="Open Sans"/>
              <a:cs typeface="Open Sans"/>
              <a:sym typeface="Open Sans"/>
            </a:endParaRPr>
          </a:p>
          <a:p>
            <a:pPr marL="179999" lvl="0" indent="-153499" algn="l" rtl="0">
              <a:lnSpc>
                <a:spcPct val="115000"/>
              </a:lnSpc>
              <a:spcBef>
                <a:spcPts val="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Knowledge from previous lessons, topics and even year groups should also be called upon to ensure pupils develop a holistic understanding of PE as a whole, and retain knowledge in the long term memory in order to develop well formed schema and reinforce understanding.</a:t>
            </a:r>
            <a:endParaRPr sz="1000">
              <a:solidFill>
                <a:schemeClr val="dk1"/>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l"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6D2B90"/>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900" b="1">
                <a:solidFill>
                  <a:srgbClr val="6D2B90"/>
                </a:solidFill>
                <a:latin typeface="Open Sans"/>
                <a:ea typeface="Open Sans"/>
                <a:cs typeface="Open Sans"/>
                <a:sym typeface="Open Sans"/>
              </a:rPr>
              <a:t> </a:t>
            </a:r>
            <a:endParaRPr sz="900" b="1">
              <a:solidFill>
                <a:srgbClr val="6D2B90"/>
              </a:solidFill>
              <a:latin typeface="Open Sans"/>
              <a:ea typeface="Open Sans"/>
              <a:cs typeface="Open Sans"/>
              <a:sym typeface="Open Sans"/>
            </a:endParaRPr>
          </a:p>
        </p:txBody>
      </p:sp>
      <p:sp>
        <p:nvSpPr>
          <p:cNvPr id="130" name="Google Shape;130;p17"/>
          <p:cNvSpPr/>
          <p:nvPr/>
        </p:nvSpPr>
        <p:spPr>
          <a:xfrm>
            <a:off x="241650" y="2096700"/>
            <a:ext cx="5111400" cy="526800"/>
          </a:xfrm>
          <a:prstGeom prst="roundRect">
            <a:avLst>
              <a:gd name="adj" fmla="val 44265"/>
            </a:avLst>
          </a:prstGeom>
          <a:solidFill>
            <a:srgbClr val="6D2B90"/>
          </a:solidFill>
          <a:ln w="38100" cap="flat" cmpd="sng">
            <a:solidFill>
              <a:srgbClr val="6D2B9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1100"/>
              </a:spcAft>
              <a:buNone/>
            </a:pPr>
            <a:r>
              <a:rPr lang="en-GB" sz="1900" b="1">
                <a:solidFill>
                  <a:srgbClr val="FFFFFF"/>
                </a:solidFill>
                <a:latin typeface="Open Sans"/>
                <a:ea typeface="Open Sans"/>
                <a:cs typeface="Open Sans"/>
                <a:sym typeface="Open Sans"/>
              </a:rPr>
              <a:t>RETRIEVE </a:t>
            </a:r>
            <a:endParaRPr sz="1900" b="1">
              <a:solidFill>
                <a:srgbClr val="FFFFFF"/>
              </a:solidFill>
              <a:latin typeface="Open Sans"/>
              <a:ea typeface="Open Sans"/>
              <a:cs typeface="Open Sans"/>
              <a:sym typeface="Open Sans"/>
            </a:endParaRPr>
          </a:p>
        </p:txBody>
      </p:sp>
      <p:sp>
        <p:nvSpPr>
          <p:cNvPr id="131" name="Google Shape;131;p17"/>
          <p:cNvSpPr txBox="1"/>
          <p:nvPr/>
        </p:nvSpPr>
        <p:spPr>
          <a:xfrm>
            <a:off x="2488500" y="435100"/>
            <a:ext cx="80238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GB" sz="4000">
                <a:solidFill>
                  <a:srgbClr val="6D2B90"/>
                </a:solidFill>
                <a:latin typeface="Open Sans Light"/>
                <a:ea typeface="Open Sans Light"/>
                <a:cs typeface="Open Sans Light"/>
                <a:sym typeface="Open Sans Light"/>
              </a:rPr>
              <a:t>FOUNDATIONS FOR  EXCELLENCE </a:t>
            </a:r>
            <a:endParaRPr sz="4000">
              <a:solidFill>
                <a:srgbClr val="6D2B90"/>
              </a:solidFill>
              <a:latin typeface="Open Sans Light"/>
              <a:ea typeface="Open Sans Light"/>
              <a:cs typeface="Open Sans Light"/>
              <a:sym typeface="Open Sans Light"/>
            </a:endParaRPr>
          </a:p>
        </p:txBody>
      </p:sp>
      <p:sp>
        <p:nvSpPr>
          <p:cNvPr id="133" name="Google Shape;133;p17"/>
          <p:cNvSpPr txBox="1"/>
          <p:nvPr/>
        </p:nvSpPr>
        <p:spPr>
          <a:xfrm>
            <a:off x="2938825" y="1165300"/>
            <a:ext cx="74553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GB" sz="2800">
                <a:solidFill>
                  <a:srgbClr val="41B549"/>
                </a:solidFill>
                <a:latin typeface="Open Sans Light"/>
                <a:ea typeface="Open Sans Light"/>
                <a:cs typeface="Open Sans Light"/>
                <a:sym typeface="Open Sans Light"/>
              </a:rPr>
              <a:t>PE TEACHING MODEL </a:t>
            </a:r>
            <a:endParaRPr sz="2800">
              <a:solidFill>
                <a:srgbClr val="41B549"/>
              </a:solidFill>
              <a:latin typeface="Open Sans Light"/>
              <a:ea typeface="Open Sans Light"/>
              <a:cs typeface="Open Sans Light"/>
              <a:sym typeface="Open Sans Light"/>
            </a:endParaRPr>
          </a:p>
        </p:txBody>
      </p:sp>
      <p:sp>
        <p:nvSpPr>
          <p:cNvPr id="134" name="Google Shape;134;p17"/>
          <p:cNvSpPr/>
          <p:nvPr/>
        </p:nvSpPr>
        <p:spPr>
          <a:xfrm>
            <a:off x="241650" y="4861650"/>
            <a:ext cx="5259900" cy="2547600"/>
          </a:xfrm>
          <a:prstGeom prst="roundRect">
            <a:avLst>
              <a:gd name="adj" fmla="val 16667"/>
            </a:avLst>
          </a:prstGeom>
          <a:solidFill>
            <a:srgbClr val="FFFFFF"/>
          </a:solidFill>
          <a:ln w="38100" cap="flat" cmpd="sng">
            <a:solidFill>
              <a:srgbClr val="6D2B90"/>
            </a:solidFill>
            <a:prstDash val="solid"/>
            <a:round/>
            <a:headEnd type="none" w="sm" len="sm"/>
            <a:tailEnd type="none" w="sm" len="sm"/>
          </a:ln>
        </p:spPr>
        <p:txBody>
          <a:bodyPr spcFirstLastPara="1" wrap="square" lIns="54000" tIns="378000" rIns="54000" bIns="91425" anchor="t" anchorCtr="0">
            <a:noAutofit/>
          </a:bodyPr>
          <a:lstStyle/>
          <a:p>
            <a:pPr marL="89999" lvl="0" indent="-153499" algn="l" rtl="0">
              <a:lnSpc>
                <a:spcPct val="115000"/>
              </a:lnSpc>
              <a:spcBef>
                <a:spcPts val="0"/>
              </a:spcBef>
              <a:spcAft>
                <a:spcPts val="0"/>
              </a:spcAft>
              <a:buClr>
                <a:schemeClr val="dk1"/>
              </a:buClr>
              <a:buSzPts val="1000"/>
              <a:buFont typeface="Open Sans"/>
              <a:buChar char="●"/>
            </a:pPr>
            <a:r>
              <a:rPr lang="en-GB" sz="1000" b="1">
                <a:solidFill>
                  <a:schemeClr val="dk1"/>
                </a:solidFill>
                <a:latin typeface="Open Sans"/>
                <a:ea typeface="Open Sans"/>
                <a:cs typeface="Open Sans"/>
                <a:sym typeface="Open Sans"/>
              </a:rPr>
              <a:t>Effective Questioning</a:t>
            </a:r>
            <a:r>
              <a:rPr lang="en-GB" sz="1000">
                <a:solidFill>
                  <a:schemeClr val="dk1"/>
                </a:solidFill>
                <a:latin typeface="Open Sans"/>
                <a:ea typeface="Open Sans"/>
                <a:cs typeface="Open Sans"/>
                <a:sym typeface="Open Sans"/>
              </a:rPr>
              <a:t>: open ended questioning from the teacher during lessons will ensure that all children have a chance to share their knowledge &amp; understanding of their learning.</a:t>
            </a:r>
            <a:endParaRPr sz="1000" b="1">
              <a:solidFill>
                <a:schemeClr val="dk1"/>
              </a:solidFill>
              <a:latin typeface="Open Sans"/>
              <a:ea typeface="Open Sans"/>
              <a:cs typeface="Open Sans"/>
              <a:sym typeface="Open Sans"/>
            </a:endParaRPr>
          </a:p>
          <a:p>
            <a:pPr marL="89999" lvl="0" indent="-153499" algn="l" rtl="0">
              <a:lnSpc>
                <a:spcPct val="115000"/>
              </a:lnSpc>
              <a:spcBef>
                <a:spcPts val="0"/>
              </a:spcBef>
              <a:spcAft>
                <a:spcPts val="0"/>
              </a:spcAft>
              <a:buClr>
                <a:schemeClr val="dk1"/>
              </a:buClr>
              <a:buSzPts val="1000"/>
              <a:buFont typeface="Open Sans"/>
              <a:buChar char="●"/>
            </a:pPr>
            <a:r>
              <a:rPr lang="en-GB" sz="1000" b="1">
                <a:solidFill>
                  <a:schemeClr val="dk1"/>
                </a:solidFill>
                <a:latin typeface="Open Sans"/>
                <a:ea typeface="Open Sans"/>
                <a:cs typeface="Open Sans"/>
                <a:sym typeface="Open Sans"/>
              </a:rPr>
              <a:t>Summarising</a:t>
            </a:r>
            <a:r>
              <a:rPr lang="en-GB" sz="1000">
                <a:solidFill>
                  <a:schemeClr val="dk1"/>
                </a:solidFill>
                <a:latin typeface="Open Sans"/>
                <a:ea typeface="Open Sans"/>
                <a:cs typeface="Open Sans"/>
                <a:sym typeface="Open Sans"/>
              </a:rPr>
              <a:t>: asking children to summarise their understanding of a particular skill or concept  can assess understanding, whilst allowing for any misconceptions to be  immediately addressed.</a:t>
            </a:r>
            <a:endParaRPr sz="1000">
              <a:solidFill>
                <a:schemeClr val="dk1"/>
              </a:solidFill>
              <a:latin typeface="Open Sans"/>
              <a:ea typeface="Open Sans"/>
              <a:cs typeface="Open Sans"/>
              <a:sym typeface="Open Sans"/>
            </a:endParaRPr>
          </a:p>
          <a:p>
            <a:pPr marL="89999" lvl="0" indent="-153499" algn="l" rtl="0">
              <a:lnSpc>
                <a:spcPct val="115000"/>
              </a:lnSpc>
              <a:spcBef>
                <a:spcPts val="0"/>
              </a:spcBef>
              <a:spcAft>
                <a:spcPts val="0"/>
              </a:spcAft>
              <a:buClr>
                <a:schemeClr val="dk1"/>
              </a:buClr>
              <a:buSzPts val="1000"/>
              <a:buFont typeface="Open Sans"/>
              <a:buChar char="●"/>
            </a:pPr>
            <a:r>
              <a:rPr lang="en-GB" sz="1000" b="1">
                <a:solidFill>
                  <a:schemeClr val="dk1"/>
                </a:solidFill>
                <a:latin typeface="Open Sans"/>
                <a:ea typeface="Open Sans"/>
                <a:cs typeface="Open Sans"/>
                <a:sym typeface="Open Sans"/>
              </a:rPr>
              <a:t>Justifying: </a:t>
            </a:r>
            <a:r>
              <a:rPr lang="en-GB" sz="1000">
                <a:solidFill>
                  <a:schemeClr val="dk1"/>
                </a:solidFill>
                <a:latin typeface="Open Sans"/>
                <a:ea typeface="Open Sans"/>
                <a:cs typeface="Open Sans"/>
                <a:sym typeface="Open Sans"/>
              </a:rPr>
              <a:t>asking children to provide an opinion and then allow them to justify and explain their answers using their acquired  knowledge and reasoning.</a:t>
            </a:r>
            <a:endParaRPr sz="1000">
              <a:solidFill>
                <a:schemeClr val="dk1"/>
              </a:solidFill>
              <a:latin typeface="Open Sans"/>
              <a:ea typeface="Open Sans"/>
              <a:cs typeface="Open Sans"/>
              <a:sym typeface="Open Sans"/>
            </a:endParaRPr>
          </a:p>
          <a:p>
            <a:pPr marL="89999" lvl="0" indent="-153499" algn="l" rtl="0">
              <a:lnSpc>
                <a:spcPct val="115000"/>
              </a:lnSpc>
              <a:spcBef>
                <a:spcPts val="0"/>
              </a:spcBef>
              <a:spcAft>
                <a:spcPts val="0"/>
              </a:spcAft>
              <a:buClr>
                <a:schemeClr val="dk1"/>
              </a:buClr>
              <a:buSzPts val="1000"/>
              <a:buFont typeface="Open Sans"/>
              <a:buChar char="●"/>
            </a:pPr>
            <a:r>
              <a:rPr lang="en-GB" sz="1000" b="1">
                <a:solidFill>
                  <a:schemeClr val="dk1"/>
                </a:solidFill>
                <a:latin typeface="Open Sans"/>
                <a:ea typeface="Open Sans"/>
                <a:cs typeface="Open Sans"/>
                <a:sym typeface="Open Sans"/>
              </a:rPr>
              <a:t>Gathering the data: </a:t>
            </a:r>
            <a:r>
              <a:rPr lang="en-GB" sz="1000">
                <a:solidFill>
                  <a:schemeClr val="dk1"/>
                </a:solidFill>
                <a:latin typeface="Open Sans"/>
                <a:ea typeface="Open Sans"/>
                <a:cs typeface="Open Sans"/>
                <a:sym typeface="Open Sans"/>
              </a:rPr>
              <a:t>Targeted Questions, Active Observations, Show Me, No Opt Out; Call and Response; Cold Calling; Think, Pair, Share; Say it Again Better; Probing Questions; Process Questions; Feedback that Moves Forward.</a:t>
            </a:r>
            <a:endParaRPr sz="1000">
              <a:solidFill>
                <a:schemeClr val="dk1"/>
              </a:solidFill>
              <a:latin typeface="Open Sans"/>
              <a:ea typeface="Open Sans"/>
              <a:cs typeface="Open Sans"/>
              <a:sym typeface="Open Sans"/>
            </a:endParaRPr>
          </a:p>
          <a:p>
            <a:pPr marL="457200" lvl="0" indent="0" algn="l" rtl="0">
              <a:lnSpc>
                <a:spcPct val="115000"/>
              </a:lnSpc>
              <a:spcBef>
                <a:spcPts val="1100"/>
              </a:spcBef>
              <a:spcAft>
                <a:spcPts val="0"/>
              </a:spcAft>
              <a:buNone/>
            </a:pPr>
            <a:endParaRPr sz="1000">
              <a:solidFill>
                <a:schemeClr val="dk1"/>
              </a:solidFill>
            </a:endParaRPr>
          </a:p>
          <a:p>
            <a:pPr marL="0" lvl="0" indent="0" algn="l"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l"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6D2B90"/>
              </a:solidFill>
              <a:latin typeface="Open Sans"/>
              <a:ea typeface="Open Sans"/>
              <a:cs typeface="Open Sans"/>
              <a:sym typeface="Open Sans"/>
            </a:endParaRPr>
          </a:p>
          <a:p>
            <a:pPr marL="0" lvl="0" indent="0" algn="ctr" rtl="0">
              <a:lnSpc>
                <a:spcPct val="115000"/>
              </a:lnSpc>
              <a:spcBef>
                <a:spcPts val="1100"/>
              </a:spcBef>
              <a:spcAft>
                <a:spcPts val="0"/>
              </a:spcAft>
              <a:buNone/>
            </a:pPr>
            <a:r>
              <a:rPr lang="en-GB" sz="900" b="1">
                <a:solidFill>
                  <a:srgbClr val="6D2B90"/>
                </a:solidFill>
                <a:latin typeface="Open Sans"/>
                <a:ea typeface="Open Sans"/>
                <a:cs typeface="Open Sans"/>
                <a:sym typeface="Open Sans"/>
              </a:rPr>
              <a:t> </a:t>
            </a:r>
            <a:endParaRPr sz="900" b="1">
              <a:solidFill>
                <a:srgbClr val="6D2B90"/>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l"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6D2B90"/>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900" b="1">
                <a:solidFill>
                  <a:srgbClr val="6D2B90"/>
                </a:solidFill>
                <a:latin typeface="Open Sans"/>
                <a:ea typeface="Open Sans"/>
                <a:cs typeface="Open Sans"/>
                <a:sym typeface="Open Sans"/>
              </a:rPr>
              <a:t> </a:t>
            </a:r>
            <a:endParaRPr sz="900" b="1">
              <a:solidFill>
                <a:srgbClr val="6D2B90"/>
              </a:solidFill>
              <a:latin typeface="Open Sans"/>
              <a:ea typeface="Open Sans"/>
              <a:cs typeface="Open Sans"/>
              <a:sym typeface="Open Sans"/>
            </a:endParaRPr>
          </a:p>
        </p:txBody>
      </p:sp>
      <p:sp>
        <p:nvSpPr>
          <p:cNvPr id="135" name="Google Shape;135;p17"/>
          <p:cNvSpPr/>
          <p:nvPr/>
        </p:nvSpPr>
        <p:spPr>
          <a:xfrm>
            <a:off x="5676900" y="2096700"/>
            <a:ext cx="4940400" cy="2466000"/>
          </a:xfrm>
          <a:prstGeom prst="roundRect">
            <a:avLst>
              <a:gd name="adj" fmla="val 16667"/>
            </a:avLst>
          </a:prstGeom>
          <a:solidFill>
            <a:srgbClr val="FFFFFF"/>
          </a:solidFill>
          <a:ln w="38100" cap="flat" cmpd="sng">
            <a:solidFill>
              <a:srgbClr val="41B549"/>
            </a:solidFill>
            <a:prstDash val="solid"/>
            <a:round/>
            <a:headEnd type="none" w="sm" len="sm"/>
            <a:tailEnd type="none" w="sm" len="sm"/>
          </a:ln>
        </p:spPr>
        <p:txBody>
          <a:bodyPr spcFirstLastPara="1" wrap="square" lIns="54000" tIns="378000" rIns="54000" bIns="91425" anchor="t" anchorCtr="0">
            <a:noAutofit/>
          </a:bodyPr>
          <a:lstStyle/>
          <a:p>
            <a:pPr marL="179999" lvl="0" indent="-153499" algn="l" rtl="0">
              <a:lnSpc>
                <a:spcPct val="115000"/>
              </a:lnSpc>
              <a:spcBef>
                <a:spcPts val="150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In all lessons, teacher explanations should be supported by strong subject and pedagogical knowledge to communicate objectives clearly and organise learning that challenges </a:t>
            </a:r>
            <a:r>
              <a:rPr lang="en-GB" sz="1000" b="1">
                <a:solidFill>
                  <a:schemeClr val="dk1"/>
                </a:solidFill>
                <a:latin typeface="Open Sans"/>
                <a:ea typeface="Open Sans"/>
                <a:cs typeface="Open Sans"/>
                <a:sym typeface="Open Sans"/>
              </a:rPr>
              <a:t>all</a:t>
            </a:r>
            <a:r>
              <a:rPr lang="en-GB" sz="1000">
                <a:solidFill>
                  <a:schemeClr val="dk1"/>
                </a:solidFill>
                <a:latin typeface="Open Sans"/>
                <a:ea typeface="Open Sans"/>
                <a:cs typeface="Open Sans"/>
                <a:sym typeface="Open Sans"/>
              </a:rPr>
              <a:t> pupils to know more and do more. </a:t>
            </a:r>
            <a:endParaRPr sz="1000">
              <a:solidFill>
                <a:schemeClr val="dk1"/>
              </a:solidFill>
              <a:latin typeface="Open Sans"/>
              <a:ea typeface="Open Sans"/>
              <a:cs typeface="Open Sans"/>
              <a:sym typeface="Open Sans"/>
            </a:endParaRPr>
          </a:p>
          <a:p>
            <a:pPr marL="179999" lvl="0" indent="-153499" algn="l" rtl="0">
              <a:lnSpc>
                <a:spcPct val="115000"/>
              </a:lnSpc>
              <a:spcBef>
                <a:spcPts val="0"/>
              </a:spcBef>
              <a:spcAft>
                <a:spcPts val="0"/>
              </a:spcAft>
              <a:buClr>
                <a:schemeClr val="dk1"/>
              </a:buClr>
              <a:buSzPts val="1000"/>
              <a:buFont typeface="Open Sans"/>
              <a:buChar char="●"/>
            </a:pPr>
            <a:r>
              <a:rPr lang="en-GB" sz="1000">
                <a:solidFill>
                  <a:srgbClr val="0B0C0C"/>
                </a:solidFill>
                <a:highlight>
                  <a:srgbClr val="FFFFFF"/>
                </a:highlight>
                <a:latin typeface="Open Sans"/>
                <a:ea typeface="Open Sans"/>
                <a:cs typeface="Open Sans"/>
                <a:sym typeface="Open Sans"/>
              </a:rPr>
              <a:t>Key skills/techniques require explicit instruction and visual demonstration, broken down into small steps, </a:t>
            </a:r>
            <a:r>
              <a:rPr lang="en-GB" sz="1000">
                <a:solidFill>
                  <a:srgbClr val="0B0C0C"/>
                </a:solidFill>
                <a:highlight>
                  <a:schemeClr val="lt1"/>
                </a:highlight>
                <a:latin typeface="Open Sans"/>
                <a:ea typeface="Open Sans"/>
                <a:cs typeface="Open Sans"/>
                <a:sym typeface="Open Sans"/>
              </a:rPr>
              <a:t>and teachers should provide appropriate support and scaffolding so that all pupils can show that they know more and can do more. </a:t>
            </a:r>
            <a:endParaRPr sz="1000">
              <a:solidFill>
                <a:srgbClr val="0B0C0C"/>
              </a:solidFill>
              <a:highlight>
                <a:srgbClr val="FFFFFF"/>
              </a:highlight>
              <a:latin typeface="Open Sans"/>
              <a:ea typeface="Open Sans"/>
              <a:cs typeface="Open Sans"/>
              <a:sym typeface="Open Sans"/>
            </a:endParaRPr>
          </a:p>
          <a:p>
            <a:pPr marL="179999" lvl="0" indent="-153499" algn="l" rtl="0">
              <a:lnSpc>
                <a:spcPct val="115000"/>
              </a:lnSpc>
              <a:spcBef>
                <a:spcPts val="0"/>
              </a:spcBef>
              <a:spcAft>
                <a:spcPts val="0"/>
              </a:spcAft>
              <a:buClr>
                <a:schemeClr val="dk1"/>
              </a:buClr>
              <a:buSzPts val="1000"/>
              <a:buFont typeface="Open Sans"/>
              <a:buChar char="●"/>
            </a:pPr>
            <a:r>
              <a:rPr lang="en-GB" sz="1000">
                <a:solidFill>
                  <a:srgbClr val="0B0C0C"/>
                </a:solidFill>
                <a:highlight>
                  <a:srgbClr val="FFFFFF"/>
                </a:highlight>
                <a:latin typeface="Open Sans"/>
                <a:ea typeface="Open Sans"/>
                <a:cs typeface="Open Sans"/>
                <a:sym typeface="Open Sans"/>
              </a:rPr>
              <a:t>The instruction, practice and feedback that pupils receive within a lesson should enable all children to develop their competency, reinforcing the important message that everyone can improve. </a:t>
            </a:r>
            <a:endParaRPr sz="1000">
              <a:solidFill>
                <a:srgbClr val="0B0C0C"/>
              </a:solidFill>
              <a:highlight>
                <a:srgbClr val="FFFFFF"/>
              </a:highlight>
              <a:latin typeface="Open Sans"/>
              <a:ea typeface="Open Sans"/>
              <a:cs typeface="Open Sans"/>
              <a:sym typeface="Open Sans"/>
            </a:endParaRPr>
          </a:p>
          <a:p>
            <a:pPr marL="457200" lvl="0" indent="0" algn="l" rtl="0">
              <a:lnSpc>
                <a:spcPct val="115000"/>
              </a:lnSpc>
              <a:spcBef>
                <a:spcPts val="1200"/>
              </a:spcBef>
              <a:spcAft>
                <a:spcPts val="0"/>
              </a:spcAft>
              <a:buNone/>
            </a:pPr>
            <a:endParaRPr sz="1100">
              <a:solidFill>
                <a:srgbClr val="0B0C0C"/>
              </a:solidFill>
              <a:highlight>
                <a:srgbClr val="FFFFFF"/>
              </a:highlight>
              <a:latin typeface="Open Sans"/>
              <a:ea typeface="Open Sans"/>
              <a:cs typeface="Open Sans"/>
              <a:sym typeface="Open Sans"/>
            </a:endParaRPr>
          </a:p>
          <a:p>
            <a:pPr marL="0" lvl="0" indent="0" algn="l" rtl="0">
              <a:lnSpc>
                <a:spcPct val="131250"/>
              </a:lnSpc>
              <a:spcBef>
                <a:spcPts val="1500"/>
              </a:spcBef>
              <a:spcAft>
                <a:spcPts val="0"/>
              </a:spcAft>
              <a:buClr>
                <a:schemeClr val="dk1"/>
              </a:buClr>
              <a:buSzPts val="1100"/>
              <a:buFont typeface="Arial"/>
              <a:buNone/>
            </a:pPr>
            <a:r>
              <a:rPr lang="en-GB" sz="1100">
                <a:solidFill>
                  <a:srgbClr val="0B0C0C"/>
                </a:solidFill>
                <a:highlight>
                  <a:srgbClr val="FFFFFF"/>
                </a:highlight>
                <a:latin typeface="Open Sans"/>
                <a:ea typeface="Open Sans"/>
                <a:cs typeface="Open Sans"/>
                <a:sym typeface="Open Sans"/>
              </a:rPr>
              <a:t> </a:t>
            </a:r>
            <a:endParaRPr sz="1100">
              <a:solidFill>
                <a:schemeClr val="dk1"/>
              </a:solidFill>
              <a:latin typeface="Open Sans"/>
              <a:ea typeface="Open Sans"/>
              <a:cs typeface="Open Sans"/>
              <a:sym typeface="Open Sans"/>
            </a:endParaRPr>
          </a:p>
          <a:p>
            <a:pPr marL="0" lvl="0" indent="0" algn="ctr" rtl="0">
              <a:lnSpc>
                <a:spcPct val="115000"/>
              </a:lnSpc>
              <a:spcBef>
                <a:spcPts val="1900"/>
              </a:spcBef>
              <a:spcAft>
                <a:spcPts val="0"/>
              </a:spcAft>
              <a:buNone/>
            </a:pPr>
            <a:endParaRPr sz="900">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l"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6D2B90"/>
              </a:solidFill>
              <a:latin typeface="Open Sans"/>
              <a:ea typeface="Open Sans"/>
              <a:cs typeface="Open Sans"/>
              <a:sym typeface="Open Sans"/>
            </a:endParaRPr>
          </a:p>
          <a:p>
            <a:pPr marL="0" lvl="0" indent="0" algn="ctr" rtl="0">
              <a:lnSpc>
                <a:spcPct val="115000"/>
              </a:lnSpc>
              <a:spcBef>
                <a:spcPts val="1100"/>
              </a:spcBef>
              <a:spcAft>
                <a:spcPts val="0"/>
              </a:spcAft>
              <a:buNone/>
            </a:pPr>
            <a:r>
              <a:rPr lang="en-GB" sz="900" b="1">
                <a:solidFill>
                  <a:srgbClr val="6D2B90"/>
                </a:solidFill>
                <a:latin typeface="Open Sans"/>
                <a:ea typeface="Open Sans"/>
                <a:cs typeface="Open Sans"/>
                <a:sym typeface="Open Sans"/>
              </a:rPr>
              <a:t> </a:t>
            </a:r>
            <a:endParaRPr sz="900" b="1">
              <a:solidFill>
                <a:srgbClr val="6D2B90"/>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l" rtl="0">
              <a:lnSpc>
                <a:spcPct val="115000"/>
              </a:lnSpc>
              <a:spcBef>
                <a:spcPts val="1100"/>
              </a:spcBef>
              <a:spcAft>
                <a:spcPts val="0"/>
              </a:spcAft>
              <a:buNone/>
            </a:pPr>
            <a:endParaRPr sz="900" b="1">
              <a:solidFill>
                <a:srgbClr val="13A1D8"/>
              </a:solidFill>
              <a:latin typeface="Open Sans"/>
              <a:ea typeface="Open Sans"/>
              <a:cs typeface="Open Sans"/>
              <a:sym typeface="Open Sans"/>
            </a:endParaRPr>
          </a:p>
          <a:p>
            <a:pPr marL="0" lvl="0" indent="0" algn="ctr" rtl="0">
              <a:lnSpc>
                <a:spcPct val="115000"/>
              </a:lnSpc>
              <a:spcBef>
                <a:spcPts val="1100"/>
              </a:spcBef>
              <a:spcAft>
                <a:spcPts val="0"/>
              </a:spcAft>
              <a:buNone/>
            </a:pPr>
            <a:endParaRPr sz="900" b="1">
              <a:solidFill>
                <a:srgbClr val="6D2B90"/>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900" b="1">
                <a:solidFill>
                  <a:srgbClr val="6D2B90"/>
                </a:solidFill>
                <a:latin typeface="Open Sans"/>
                <a:ea typeface="Open Sans"/>
                <a:cs typeface="Open Sans"/>
                <a:sym typeface="Open Sans"/>
              </a:rPr>
              <a:t> </a:t>
            </a:r>
            <a:endParaRPr sz="900" b="1">
              <a:solidFill>
                <a:srgbClr val="6D2B90"/>
              </a:solidFill>
              <a:latin typeface="Open Sans"/>
              <a:ea typeface="Open Sans"/>
              <a:cs typeface="Open Sans"/>
              <a:sym typeface="Open Sans"/>
            </a:endParaRPr>
          </a:p>
        </p:txBody>
      </p:sp>
      <p:sp>
        <p:nvSpPr>
          <p:cNvPr id="136" name="Google Shape;136;p17"/>
          <p:cNvSpPr/>
          <p:nvPr/>
        </p:nvSpPr>
        <p:spPr>
          <a:xfrm>
            <a:off x="5676800" y="4943200"/>
            <a:ext cx="4828500" cy="2466000"/>
          </a:xfrm>
          <a:prstGeom prst="roundRect">
            <a:avLst>
              <a:gd name="adj" fmla="val 16667"/>
            </a:avLst>
          </a:prstGeom>
          <a:solidFill>
            <a:srgbClr val="FFFFFF"/>
          </a:solidFill>
          <a:ln w="38100" cap="flat" cmpd="sng">
            <a:solidFill>
              <a:srgbClr val="41B549"/>
            </a:solidFill>
            <a:prstDash val="solid"/>
            <a:round/>
            <a:headEnd type="none" w="sm" len="sm"/>
            <a:tailEnd type="none" w="sm" len="sm"/>
          </a:ln>
        </p:spPr>
        <p:txBody>
          <a:bodyPr spcFirstLastPara="1" wrap="square" lIns="54000" tIns="378000" rIns="54000" bIns="91425" anchor="t" anchorCtr="0">
            <a:noAutofit/>
          </a:bodyPr>
          <a:lstStyle/>
          <a:p>
            <a:pPr marL="179999" lvl="0" indent="-243499" algn="l" rtl="0">
              <a:lnSpc>
                <a:spcPct val="115000"/>
              </a:lnSpc>
              <a:spcBef>
                <a:spcPts val="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Pupils require the opportunity to apply the knowledge and practise the physical skills, rules, strategies and tactics they have been taught. </a:t>
            </a:r>
            <a:endParaRPr sz="1000">
              <a:solidFill>
                <a:schemeClr val="dk1"/>
              </a:solidFill>
              <a:latin typeface="Open Sans"/>
              <a:ea typeface="Open Sans"/>
              <a:cs typeface="Open Sans"/>
              <a:sym typeface="Open Sans"/>
            </a:endParaRPr>
          </a:p>
          <a:p>
            <a:pPr marL="179999" lvl="0" indent="-243499" algn="l" rtl="0">
              <a:lnSpc>
                <a:spcPct val="115000"/>
              </a:lnSpc>
              <a:spcBef>
                <a:spcPts val="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Tasks should promote a wide range of generative learning strategies.</a:t>
            </a:r>
            <a:endParaRPr sz="1000">
              <a:solidFill>
                <a:schemeClr val="dk1"/>
              </a:solidFill>
              <a:latin typeface="Open Sans"/>
              <a:ea typeface="Open Sans"/>
              <a:cs typeface="Open Sans"/>
              <a:sym typeface="Open Sans"/>
            </a:endParaRPr>
          </a:p>
          <a:p>
            <a:pPr marL="179999" lvl="0" indent="-243499" algn="l" rtl="0">
              <a:lnSpc>
                <a:spcPct val="115000"/>
              </a:lnSpc>
              <a:spcBef>
                <a:spcPts val="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Pupils should be encouraged and given the opportunity for independent practice and apply what they have learned further developing their knowledge and skills whenever possible.</a:t>
            </a:r>
            <a:endParaRPr sz="1000">
              <a:solidFill>
                <a:schemeClr val="dk1"/>
              </a:solidFill>
              <a:latin typeface="Open Sans"/>
              <a:ea typeface="Open Sans"/>
              <a:cs typeface="Open Sans"/>
              <a:sym typeface="Open Sans"/>
            </a:endParaRPr>
          </a:p>
          <a:p>
            <a:pPr marL="179999" lvl="0" indent="-243499" algn="l" rtl="0">
              <a:lnSpc>
                <a:spcPct val="115000"/>
              </a:lnSpc>
              <a:spcBef>
                <a:spcPts val="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Sufficient and well designed opportunities for feedback and to review the learning, including through the use of technology, must be given. </a:t>
            </a:r>
            <a:endParaRPr sz="1000">
              <a:solidFill>
                <a:schemeClr val="dk1"/>
              </a:solidFill>
              <a:latin typeface="Open Sans"/>
              <a:ea typeface="Open Sans"/>
              <a:cs typeface="Open Sans"/>
              <a:sym typeface="Open Sans"/>
            </a:endParaRPr>
          </a:p>
          <a:p>
            <a:pPr marL="179999" lvl="0" indent="-243499" algn="l" rtl="0">
              <a:lnSpc>
                <a:spcPct val="115000"/>
              </a:lnSpc>
              <a:spcBef>
                <a:spcPts val="0"/>
              </a:spcBef>
              <a:spcAft>
                <a:spcPts val="0"/>
              </a:spcAft>
              <a:buClr>
                <a:schemeClr val="dk1"/>
              </a:buClr>
              <a:buSzPts val="1000"/>
              <a:buFont typeface="Open Sans"/>
              <a:buChar char="●"/>
            </a:pPr>
            <a:r>
              <a:rPr lang="en-GB" sz="1000">
                <a:solidFill>
                  <a:schemeClr val="dk1"/>
                </a:solidFill>
                <a:latin typeface="Open Sans"/>
                <a:ea typeface="Open Sans"/>
                <a:cs typeface="Open Sans"/>
                <a:sym typeface="Open Sans"/>
              </a:rPr>
              <a:t>Competition is applied learning but requires pre-requisite knowledge, careful groupings of pupils and should be relative. It should not be introduced too soon. </a:t>
            </a:r>
            <a:endParaRPr sz="1000">
              <a:solidFill>
                <a:schemeClr val="dk1"/>
              </a:solidFill>
              <a:latin typeface="Open Sans"/>
              <a:ea typeface="Open Sans"/>
              <a:cs typeface="Open Sans"/>
              <a:sym typeface="Open Sans"/>
            </a:endParaRPr>
          </a:p>
        </p:txBody>
      </p:sp>
      <p:sp>
        <p:nvSpPr>
          <p:cNvPr id="137" name="Google Shape;137;p17"/>
          <p:cNvSpPr/>
          <p:nvPr/>
        </p:nvSpPr>
        <p:spPr>
          <a:xfrm>
            <a:off x="5676800" y="2096700"/>
            <a:ext cx="4828500" cy="526800"/>
          </a:xfrm>
          <a:prstGeom prst="roundRect">
            <a:avLst>
              <a:gd name="adj" fmla="val 44265"/>
            </a:avLst>
          </a:prstGeom>
          <a:solidFill>
            <a:srgbClr val="41B549"/>
          </a:solidFill>
          <a:ln w="38100" cap="flat" cmpd="sng">
            <a:solidFill>
              <a:srgbClr val="41B54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1100"/>
              </a:spcAft>
              <a:buNone/>
            </a:pPr>
            <a:r>
              <a:rPr lang="en-GB" sz="1900" b="1">
                <a:solidFill>
                  <a:srgbClr val="FFFFFF"/>
                </a:solidFill>
                <a:latin typeface="Open Sans"/>
                <a:ea typeface="Open Sans"/>
                <a:cs typeface="Open Sans"/>
                <a:sym typeface="Open Sans"/>
              </a:rPr>
              <a:t>EXPLAIN AND MODEL </a:t>
            </a:r>
            <a:endParaRPr sz="1800" b="1">
              <a:solidFill>
                <a:srgbClr val="FFFFFF"/>
              </a:solidFill>
              <a:latin typeface="Open Sans"/>
              <a:ea typeface="Open Sans"/>
              <a:cs typeface="Open Sans"/>
              <a:sym typeface="Open Sans"/>
            </a:endParaRPr>
          </a:p>
        </p:txBody>
      </p:sp>
      <p:sp>
        <p:nvSpPr>
          <p:cNvPr id="138" name="Google Shape;138;p17"/>
          <p:cNvSpPr/>
          <p:nvPr/>
        </p:nvSpPr>
        <p:spPr>
          <a:xfrm>
            <a:off x="241650" y="4709250"/>
            <a:ext cx="5111400" cy="526800"/>
          </a:xfrm>
          <a:prstGeom prst="roundRect">
            <a:avLst>
              <a:gd name="adj" fmla="val 44265"/>
            </a:avLst>
          </a:prstGeom>
          <a:solidFill>
            <a:srgbClr val="6D2B90"/>
          </a:solidFill>
          <a:ln w="38100" cap="flat" cmpd="sng">
            <a:solidFill>
              <a:srgbClr val="6D2B9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1100"/>
              </a:spcAft>
              <a:buNone/>
            </a:pPr>
            <a:r>
              <a:rPr lang="en-GB" sz="1700" b="1">
                <a:solidFill>
                  <a:srgbClr val="FFFFFF"/>
                </a:solidFill>
                <a:latin typeface="Open Sans"/>
                <a:ea typeface="Open Sans"/>
                <a:cs typeface="Open Sans"/>
                <a:sym typeface="Open Sans"/>
              </a:rPr>
              <a:t>            CHECKING FOR UNDERSTANDING</a:t>
            </a:r>
            <a:r>
              <a:rPr lang="en-GB" sz="1300" b="1">
                <a:solidFill>
                  <a:srgbClr val="FFFFFF"/>
                </a:solidFill>
                <a:latin typeface="Open Sans"/>
                <a:ea typeface="Open Sans"/>
                <a:cs typeface="Open Sans"/>
                <a:sym typeface="Open Sans"/>
              </a:rPr>
              <a:t> </a:t>
            </a:r>
            <a:endParaRPr sz="1300" b="1">
              <a:solidFill>
                <a:srgbClr val="FFFFFF"/>
              </a:solidFill>
              <a:latin typeface="Open Sans"/>
              <a:ea typeface="Open Sans"/>
              <a:cs typeface="Open Sans"/>
              <a:sym typeface="Open Sans"/>
            </a:endParaRPr>
          </a:p>
        </p:txBody>
      </p:sp>
      <p:sp>
        <p:nvSpPr>
          <p:cNvPr id="139" name="Google Shape;139;p17"/>
          <p:cNvSpPr/>
          <p:nvPr/>
        </p:nvSpPr>
        <p:spPr>
          <a:xfrm>
            <a:off x="5856800" y="4726400"/>
            <a:ext cx="4648500" cy="526800"/>
          </a:xfrm>
          <a:prstGeom prst="roundRect">
            <a:avLst>
              <a:gd name="adj" fmla="val 44265"/>
            </a:avLst>
          </a:prstGeom>
          <a:solidFill>
            <a:srgbClr val="41B549"/>
          </a:solidFill>
          <a:ln w="38100" cap="flat" cmpd="sng">
            <a:solidFill>
              <a:srgbClr val="41B54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1100"/>
              </a:spcAft>
              <a:buNone/>
            </a:pPr>
            <a:r>
              <a:rPr lang="en-GB" sz="1900" b="1">
                <a:solidFill>
                  <a:srgbClr val="FFFFFF"/>
                </a:solidFill>
                <a:latin typeface="Open Sans"/>
                <a:ea typeface="Open Sans"/>
                <a:cs typeface="Open Sans"/>
                <a:sym typeface="Open Sans"/>
              </a:rPr>
              <a:t>APPLIED LEARNING </a:t>
            </a:r>
            <a:endParaRPr sz="1900" b="1">
              <a:solidFill>
                <a:srgbClr val="FFFFFF"/>
              </a:solidFill>
              <a:latin typeface="Open Sans"/>
              <a:ea typeface="Open Sans"/>
              <a:cs typeface="Open Sans"/>
              <a:sym typeface="Open Sans"/>
            </a:endParaRPr>
          </a:p>
        </p:txBody>
      </p:sp>
      <p:pic>
        <p:nvPicPr>
          <p:cNvPr id="140" name="Google Shape;140;p17"/>
          <p:cNvPicPr preferRelativeResize="0"/>
          <p:nvPr/>
        </p:nvPicPr>
        <p:blipFill>
          <a:blip r:embed="rId4">
            <a:alphaModFix/>
          </a:blip>
          <a:stretch>
            <a:fillRect/>
          </a:stretch>
        </p:blipFill>
        <p:spPr>
          <a:xfrm>
            <a:off x="241650" y="1836600"/>
            <a:ext cx="749150" cy="899856"/>
          </a:xfrm>
          <a:prstGeom prst="rect">
            <a:avLst/>
          </a:prstGeom>
          <a:noFill/>
          <a:ln>
            <a:noFill/>
          </a:ln>
        </p:spPr>
      </p:pic>
      <p:pic>
        <p:nvPicPr>
          <p:cNvPr id="141" name="Google Shape;141;p17"/>
          <p:cNvPicPr preferRelativeResize="0"/>
          <p:nvPr/>
        </p:nvPicPr>
        <p:blipFill>
          <a:blip r:embed="rId5">
            <a:alphaModFix/>
          </a:blip>
          <a:stretch>
            <a:fillRect/>
          </a:stretch>
        </p:blipFill>
        <p:spPr>
          <a:xfrm>
            <a:off x="9756153" y="1728400"/>
            <a:ext cx="749148" cy="1116242"/>
          </a:xfrm>
          <a:prstGeom prst="rect">
            <a:avLst/>
          </a:prstGeom>
          <a:noFill/>
          <a:ln>
            <a:noFill/>
          </a:ln>
        </p:spPr>
      </p:pic>
      <p:pic>
        <p:nvPicPr>
          <p:cNvPr id="142" name="Google Shape;142;p17"/>
          <p:cNvPicPr preferRelativeResize="0"/>
          <p:nvPr/>
        </p:nvPicPr>
        <p:blipFill>
          <a:blip r:embed="rId6">
            <a:alphaModFix/>
          </a:blip>
          <a:stretch>
            <a:fillRect/>
          </a:stretch>
        </p:blipFill>
        <p:spPr>
          <a:xfrm flipH="1">
            <a:off x="241650" y="4449362"/>
            <a:ext cx="749150" cy="894182"/>
          </a:xfrm>
          <a:prstGeom prst="rect">
            <a:avLst/>
          </a:prstGeom>
          <a:noFill/>
          <a:ln>
            <a:noFill/>
          </a:ln>
        </p:spPr>
      </p:pic>
      <p:pic>
        <p:nvPicPr>
          <p:cNvPr id="143" name="Google Shape;143;p17"/>
          <p:cNvPicPr preferRelativeResize="0"/>
          <p:nvPr/>
        </p:nvPicPr>
        <p:blipFill>
          <a:blip r:embed="rId7">
            <a:alphaModFix/>
          </a:blip>
          <a:stretch>
            <a:fillRect/>
          </a:stretch>
        </p:blipFill>
        <p:spPr>
          <a:xfrm>
            <a:off x="9697351" y="4449346"/>
            <a:ext cx="866729" cy="894201"/>
          </a:xfrm>
          <a:prstGeom prst="rect">
            <a:avLst/>
          </a:prstGeom>
          <a:noFill/>
          <a:ln>
            <a:noFill/>
          </a:ln>
        </p:spPr>
      </p:pic>
      <p:pic>
        <p:nvPicPr>
          <p:cNvPr id="2" name="Google Shape;56;p13">
            <a:extLst>
              <a:ext uri="{FF2B5EF4-FFF2-40B4-BE49-F238E27FC236}">
                <a16:creationId xmlns:a16="http://schemas.microsoft.com/office/drawing/2014/main" id="{4865BAA2-5F15-A89D-7863-981C08F45DFE}"/>
              </a:ext>
            </a:extLst>
          </p:cNvPr>
          <p:cNvPicPr preferRelativeResize="0"/>
          <p:nvPr/>
        </p:nvPicPr>
        <p:blipFill>
          <a:blip r:embed="rId8">
            <a:alphaModFix/>
          </a:blip>
          <a:stretch>
            <a:fillRect/>
          </a:stretch>
        </p:blipFill>
        <p:spPr>
          <a:xfrm>
            <a:off x="108095" y="95699"/>
            <a:ext cx="1069064" cy="105421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pic>
        <p:nvPicPr>
          <p:cNvPr id="148" name="Google Shape;148;p18"/>
          <p:cNvPicPr preferRelativeResize="0"/>
          <p:nvPr/>
        </p:nvPicPr>
        <p:blipFill rotWithShape="1">
          <a:blip r:embed="rId3">
            <a:alphaModFix/>
          </a:blip>
          <a:srcRect/>
          <a:stretch/>
        </p:blipFill>
        <p:spPr>
          <a:xfrm>
            <a:off x="0" y="0"/>
            <a:ext cx="6109027" cy="2221550"/>
          </a:xfrm>
          <a:prstGeom prst="rect">
            <a:avLst/>
          </a:prstGeom>
          <a:noFill/>
          <a:ln>
            <a:noFill/>
          </a:ln>
        </p:spPr>
      </p:pic>
      <p:sp>
        <p:nvSpPr>
          <p:cNvPr id="149" name="Google Shape;149;p18"/>
          <p:cNvSpPr/>
          <p:nvPr/>
        </p:nvSpPr>
        <p:spPr>
          <a:xfrm>
            <a:off x="273250" y="1657100"/>
            <a:ext cx="10239000" cy="5791500"/>
          </a:xfrm>
          <a:prstGeom prst="roundRect">
            <a:avLst>
              <a:gd name="adj" fmla="val 16667"/>
            </a:avLst>
          </a:prstGeom>
          <a:solidFill>
            <a:srgbClr val="FFFFFF"/>
          </a:solidFill>
          <a:ln w="38100" cap="flat" cmpd="sng">
            <a:solidFill>
              <a:srgbClr val="41B549"/>
            </a:solidFill>
            <a:prstDash val="solid"/>
            <a:round/>
            <a:headEnd type="none" w="sm" len="sm"/>
            <a:tailEnd type="none" w="sm" len="sm"/>
          </a:ln>
        </p:spPr>
        <p:txBody>
          <a:bodyPr spcFirstLastPara="1" wrap="square" lIns="54000" tIns="378000" rIns="54000" bIns="91425" anchor="t" anchorCtr="0">
            <a:noAutofit/>
          </a:bodyPr>
          <a:lstStyle/>
          <a:p>
            <a:pPr marL="0" lvl="0" indent="0" algn="l" rtl="0">
              <a:lnSpc>
                <a:spcPct val="106000"/>
              </a:lnSpc>
              <a:spcBef>
                <a:spcPts val="1200"/>
              </a:spcBef>
              <a:spcAft>
                <a:spcPts val="0"/>
              </a:spcAft>
              <a:buNone/>
            </a:pPr>
            <a:r>
              <a:rPr lang="en-GB" sz="1200">
                <a:solidFill>
                  <a:srgbClr val="222222"/>
                </a:solidFill>
                <a:latin typeface="Open Sans"/>
                <a:ea typeface="Open Sans"/>
                <a:cs typeface="Open Sans"/>
                <a:sym typeface="Open Sans"/>
              </a:rPr>
              <a:t> </a:t>
            </a:r>
            <a:r>
              <a:rPr lang="en-GB" sz="1300">
                <a:solidFill>
                  <a:schemeClr val="dk1"/>
                </a:solidFill>
                <a:latin typeface="Open Sans"/>
                <a:ea typeface="Open Sans"/>
                <a:cs typeface="Open Sans"/>
                <a:sym typeface="Open Sans"/>
              </a:rPr>
              <a:t>At NPCAT we ensure that assessment is deeply embedded as an essential part of teaching and learning throughout our PE curriculum.</a:t>
            </a:r>
            <a:endParaRPr sz="1300">
              <a:solidFill>
                <a:schemeClr val="dk1"/>
              </a:solidFill>
              <a:latin typeface="Open Sans"/>
              <a:ea typeface="Open Sans"/>
              <a:cs typeface="Open Sans"/>
              <a:sym typeface="Open Sans"/>
            </a:endParaRPr>
          </a:p>
          <a:p>
            <a:pPr marL="0" lvl="0" indent="0" algn="l" rtl="0">
              <a:lnSpc>
                <a:spcPct val="115000"/>
              </a:lnSpc>
              <a:spcBef>
                <a:spcPts val="800"/>
              </a:spcBef>
              <a:spcAft>
                <a:spcPts val="0"/>
              </a:spcAft>
              <a:buNone/>
            </a:pPr>
            <a:r>
              <a:rPr lang="en-GB" sz="1300">
                <a:solidFill>
                  <a:schemeClr val="dk1"/>
                </a:solidFill>
                <a:latin typeface="Open Sans"/>
                <a:ea typeface="Open Sans"/>
                <a:cs typeface="Open Sans"/>
                <a:sym typeface="Open Sans"/>
              </a:rPr>
              <a:t>In PE, all teachers will use a range of both formative and summative assessment.</a:t>
            </a:r>
            <a:endParaRPr sz="1300">
              <a:solidFill>
                <a:schemeClr val="dk1"/>
              </a:solidFill>
              <a:latin typeface="Open Sans"/>
              <a:ea typeface="Open Sans"/>
              <a:cs typeface="Open Sans"/>
              <a:sym typeface="Open Sans"/>
            </a:endParaRPr>
          </a:p>
          <a:p>
            <a:pPr marL="0" lvl="0" indent="0" algn="l" rtl="0">
              <a:lnSpc>
                <a:spcPct val="115000"/>
              </a:lnSpc>
              <a:spcBef>
                <a:spcPts val="1900"/>
              </a:spcBef>
              <a:spcAft>
                <a:spcPts val="0"/>
              </a:spcAft>
              <a:buNone/>
            </a:pPr>
            <a:r>
              <a:rPr lang="en-GB" sz="1300" b="1">
                <a:solidFill>
                  <a:schemeClr val="dk1"/>
                </a:solidFill>
                <a:latin typeface="Open Sans"/>
                <a:ea typeface="Open Sans"/>
                <a:cs typeface="Open Sans"/>
                <a:sym typeface="Open Sans"/>
              </a:rPr>
              <a:t>Formative Assessment</a:t>
            </a:r>
            <a:endParaRPr sz="1300" b="1">
              <a:solidFill>
                <a:schemeClr val="dk1"/>
              </a:solidFill>
              <a:latin typeface="Open Sans"/>
              <a:ea typeface="Open Sans"/>
              <a:cs typeface="Open Sans"/>
              <a:sym typeface="Open Sans"/>
            </a:endParaRPr>
          </a:p>
          <a:p>
            <a:pPr marL="0" lvl="0" indent="0" algn="l" rtl="0">
              <a:lnSpc>
                <a:spcPct val="115000"/>
              </a:lnSpc>
              <a:spcBef>
                <a:spcPts val="1900"/>
              </a:spcBef>
              <a:spcAft>
                <a:spcPts val="0"/>
              </a:spcAft>
              <a:buNone/>
            </a:pPr>
            <a:r>
              <a:rPr lang="en-GB" sz="1300">
                <a:solidFill>
                  <a:schemeClr val="dk1"/>
                </a:solidFill>
                <a:latin typeface="Open Sans"/>
                <a:ea typeface="Open Sans"/>
                <a:cs typeface="Open Sans"/>
                <a:sym typeface="Open Sans"/>
              </a:rPr>
              <a:t>When formatively assessing pupils work in PE, teachers will ensure that:</a:t>
            </a:r>
            <a:endParaRPr sz="1300">
              <a:solidFill>
                <a:schemeClr val="dk1"/>
              </a:solidFill>
              <a:latin typeface="Open Sans"/>
              <a:ea typeface="Open Sans"/>
              <a:cs typeface="Open Sans"/>
              <a:sym typeface="Open Sans"/>
            </a:endParaRPr>
          </a:p>
          <a:p>
            <a:pPr marL="457200" lvl="0" indent="-311150" algn="l" rtl="0">
              <a:lnSpc>
                <a:spcPct val="115000"/>
              </a:lnSpc>
              <a:spcBef>
                <a:spcPts val="0"/>
              </a:spcBef>
              <a:spcAft>
                <a:spcPts val="0"/>
              </a:spcAft>
              <a:buClr>
                <a:schemeClr val="dk1"/>
              </a:buClr>
              <a:buSzPts val="1300"/>
              <a:buFont typeface="Open Sans"/>
              <a:buChar char="●"/>
            </a:pPr>
            <a:r>
              <a:rPr lang="en-GB" sz="1300">
                <a:solidFill>
                  <a:schemeClr val="dk1"/>
                </a:solidFill>
                <a:latin typeface="Open Sans"/>
                <a:ea typeface="Open Sans"/>
                <a:cs typeface="Open Sans"/>
                <a:sym typeface="Open Sans"/>
              </a:rPr>
              <a:t>Formative assessment takes the form of low stakes assessment of knowledge through questioning &amp; retrieval tasks. </a:t>
            </a:r>
            <a:endParaRPr sz="1300">
              <a:solidFill>
                <a:schemeClr val="dk1"/>
              </a:solidFill>
              <a:latin typeface="Open Sans"/>
              <a:ea typeface="Open Sans"/>
              <a:cs typeface="Open Sans"/>
              <a:sym typeface="Open Sans"/>
            </a:endParaRPr>
          </a:p>
          <a:p>
            <a:pPr marL="457200" lvl="0" indent="-311150" algn="l" rtl="0">
              <a:lnSpc>
                <a:spcPct val="115000"/>
              </a:lnSpc>
              <a:spcBef>
                <a:spcPts val="0"/>
              </a:spcBef>
              <a:spcAft>
                <a:spcPts val="0"/>
              </a:spcAft>
              <a:buClr>
                <a:schemeClr val="dk1"/>
              </a:buClr>
              <a:buSzPts val="1300"/>
              <a:buFont typeface="Open Sans"/>
              <a:buChar char="●"/>
            </a:pPr>
            <a:r>
              <a:rPr lang="en-GB" sz="1300">
                <a:solidFill>
                  <a:schemeClr val="dk1"/>
                </a:solidFill>
                <a:latin typeface="Open Sans"/>
                <a:ea typeface="Open Sans"/>
                <a:cs typeface="Open Sans"/>
                <a:sym typeface="Open Sans"/>
              </a:rPr>
              <a:t>It should inform next steps for the pupil in order to improve and progress. </a:t>
            </a:r>
            <a:endParaRPr sz="1300">
              <a:solidFill>
                <a:schemeClr val="dk1"/>
              </a:solidFill>
              <a:latin typeface="Open Sans"/>
              <a:ea typeface="Open Sans"/>
              <a:cs typeface="Open Sans"/>
              <a:sym typeface="Open Sans"/>
            </a:endParaRPr>
          </a:p>
          <a:p>
            <a:pPr marL="457200" lvl="0" indent="-311150" algn="l" rtl="0">
              <a:lnSpc>
                <a:spcPct val="115000"/>
              </a:lnSpc>
              <a:spcBef>
                <a:spcPts val="0"/>
              </a:spcBef>
              <a:spcAft>
                <a:spcPts val="0"/>
              </a:spcAft>
              <a:buClr>
                <a:schemeClr val="dk1"/>
              </a:buClr>
              <a:buSzPts val="1300"/>
              <a:buFont typeface="Open Sans"/>
              <a:buChar char="●"/>
            </a:pPr>
            <a:r>
              <a:rPr lang="en-GB" sz="1300">
                <a:solidFill>
                  <a:schemeClr val="dk1"/>
                </a:solidFill>
                <a:latin typeface="Open Sans"/>
                <a:ea typeface="Open Sans"/>
                <a:cs typeface="Open Sans"/>
                <a:sym typeface="Open Sans"/>
              </a:rPr>
              <a:t>Feedback should be specific, challenging and directly related to learning objectives of the lesson . </a:t>
            </a:r>
            <a:endParaRPr sz="1300">
              <a:solidFill>
                <a:schemeClr val="dk1"/>
              </a:solidFill>
              <a:latin typeface="Open Sans"/>
              <a:ea typeface="Open Sans"/>
              <a:cs typeface="Open Sans"/>
              <a:sym typeface="Open Sans"/>
            </a:endParaRPr>
          </a:p>
          <a:p>
            <a:pPr marL="457200" lvl="0" indent="-311150" algn="l" rtl="0">
              <a:lnSpc>
                <a:spcPct val="115000"/>
              </a:lnSpc>
              <a:spcBef>
                <a:spcPts val="0"/>
              </a:spcBef>
              <a:spcAft>
                <a:spcPts val="0"/>
              </a:spcAft>
              <a:buClr>
                <a:schemeClr val="dk1"/>
              </a:buClr>
              <a:buSzPts val="1300"/>
              <a:buFont typeface="Open Sans"/>
              <a:buChar char="●"/>
            </a:pPr>
            <a:r>
              <a:rPr lang="en-GB" sz="1300">
                <a:solidFill>
                  <a:schemeClr val="dk1"/>
                </a:solidFill>
                <a:latin typeface="Open Sans"/>
                <a:ea typeface="Open Sans"/>
                <a:cs typeface="Open Sans"/>
                <a:sym typeface="Open Sans"/>
              </a:rPr>
              <a:t>Modelling feedback should be specific, not general. </a:t>
            </a:r>
            <a:endParaRPr sz="13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endParaRPr sz="13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r>
              <a:rPr lang="en-GB" sz="1300" b="1">
                <a:solidFill>
                  <a:schemeClr val="dk1"/>
                </a:solidFill>
                <a:latin typeface="Open Sans"/>
                <a:ea typeface="Open Sans"/>
                <a:cs typeface="Open Sans"/>
                <a:sym typeface="Open Sans"/>
              </a:rPr>
              <a:t>Summative Assessment</a:t>
            </a:r>
            <a:endParaRPr sz="1300" b="1">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None/>
            </a:pPr>
            <a:endParaRPr sz="1300" b="1">
              <a:solidFill>
                <a:srgbClr val="41B549"/>
              </a:solidFill>
              <a:highlight>
                <a:srgbClr val="41B549"/>
              </a:highlight>
              <a:latin typeface="Open Sans"/>
              <a:ea typeface="Open Sans"/>
              <a:cs typeface="Open Sans"/>
              <a:sym typeface="Open Sans"/>
            </a:endParaRPr>
          </a:p>
          <a:p>
            <a:pPr marL="0" lvl="0" indent="0" algn="l" rtl="0">
              <a:lnSpc>
                <a:spcPct val="115000"/>
              </a:lnSpc>
              <a:spcBef>
                <a:spcPts val="0"/>
              </a:spcBef>
              <a:spcAft>
                <a:spcPts val="0"/>
              </a:spcAft>
              <a:buNone/>
            </a:pPr>
            <a:r>
              <a:rPr lang="en-GB" sz="1300">
                <a:solidFill>
                  <a:schemeClr val="dk1"/>
                </a:solidFill>
                <a:latin typeface="Open Sans"/>
                <a:ea typeface="Open Sans"/>
                <a:cs typeface="Open Sans"/>
                <a:sym typeface="Open Sans"/>
              </a:rPr>
              <a:t>All teachers will use a range of evidence gathered throughout the year to make summative best fit judgements of the overall progress made in PE by each child according to predefined age related expectations. This will be completed on PE Passport and contribute towards the end of key stage teacher assessments.</a:t>
            </a:r>
            <a:endParaRPr sz="13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r>
              <a:rPr lang="en-GB" sz="1300">
                <a:solidFill>
                  <a:schemeClr val="dk1"/>
                </a:solidFill>
                <a:latin typeface="Open Sans"/>
                <a:ea typeface="Open Sans"/>
                <a:cs typeface="Open Sans"/>
                <a:sym typeface="Open Sans"/>
              </a:rPr>
              <a:t>Summative assessment will allow schools to measure standards, see how effective teaching and the curriculum are across year groups, report to parents, and monitor pupils’ progress and wider outcomes.</a:t>
            </a:r>
            <a:endParaRPr sz="1300">
              <a:solidFill>
                <a:schemeClr val="dk1"/>
              </a:solidFill>
              <a:latin typeface="Open Sans"/>
              <a:ea typeface="Open Sans"/>
              <a:cs typeface="Open Sans"/>
              <a:sym typeface="Open Sans"/>
            </a:endParaRPr>
          </a:p>
          <a:p>
            <a:pPr marL="0" lvl="0" indent="0" algn="l" rtl="0">
              <a:lnSpc>
                <a:spcPct val="115000"/>
              </a:lnSpc>
              <a:spcBef>
                <a:spcPts val="1900"/>
              </a:spcBef>
              <a:spcAft>
                <a:spcPts val="0"/>
              </a:spcAft>
              <a:buNone/>
            </a:pPr>
            <a:endParaRPr sz="1300" u="sng">
              <a:solidFill>
                <a:schemeClr val="dk1"/>
              </a:solidFill>
              <a:latin typeface="Open Sans"/>
              <a:ea typeface="Open Sans"/>
              <a:cs typeface="Open Sans"/>
              <a:sym typeface="Open Sans"/>
            </a:endParaRPr>
          </a:p>
          <a:p>
            <a:pPr marL="0" lvl="0" indent="0" algn="l" rtl="0">
              <a:lnSpc>
                <a:spcPct val="115000"/>
              </a:lnSpc>
              <a:spcBef>
                <a:spcPts val="1500"/>
              </a:spcBef>
              <a:spcAft>
                <a:spcPts val="0"/>
              </a:spcAft>
              <a:buNone/>
            </a:pPr>
            <a:endParaRPr sz="1300">
              <a:solidFill>
                <a:schemeClr val="dk1"/>
              </a:solidFill>
              <a:latin typeface="Open Sans"/>
              <a:ea typeface="Open Sans"/>
              <a:cs typeface="Open Sans"/>
              <a:sym typeface="Open Sans"/>
            </a:endParaRPr>
          </a:p>
          <a:p>
            <a:pPr marL="0" lvl="0" indent="0" algn="l" rtl="0">
              <a:lnSpc>
                <a:spcPct val="106000"/>
              </a:lnSpc>
              <a:spcBef>
                <a:spcPts val="1900"/>
              </a:spcBef>
              <a:spcAft>
                <a:spcPts val="800"/>
              </a:spcAft>
              <a:buNone/>
            </a:pPr>
            <a:endParaRPr sz="1300" b="1">
              <a:solidFill>
                <a:srgbClr val="6D2B90"/>
              </a:solidFill>
              <a:latin typeface="Open Sans"/>
              <a:ea typeface="Open Sans"/>
              <a:cs typeface="Open Sans"/>
              <a:sym typeface="Open Sans"/>
            </a:endParaRPr>
          </a:p>
        </p:txBody>
      </p:sp>
      <p:sp>
        <p:nvSpPr>
          <p:cNvPr id="150" name="Google Shape;150;p18"/>
          <p:cNvSpPr/>
          <p:nvPr/>
        </p:nvSpPr>
        <p:spPr>
          <a:xfrm>
            <a:off x="273250" y="1657100"/>
            <a:ext cx="10239000" cy="632100"/>
          </a:xfrm>
          <a:prstGeom prst="roundRect">
            <a:avLst>
              <a:gd name="adj" fmla="val 44265"/>
            </a:avLst>
          </a:prstGeom>
          <a:solidFill>
            <a:srgbClr val="41B549"/>
          </a:solidFill>
          <a:ln w="38100" cap="flat" cmpd="sng">
            <a:solidFill>
              <a:srgbClr val="41B54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b="1">
              <a:solidFill>
                <a:srgbClr val="FFFFFF"/>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2300" b="1">
                <a:solidFill>
                  <a:srgbClr val="FFFFFF"/>
                </a:solidFill>
                <a:latin typeface="Open Sans"/>
                <a:ea typeface="Open Sans"/>
                <a:cs typeface="Open Sans"/>
                <a:sym typeface="Open Sans"/>
              </a:rPr>
              <a:t>PE IMPACT </a:t>
            </a:r>
            <a:endParaRPr sz="2300" b="1">
              <a:solidFill>
                <a:srgbClr val="FFFFFF"/>
              </a:solidFill>
              <a:latin typeface="Open Sans"/>
              <a:ea typeface="Open Sans"/>
              <a:cs typeface="Open Sans"/>
              <a:sym typeface="Open Sans"/>
            </a:endParaRPr>
          </a:p>
        </p:txBody>
      </p:sp>
      <p:sp>
        <p:nvSpPr>
          <p:cNvPr id="151" name="Google Shape;151;p18"/>
          <p:cNvSpPr txBox="1"/>
          <p:nvPr/>
        </p:nvSpPr>
        <p:spPr>
          <a:xfrm>
            <a:off x="2488500" y="435100"/>
            <a:ext cx="80238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GB" sz="4000">
                <a:solidFill>
                  <a:srgbClr val="6D2B90"/>
                </a:solidFill>
                <a:latin typeface="Open Sans Light"/>
                <a:ea typeface="Open Sans Light"/>
                <a:cs typeface="Open Sans Light"/>
                <a:sym typeface="Open Sans Light"/>
              </a:rPr>
              <a:t>FOUNDATIONS FOR EXCELLENCE </a:t>
            </a:r>
            <a:endParaRPr sz="4000">
              <a:solidFill>
                <a:srgbClr val="6D2B90"/>
              </a:solidFill>
              <a:latin typeface="Open Sans Light"/>
              <a:ea typeface="Open Sans Light"/>
              <a:cs typeface="Open Sans Light"/>
              <a:sym typeface="Open Sans Light"/>
            </a:endParaRPr>
          </a:p>
        </p:txBody>
      </p:sp>
      <p:sp>
        <p:nvSpPr>
          <p:cNvPr id="153" name="Google Shape;153;p18"/>
          <p:cNvSpPr txBox="1"/>
          <p:nvPr/>
        </p:nvSpPr>
        <p:spPr>
          <a:xfrm>
            <a:off x="4731900" y="1165300"/>
            <a:ext cx="57804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endParaRPr sz="2800">
              <a:solidFill>
                <a:srgbClr val="41B549"/>
              </a:solidFill>
              <a:latin typeface="Open Sans Light"/>
              <a:ea typeface="Open Sans Light"/>
              <a:cs typeface="Open Sans Light"/>
              <a:sym typeface="Open Sans Light"/>
            </a:endParaRPr>
          </a:p>
        </p:txBody>
      </p:sp>
      <p:sp>
        <p:nvSpPr>
          <p:cNvPr id="154" name="Google Shape;154;p18"/>
          <p:cNvSpPr txBox="1"/>
          <p:nvPr/>
        </p:nvSpPr>
        <p:spPr>
          <a:xfrm>
            <a:off x="152400" y="152400"/>
            <a:ext cx="3000000" cy="548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endParaRPr sz="1100">
              <a:solidFill>
                <a:schemeClr val="dk1"/>
              </a:solidFill>
            </a:endParaRPr>
          </a:p>
          <a:p>
            <a:pPr marL="0" lvl="0" indent="0" algn="l" rtl="0">
              <a:lnSpc>
                <a:spcPct val="115000"/>
              </a:lnSpc>
              <a:spcBef>
                <a:spcPts val="0"/>
              </a:spcBef>
              <a:spcAft>
                <a:spcPts val="0"/>
              </a:spcAft>
              <a:buNone/>
            </a:pPr>
            <a:endParaRPr sz="1100">
              <a:solidFill>
                <a:schemeClr val="dk1"/>
              </a:solidFill>
            </a:endParaRPr>
          </a:p>
        </p:txBody>
      </p:sp>
      <p:pic>
        <p:nvPicPr>
          <p:cNvPr id="155" name="Google Shape;155;p18"/>
          <p:cNvPicPr preferRelativeResize="0"/>
          <p:nvPr/>
        </p:nvPicPr>
        <p:blipFill>
          <a:blip r:embed="rId4">
            <a:alphaModFix/>
          </a:blip>
          <a:stretch>
            <a:fillRect/>
          </a:stretch>
        </p:blipFill>
        <p:spPr>
          <a:xfrm>
            <a:off x="9421600" y="1289602"/>
            <a:ext cx="960600" cy="999600"/>
          </a:xfrm>
          <a:prstGeom prst="roundRect">
            <a:avLst>
              <a:gd name="adj" fmla="val 16667"/>
            </a:avLst>
          </a:prstGeom>
          <a:noFill/>
          <a:ln w="38100" cap="flat" cmpd="sng">
            <a:solidFill>
              <a:srgbClr val="41B549"/>
            </a:solidFill>
            <a:prstDash val="solid"/>
            <a:round/>
            <a:headEnd type="none" w="sm" len="sm"/>
            <a:tailEnd type="none" w="sm" len="sm"/>
          </a:ln>
        </p:spPr>
      </p:pic>
      <p:pic>
        <p:nvPicPr>
          <p:cNvPr id="156" name="Google Shape;156;p18"/>
          <p:cNvPicPr preferRelativeResize="0"/>
          <p:nvPr/>
        </p:nvPicPr>
        <p:blipFill>
          <a:blip r:embed="rId5">
            <a:alphaModFix/>
          </a:blip>
          <a:stretch>
            <a:fillRect/>
          </a:stretch>
        </p:blipFill>
        <p:spPr>
          <a:xfrm>
            <a:off x="672950" y="4897600"/>
            <a:ext cx="221350" cy="221350"/>
          </a:xfrm>
          <a:prstGeom prst="rect">
            <a:avLst/>
          </a:prstGeom>
          <a:noFill/>
          <a:ln>
            <a:noFill/>
          </a:ln>
        </p:spPr>
      </p:pic>
      <p:pic>
        <p:nvPicPr>
          <p:cNvPr id="157" name="Google Shape;157;p18"/>
          <p:cNvPicPr preferRelativeResize="0"/>
          <p:nvPr/>
        </p:nvPicPr>
        <p:blipFill>
          <a:blip r:embed="rId5">
            <a:alphaModFix/>
          </a:blip>
          <a:stretch>
            <a:fillRect/>
          </a:stretch>
        </p:blipFill>
        <p:spPr>
          <a:xfrm>
            <a:off x="672950" y="4638913"/>
            <a:ext cx="221350" cy="221350"/>
          </a:xfrm>
          <a:prstGeom prst="rect">
            <a:avLst/>
          </a:prstGeom>
          <a:noFill/>
          <a:ln>
            <a:noFill/>
          </a:ln>
        </p:spPr>
      </p:pic>
      <p:pic>
        <p:nvPicPr>
          <p:cNvPr id="158" name="Google Shape;158;p18"/>
          <p:cNvPicPr preferRelativeResize="0"/>
          <p:nvPr/>
        </p:nvPicPr>
        <p:blipFill>
          <a:blip r:embed="rId5">
            <a:alphaModFix/>
          </a:blip>
          <a:stretch>
            <a:fillRect/>
          </a:stretch>
        </p:blipFill>
        <p:spPr>
          <a:xfrm>
            <a:off x="672950" y="4380250"/>
            <a:ext cx="221350" cy="221350"/>
          </a:xfrm>
          <a:prstGeom prst="rect">
            <a:avLst/>
          </a:prstGeom>
          <a:noFill/>
          <a:ln>
            <a:noFill/>
          </a:ln>
        </p:spPr>
      </p:pic>
      <p:pic>
        <p:nvPicPr>
          <p:cNvPr id="159" name="Google Shape;159;p18"/>
          <p:cNvPicPr preferRelativeResize="0"/>
          <p:nvPr/>
        </p:nvPicPr>
        <p:blipFill>
          <a:blip r:embed="rId5">
            <a:alphaModFix/>
          </a:blip>
          <a:stretch>
            <a:fillRect/>
          </a:stretch>
        </p:blipFill>
        <p:spPr>
          <a:xfrm>
            <a:off x="672950" y="4158900"/>
            <a:ext cx="221350" cy="221350"/>
          </a:xfrm>
          <a:prstGeom prst="rect">
            <a:avLst/>
          </a:prstGeom>
          <a:noFill/>
          <a:ln>
            <a:noFill/>
          </a:ln>
        </p:spPr>
      </p:pic>
      <p:pic>
        <p:nvPicPr>
          <p:cNvPr id="2" name="Google Shape;56;p13">
            <a:extLst>
              <a:ext uri="{FF2B5EF4-FFF2-40B4-BE49-F238E27FC236}">
                <a16:creationId xmlns:a16="http://schemas.microsoft.com/office/drawing/2014/main" id="{49EAA21A-9CDF-8011-97F2-180D950CF155}"/>
              </a:ext>
            </a:extLst>
          </p:cNvPr>
          <p:cNvPicPr preferRelativeResize="0"/>
          <p:nvPr/>
        </p:nvPicPr>
        <p:blipFill>
          <a:blip r:embed="rId6">
            <a:alphaModFix/>
          </a:blip>
          <a:stretch>
            <a:fillRect/>
          </a:stretch>
        </p:blipFill>
        <p:spPr>
          <a:xfrm>
            <a:off x="108095" y="95699"/>
            <a:ext cx="1069064" cy="105421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pic>
        <p:nvPicPr>
          <p:cNvPr id="164" name="Google Shape;164;p19"/>
          <p:cNvPicPr preferRelativeResize="0"/>
          <p:nvPr/>
        </p:nvPicPr>
        <p:blipFill rotWithShape="1">
          <a:blip r:embed="rId3">
            <a:alphaModFix/>
          </a:blip>
          <a:srcRect/>
          <a:stretch/>
        </p:blipFill>
        <p:spPr>
          <a:xfrm>
            <a:off x="0" y="0"/>
            <a:ext cx="6109027" cy="2221550"/>
          </a:xfrm>
          <a:prstGeom prst="rect">
            <a:avLst/>
          </a:prstGeom>
          <a:noFill/>
          <a:ln>
            <a:noFill/>
          </a:ln>
        </p:spPr>
      </p:pic>
      <p:sp>
        <p:nvSpPr>
          <p:cNvPr id="165" name="Google Shape;165;p19"/>
          <p:cNvSpPr/>
          <p:nvPr/>
        </p:nvSpPr>
        <p:spPr>
          <a:xfrm>
            <a:off x="179950" y="2611350"/>
            <a:ext cx="2040300" cy="4736400"/>
          </a:xfrm>
          <a:prstGeom prst="roundRect">
            <a:avLst>
              <a:gd name="adj" fmla="val 16667"/>
            </a:avLst>
          </a:prstGeom>
          <a:solidFill>
            <a:srgbClr val="FFFFFF"/>
          </a:solidFill>
          <a:ln w="38100" cap="flat" cmpd="sng">
            <a:solidFill>
              <a:srgbClr val="6D2B90"/>
            </a:solidFill>
            <a:prstDash val="solid"/>
            <a:round/>
            <a:headEnd type="none" w="sm" len="sm"/>
            <a:tailEnd type="none" w="sm" len="sm"/>
          </a:ln>
        </p:spPr>
        <p:txBody>
          <a:bodyPr spcFirstLastPara="1" wrap="square" lIns="54000" tIns="378000" rIns="54000"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Our PE curriculum is designed to meet the aims and statutory requirements of the National Curriculum programme of study.</a:t>
            </a:r>
            <a:endParaRPr sz="900" b="1">
              <a:solidFill>
                <a:schemeClr val="dk1"/>
              </a:solidFill>
              <a:latin typeface="Open Sans"/>
              <a:ea typeface="Open Sans"/>
              <a:cs typeface="Open Sans"/>
              <a:sym typeface="Open Sans"/>
            </a:endParaRPr>
          </a:p>
          <a:p>
            <a:pPr marL="0" lvl="0" indent="0" algn="ctr" rtl="0">
              <a:lnSpc>
                <a:spcPct val="115000"/>
              </a:lnSpc>
              <a:spcBef>
                <a:spcPts val="1100"/>
              </a:spcBef>
              <a:spcAft>
                <a:spcPts val="0"/>
              </a:spcAft>
              <a:buNone/>
            </a:pPr>
            <a:r>
              <a:rPr lang="en-GB" sz="900" b="1">
                <a:solidFill>
                  <a:schemeClr val="dk1"/>
                </a:solidFill>
                <a:latin typeface="Open Sans"/>
                <a:ea typeface="Open Sans"/>
                <a:cs typeface="Open Sans"/>
                <a:sym typeface="Open Sans"/>
              </a:rPr>
              <a:t>To deliver an immersive, knowledge rich, high-quality PE curriculum that produces confident and physically literate young people, with a deeply embedded love of the subject.  </a:t>
            </a:r>
            <a:endParaRPr sz="900" b="1">
              <a:solidFill>
                <a:schemeClr val="dk1"/>
              </a:solidFill>
              <a:latin typeface="Open Sans"/>
              <a:ea typeface="Open Sans"/>
              <a:cs typeface="Open Sans"/>
              <a:sym typeface="Open Sans"/>
            </a:endParaRPr>
          </a:p>
          <a:p>
            <a:pPr marL="0" lvl="0" indent="0" algn="ctr" rtl="0">
              <a:lnSpc>
                <a:spcPct val="115000"/>
              </a:lnSpc>
              <a:spcBef>
                <a:spcPts val="1200"/>
              </a:spcBef>
              <a:spcAft>
                <a:spcPts val="0"/>
              </a:spcAft>
              <a:buNone/>
            </a:pPr>
            <a:r>
              <a:rPr lang="en-GB" sz="900" b="1">
                <a:solidFill>
                  <a:schemeClr val="dk1"/>
                </a:solidFill>
                <a:latin typeface="Open Sans"/>
                <a:ea typeface="Open Sans"/>
                <a:cs typeface="Open Sans"/>
                <a:sym typeface="Open Sans"/>
              </a:rPr>
              <a:t>To inspire and to nurture our children’s interest and understanding of movement, rules, strategies and tactics to open up a world of lifelong enjoyment and healthy participation.</a:t>
            </a:r>
            <a:endParaRPr sz="900" b="1">
              <a:solidFill>
                <a:schemeClr val="dk1"/>
              </a:solidFill>
              <a:latin typeface="Open Sans"/>
              <a:ea typeface="Open Sans"/>
              <a:cs typeface="Open Sans"/>
              <a:sym typeface="Open Sans"/>
            </a:endParaRPr>
          </a:p>
          <a:p>
            <a:pPr marL="0" lvl="0" indent="0" algn="ctr" rtl="0">
              <a:lnSpc>
                <a:spcPct val="115000"/>
              </a:lnSpc>
              <a:spcBef>
                <a:spcPts val="1200"/>
              </a:spcBef>
              <a:spcAft>
                <a:spcPts val="0"/>
              </a:spcAft>
              <a:buNone/>
            </a:pPr>
            <a:endParaRPr sz="200" b="1">
              <a:solidFill>
                <a:schemeClr val="dk1"/>
              </a:solidFill>
              <a:latin typeface="Open Sans"/>
              <a:ea typeface="Open Sans"/>
              <a:cs typeface="Open Sans"/>
              <a:sym typeface="Open Sans"/>
            </a:endParaRPr>
          </a:p>
          <a:p>
            <a:pPr marL="0" lvl="0" indent="0" algn="ctr" rtl="0">
              <a:lnSpc>
                <a:spcPct val="115000"/>
              </a:lnSpc>
              <a:spcBef>
                <a:spcPts val="0"/>
              </a:spcBef>
              <a:spcAft>
                <a:spcPts val="1100"/>
              </a:spcAft>
              <a:buClr>
                <a:schemeClr val="dk1"/>
              </a:buClr>
              <a:buSzPts val="1100"/>
              <a:buFont typeface="Arial"/>
              <a:buNone/>
            </a:pPr>
            <a:r>
              <a:rPr lang="en-GB" sz="900" b="1">
                <a:solidFill>
                  <a:schemeClr val="dk1"/>
                </a:solidFill>
                <a:latin typeface="Open Sans"/>
                <a:ea typeface="Open Sans"/>
                <a:cs typeface="Open Sans"/>
                <a:sym typeface="Open Sans"/>
              </a:rPr>
              <a:t>A curriculum that demonstrates progressive skills from EYFS through to KS2. </a:t>
            </a:r>
            <a:endParaRPr sz="900" b="1">
              <a:solidFill>
                <a:schemeClr val="dk1"/>
              </a:solidFill>
              <a:latin typeface="Open Sans"/>
              <a:ea typeface="Open Sans"/>
              <a:cs typeface="Open Sans"/>
              <a:sym typeface="Open Sans"/>
            </a:endParaRPr>
          </a:p>
        </p:txBody>
      </p:sp>
      <p:sp>
        <p:nvSpPr>
          <p:cNvPr id="166" name="Google Shape;166;p19"/>
          <p:cNvSpPr/>
          <p:nvPr/>
        </p:nvSpPr>
        <p:spPr>
          <a:xfrm>
            <a:off x="2284400" y="2721200"/>
            <a:ext cx="2040300" cy="4626600"/>
          </a:xfrm>
          <a:prstGeom prst="roundRect">
            <a:avLst>
              <a:gd name="adj" fmla="val 16667"/>
            </a:avLst>
          </a:prstGeom>
          <a:solidFill>
            <a:srgbClr val="FFFFFF"/>
          </a:solidFill>
          <a:ln w="38100" cap="flat" cmpd="sng">
            <a:solidFill>
              <a:srgbClr val="41B549"/>
            </a:solidFill>
            <a:prstDash val="solid"/>
            <a:round/>
            <a:headEnd type="none" w="sm" len="sm"/>
            <a:tailEnd type="none" w="sm" len="sm"/>
          </a:ln>
        </p:spPr>
        <p:txBody>
          <a:bodyPr spcFirstLastPara="1" wrap="square" lIns="54000" tIns="378000" rIns="54000"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Pupils will be taught a s</a:t>
            </a:r>
            <a:r>
              <a:rPr lang="en-GB" sz="900" b="1">
                <a:solidFill>
                  <a:srgbClr val="222222"/>
                </a:solidFill>
                <a:latin typeface="Open Sans"/>
                <a:ea typeface="Open Sans"/>
                <a:cs typeface="Open Sans"/>
                <a:sym typeface="Open Sans"/>
              </a:rPr>
              <a:t>equenced development of substantive knowledge</a:t>
            </a:r>
            <a:r>
              <a:rPr lang="en-GB" sz="900" b="1">
                <a:solidFill>
                  <a:srgbClr val="111111"/>
                </a:solidFill>
                <a:highlight>
                  <a:schemeClr val="lt1"/>
                </a:highlight>
                <a:latin typeface="Open Sans"/>
                <a:ea typeface="Open Sans"/>
                <a:cs typeface="Open Sans"/>
                <a:sym typeface="Open Sans"/>
              </a:rPr>
              <a:t> based on the children practicing and developing specific skills that can be used in a variety of disciplines, sports and games.</a:t>
            </a:r>
            <a:endParaRPr sz="900" b="1">
              <a:solidFill>
                <a:schemeClr val="dk1"/>
              </a:solidFill>
              <a:latin typeface="Open Sans"/>
              <a:ea typeface="Open Sans"/>
              <a:cs typeface="Open Sans"/>
              <a:sym typeface="Open Sans"/>
            </a:endParaRPr>
          </a:p>
          <a:p>
            <a:pPr marL="0" lvl="0" indent="0" algn="ctr" rtl="0">
              <a:lnSpc>
                <a:spcPct val="115000"/>
              </a:lnSpc>
              <a:spcBef>
                <a:spcPts val="1400"/>
              </a:spcBef>
              <a:spcAft>
                <a:spcPts val="0"/>
              </a:spcAft>
              <a:buClr>
                <a:schemeClr val="dk1"/>
              </a:buClr>
              <a:buSzPts val="1100"/>
              <a:buFont typeface="Arial"/>
              <a:buNone/>
            </a:pPr>
            <a:r>
              <a:rPr lang="en-GB" sz="900" b="1">
                <a:solidFill>
                  <a:srgbClr val="0B0C0C"/>
                </a:solidFill>
                <a:latin typeface="Open Sans"/>
                <a:ea typeface="Open Sans"/>
                <a:cs typeface="Open Sans"/>
                <a:sym typeface="Open Sans"/>
              </a:rPr>
              <a:t>Children will develop an understanding of the </a:t>
            </a:r>
            <a:r>
              <a:rPr lang="en-GB" sz="900" b="1">
                <a:solidFill>
                  <a:srgbClr val="111111"/>
                </a:solidFill>
                <a:highlight>
                  <a:schemeClr val="lt1"/>
                </a:highlight>
                <a:latin typeface="Open Sans"/>
                <a:ea typeface="Open Sans"/>
                <a:cs typeface="Open Sans"/>
                <a:sym typeface="Open Sans"/>
              </a:rPr>
              <a:t>interpretation and application of the movements, rules and tactics attached to different activities/sports and how to evaluate and judge performance including the quality of movement.</a:t>
            </a:r>
            <a:r>
              <a:rPr lang="en-GB" sz="900" b="1">
                <a:solidFill>
                  <a:schemeClr val="dk1"/>
                </a:solidFill>
                <a:latin typeface="Open Sans"/>
                <a:ea typeface="Open Sans"/>
                <a:cs typeface="Open Sans"/>
                <a:sym typeface="Open Sans"/>
              </a:rPr>
              <a:t> (disciplinary knowledge)  </a:t>
            </a:r>
            <a:endParaRPr sz="900" b="1">
              <a:solidFill>
                <a:schemeClr val="dk1"/>
              </a:solidFill>
              <a:latin typeface="Open Sans"/>
              <a:ea typeface="Open Sans"/>
              <a:cs typeface="Open Sans"/>
              <a:sym typeface="Open Sans"/>
            </a:endParaRPr>
          </a:p>
          <a:p>
            <a:pPr marL="0" lvl="0" indent="0" algn="ctr" rtl="0">
              <a:lnSpc>
                <a:spcPct val="115000"/>
              </a:lnSpc>
              <a:spcBef>
                <a:spcPts val="800"/>
              </a:spcBef>
              <a:spcAft>
                <a:spcPts val="1400"/>
              </a:spcAft>
              <a:buClr>
                <a:schemeClr val="dk1"/>
              </a:buClr>
              <a:buSzPts val="1100"/>
              <a:buFont typeface="Arial"/>
              <a:buNone/>
            </a:pPr>
            <a:r>
              <a:rPr lang="en-GB" sz="900" b="1">
                <a:solidFill>
                  <a:schemeClr val="dk1"/>
                </a:solidFill>
                <a:latin typeface="Open Sans"/>
                <a:ea typeface="Open Sans"/>
                <a:cs typeface="Open Sans"/>
                <a:sym typeface="Open Sans"/>
              </a:rPr>
              <a:t>Effective planning is sequenced so pupils progressively build up their knowledge &amp;  skills &amp; over time. </a:t>
            </a:r>
            <a:r>
              <a:rPr lang="en-GB" sz="900">
                <a:solidFill>
                  <a:schemeClr val="dk1"/>
                </a:solidFill>
                <a:latin typeface="Open Sans"/>
                <a:ea typeface="Open Sans"/>
                <a:cs typeface="Open Sans"/>
                <a:sym typeface="Open Sans"/>
              </a:rPr>
              <a:t> </a:t>
            </a:r>
            <a:endParaRPr sz="900">
              <a:solidFill>
                <a:srgbClr val="FFFFFF"/>
              </a:solidFill>
              <a:highlight>
                <a:srgbClr val="41B549"/>
              </a:highlight>
              <a:latin typeface="Open Sans"/>
              <a:ea typeface="Open Sans"/>
              <a:cs typeface="Open Sans"/>
              <a:sym typeface="Open Sans"/>
            </a:endParaRPr>
          </a:p>
        </p:txBody>
      </p:sp>
      <p:sp>
        <p:nvSpPr>
          <p:cNvPr id="167" name="Google Shape;167;p19"/>
          <p:cNvSpPr/>
          <p:nvPr/>
        </p:nvSpPr>
        <p:spPr>
          <a:xfrm>
            <a:off x="4401025" y="2822275"/>
            <a:ext cx="1965000" cy="4525500"/>
          </a:xfrm>
          <a:prstGeom prst="roundRect">
            <a:avLst>
              <a:gd name="adj" fmla="val 16667"/>
            </a:avLst>
          </a:prstGeom>
          <a:solidFill>
            <a:srgbClr val="FFFFFF"/>
          </a:solidFill>
          <a:ln w="38100" cap="flat" cmpd="sng">
            <a:solidFill>
              <a:srgbClr val="FFE300"/>
            </a:solidFill>
            <a:prstDash val="solid"/>
            <a:round/>
            <a:headEnd type="none" w="sm" len="sm"/>
            <a:tailEnd type="none" w="sm" len="sm"/>
          </a:ln>
        </p:spPr>
        <p:txBody>
          <a:bodyPr spcFirstLastPara="1" wrap="square" lIns="54000" tIns="378000" rIns="54000"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Well planned and strongly structured PE lessons </a:t>
            </a:r>
            <a:r>
              <a:rPr lang="en-GB" sz="900" b="1">
                <a:solidFill>
                  <a:srgbClr val="0B0C0C"/>
                </a:solidFill>
                <a:latin typeface="Open Sans"/>
                <a:ea typeface="Open Sans"/>
                <a:cs typeface="Open Sans"/>
                <a:sym typeface="Open Sans"/>
              </a:rPr>
              <a:t>where pupils are given desirably difficult tasks to improve their competence thus ensuring high levels of success. </a:t>
            </a:r>
            <a:endParaRPr sz="900" b="1">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Clr>
                <a:schemeClr val="dk1"/>
              </a:buClr>
              <a:buSzPts val="1100"/>
              <a:buFont typeface="Arial"/>
              <a:buNone/>
            </a:pPr>
            <a:endParaRPr sz="900" b="1">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Children are given time to build sufficient competence and confidence within each episode of learning to facilitate deeper understanding of key content.</a:t>
            </a:r>
            <a:endParaRPr sz="900" b="1">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 </a:t>
            </a:r>
            <a:endParaRPr sz="900" b="1">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Key vocabulary will be explicitly taught and modelled throughout all PE lessons.</a:t>
            </a:r>
            <a:endParaRPr sz="900" b="1">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Clr>
                <a:schemeClr val="dk1"/>
              </a:buClr>
              <a:buSzPts val="1100"/>
              <a:buFont typeface="Arial"/>
              <a:buNone/>
            </a:pPr>
            <a:endParaRPr sz="900" b="1">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All PE lessons will follow the core principles identified in the NPCAT Teaching Model.</a:t>
            </a:r>
            <a:endParaRPr sz="900" b="1">
              <a:latin typeface="Open Sans"/>
              <a:ea typeface="Open Sans"/>
              <a:cs typeface="Open Sans"/>
              <a:sym typeface="Open Sans"/>
            </a:endParaRPr>
          </a:p>
        </p:txBody>
      </p:sp>
      <p:sp>
        <p:nvSpPr>
          <p:cNvPr id="168" name="Google Shape;168;p19"/>
          <p:cNvSpPr/>
          <p:nvPr/>
        </p:nvSpPr>
        <p:spPr>
          <a:xfrm>
            <a:off x="6436415" y="2822284"/>
            <a:ext cx="2040300" cy="4525500"/>
          </a:xfrm>
          <a:prstGeom prst="roundRect">
            <a:avLst>
              <a:gd name="adj" fmla="val 16667"/>
            </a:avLst>
          </a:prstGeom>
          <a:solidFill>
            <a:srgbClr val="FFFFFF"/>
          </a:solidFill>
          <a:ln w="38100" cap="flat" cmpd="sng">
            <a:solidFill>
              <a:srgbClr val="41B549"/>
            </a:solidFill>
            <a:prstDash val="solid"/>
            <a:round/>
            <a:headEnd type="none" w="sm" len="sm"/>
            <a:tailEnd type="none" w="sm" len="sm"/>
          </a:ln>
        </p:spPr>
        <p:txBody>
          <a:bodyPr spcFirstLastPara="1" wrap="square" lIns="54000" tIns="378000" rIns="54000"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en-GB" sz="900" b="1" u="sng">
                <a:solidFill>
                  <a:schemeClr val="dk1"/>
                </a:solidFill>
                <a:highlight>
                  <a:schemeClr val="lt1"/>
                </a:highlight>
                <a:latin typeface="Open Sans"/>
                <a:ea typeface="Open Sans"/>
                <a:cs typeface="Open Sans"/>
                <a:sym typeface="Open Sans"/>
              </a:rPr>
              <a:t>Formative Assessment</a:t>
            </a:r>
            <a:r>
              <a:rPr lang="en-GB" sz="900" b="1">
                <a:solidFill>
                  <a:schemeClr val="dk1"/>
                </a:solidFill>
                <a:highlight>
                  <a:schemeClr val="lt1"/>
                </a:highlight>
                <a:latin typeface="Open Sans"/>
                <a:ea typeface="Open Sans"/>
                <a:cs typeface="Open Sans"/>
                <a:sym typeface="Open Sans"/>
              </a:rPr>
              <a:t> </a:t>
            </a:r>
            <a:r>
              <a:rPr lang="en-GB" sz="900" b="1">
                <a:solidFill>
                  <a:schemeClr val="dk1"/>
                </a:solidFill>
                <a:latin typeface="Open Sans"/>
                <a:ea typeface="Open Sans"/>
                <a:cs typeface="Open Sans"/>
                <a:sym typeface="Open Sans"/>
              </a:rPr>
              <a:t>Formative assessment can allow teachers to assess pupils’ knowledge and plan next steps. </a:t>
            </a:r>
            <a:endParaRPr sz="900" b="1">
              <a:solidFill>
                <a:schemeClr val="dk1"/>
              </a:solidFill>
              <a:latin typeface="Open Sans"/>
              <a:ea typeface="Open Sans"/>
              <a:cs typeface="Open Sans"/>
              <a:sym typeface="Open Sans"/>
            </a:endParaRPr>
          </a:p>
          <a:p>
            <a:pPr marL="0" lvl="0" indent="0" algn="ctr" rtl="0">
              <a:lnSpc>
                <a:spcPct val="115000"/>
              </a:lnSpc>
              <a:spcBef>
                <a:spcPts val="1900"/>
              </a:spcBef>
              <a:spcAft>
                <a:spcPts val="0"/>
              </a:spcAft>
              <a:buClr>
                <a:schemeClr val="dk1"/>
              </a:buClr>
              <a:buSzPts val="1100"/>
              <a:buFont typeface="Arial"/>
              <a:buNone/>
            </a:pPr>
            <a:r>
              <a:rPr lang="en-GB" sz="900" b="1" u="sng">
                <a:solidFill>
                  <a:schemeClr val="dk1"/>
                </a:solidFill>
                <a:latin typeface="Open Sans"/>
                <a:ea typeface="Open Sans"/>
                <a:cs typeface="Open Sans"/>
                <a:sym typeface="Open Sans"/>
              </a:rPr>
              <a:t>Summative Assessment</a:t>
            </a:r>
            <a:endParaRPr sz="900" b="1" u="sng">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None/>
            </a:pPr>
            <a:r>
              <a:rPr lang="en-GB" sz="900" b="1">
                <a:solidFill>
                  <a:schemeClr val="dk1"/>
                </a:solidFill>
                <a:latin typeface="Open Sans"/>
                <a:ea typeface="Open Sans"/>
                <a:cs typeface="Open Sans"/>
                <a:sym typeface="Open Sans"/>
              </a:rPr>
              <a:t>Summative assessments allow schools to measure standards, see how effective teaching and the curriculum are across year groups, report to parents, and monitor pupils’ progress and wider outcomes.</a:t>
            </a:r>
            <a:endParaRPr sz="900" b="1">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None/>
            </a:pPr>
            <a:endParaRPr sz="900" b="1">
              <a:solidFill>
                <a:schemeClr val="dk1"/>
              </a:solidFill>
              <a:latin typeface="Open Sans"/>
              <a:ea typeface="Open Sans"/>
              <a:cs typeface="Open Sans"/>
              <a:sym typeface="Open Sans"/>
            </a:endParaRPr>
          </a:p>
          <a:p>
            <a:pPr marL="0" lvl="0" indent="0" algn="ctr" rtl="0">
              <a:lnSpc>
                <a:spcPct val="115000"/>
              </a:lnSpc>
              <a:spcBef>
                <a:spcPts val="0"/>
              </a:spcBef>
              <a:spcAft>
                <a:spcPts val="0"/>
              </a:spcAft>
              <a:buNone/>
            </a:pPr>
            <a:r>
              <a:rPr lang="en-GB" sz="900" b="1">
                <a:solidFill>
                  <a:schemeClr val="dk1"/>
                </a:solidFill>
                <a:latin typeface="Open Sans"/>
                <a:ea typeface="Open Sans"/>
                <a:cs typeface="Open Sans"/>
                <a:sym typeface="Open Sans"/>
              </a:rPr>
              <a:t>Assessment on PE Passport</a:t>
            </a:r>
            <a:endParaRPr sz="900" b="1">
              <a:solidFill>
                <a:schemeClr val="dk1"/>
              </a:solidFill>
              <a:latin typeface="Open Sans"/>
              <a:ea typeface="Open Sans"/>
              <a:cs typeface="Open Sans"/>
              <a:sym typeface="Open Sans"/>
            </a:endParaRPr>
          </a:p>
          <a:p>
            <a:pPr marL="0" lvl="0" indent="0" algn="ctr" rtl="0">
              <a:lnSpc>
                <a:spcPct val="115000"/>
              </a:lnSpc>
              <a:spcBef>
                <a:spcPts val="110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Monitoring</a:t>
            </a:r>
            <a:endParaRPr sz="900" b="1">
              <a:solidFill>
                <a:schemeClr val="dk1"/>
              </a:solidFill>
              <a:latin typeface="Open Sans"/>
              <a:ea typeface="Open Sans"/>
              <a:cs typeface="Open Sans"/>
              <a:sym typeface="Open Sans"/>
            </a:endParaRPr>
          </a:p>
          <a:p>
            <a:pPr marL="0" lvl="0" indent="0" algn="ctr" rtl="0">
              <a:lnSpc>
                <a:spcPct val="115000"/>
              </a:lnSpc>
              <a:spcBef>
                <a:spcPts val="1100"/>
              </a:spcBef>
              <a:spcAft>
                <a:spcPts val="1100"/>
              </a:spcAft>
              <a:buClr>
                <a:schemeClr val="dk1"/>
              </a:buClr>
              <a:buSzPts val="1100"/>
              <a:buFont typeface="Arial"/>
              <a:buNone/>
            </a:pPr>
            <a:r>
              <a:rPr lang="en-GB" sz="900" b="1">
                <a:solidFill>
                  <a:schemeClr val="dk1"/>
                </a:solidFill>
                <a:latin typeface="Open Sans"/>
                <a:ea typeface="Open Sans"/>
                <a:cs typeface="Open Sans"/>
                <a:sym typeface="Open Sans"/>
              </a:rPr>
              <a:t>Pupil Voice</a:t>
            </a:r>
            <a:endParaRPr sz="900" b="1">
              <a:solidFill>
                <a:schemeClr val="dk1"/>
              </a:solidFill>
              <a:latin typeface="Open Sans"/>
              <a:ea typeface="Open Sans"/>
              <a:cs typeface="Open Sans"/>
              <a:sym typeface="Open Sans"/>
            </a:endParaRPr>
          </a:p>
        </p:txBody>
      </p:sp>
      <p:sp>
        <p:nvSpPr>
          <p:cNvPr id="169" name="Google Shape;169;p19"/>
          <p:cNvSpPr/>
          <p:nvPr/>
        </p:nvSpPr>
        <p:spPr>
          <a:xfrm>
            <a:off x="8547000" y="2790000"/>
            <a:ext cx="2072700" cy="4557600"/>
          </a:xfrm>
          <a:prstGeom prst="roundRect">
            <a:avLst>
              <a:gd name="adj" fmla="val 16667"/>
            </a:avLst>
          </a:prstGeom>
          <a:solidFill>
            <a:srgbClr val="FFFFFF"/>
          </a:solidFill>
          <a:ln w="38100" cap="flat" cmpd="sng">
            <a:solidFill>
              <a:srgbClr val="6D2B90"/>
            </a:solidFill>
            <a:prstDash val="solid"/>
            <a:round/>
            <a:headEnd type="none" w="sm" len="sm"/>
            <a:tailEnd type="none" w="sm" len="sm"/>
          </a:ln>
        </p:spPr>
        <p:txBody>
          <a:bodyPr spcFirstLastPara="1" wrap="square" lIns="54000" tIns="234000" rIns="54000" bIns="91425" anchor="t" anchorCtr="0">
            <a:noAutofit/>
          </a:bodyPr>
          <a:lstStyle/>
          <a:p>
            <a:pPr marL="0" lvl="0" indent="0" algn="ctr" rtl="0">
              <a:spcBef>
                <a:spcPts val="150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Inspiring PE lessons that develop pupils knowledge and understanding of how to lead a healthy, active lifestyle. </a:t>
            </a:r>
            <a:endParaRPr sz="900" b="1">
              <a:solidFill>
                <a:schemeClr val="dk1"/>
              </a:solidFill>
              <a:latin typeface="Open Sans"/>
              <a:ea typeface="Open Sans"/>
              <a:cs typeface="Open Sans"/>
              <a:sym typeface="Open Sans"/>
            </a:endParaRPr>
          </a:p>
          <a:p>
            <a:pPr marL="0" lvl="0" indent="0" algn="ctr" rtl="0">
              <a:spcBef>
                <a:spcPts val="190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A diverse curriculum that allows pupils to develop their own individual sense of identity and cultural heritage.</a:t>
            </a:r>
            <a:endParaRPr sz="900" b="1">
              <a:solidFill>
                <a:schemeClr val="dk1"/>
              </a:solidFill>
              <a:latin typeface="Open Sans"/>
              <a:ea typeface="Open Sans"/>
              <a:cs typeface="Open Sans"/>
              <a:sym typeface="Open Sans"/>
            </a:endParaRPr>
          </a:p>
          <a:p>
            <a:pPr marL="0" lvl="0" indent="0" algn="ctr" rtl="0">
              <a:spcBef>
                <a:spcPts val="190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High expectations of learning, behaviour and use of subject specific vocabulary. </a:t>
            </a:r>
            <a:endParaRPr sz="900" b="1">
              <a:solidFill>
                <a:schemeClr val="dk1"/>
              </a:solidFill>
              <a:latin typeface="Open Sans"/>
              <a:ea typeface="Open Sans"/>
              <a:cs typeface="Open Sans"/>
              <a:sym typeface="Open Sans"/>
            </a:endParaRPr>
          </a:p>
          <a:p>
            <a:pPr marL="89999" lvl="0" indent="0" algn="ctr" rtl="0">
              <a:spcBef>
                <a:spcPts val="1900"/>
              </a:spcBef>
              <a:spcAft>
                <a:spcPts val="0"/>
              </a:spcAft>
              <a:buClr>
                <a:schemeClr val="dk1"/>
              </a:buClr>
              <a:buSzPts val="1100"/>
              <a:buFont typeface="Arial"/>
              <a:buNone/>
            </a:pPr>
            <a:r>
              <a:rPr lang="en-GB" sz="900" b="1">
                <a:solidFill>
                  <a:schemeClr val="dk1"/>
                </a:solidFill>
                <a:latin typeface="Open Sans"/>
                <a:ea typeface="Open Sans"/>
                <a:cs typeface="Open Sans"/>
                <a:sym typeface="Open Sans"/>
              </a:rPr>
              <a:t>A low stakes, high challenge, high impact approach to learning.</a:t>
            </a:r>
            <a:endParaRPr sz="900" b="1">
              <a:solidFill>
                <a:schemeClr val="dk1"/>
              </a:solidFill>
              <a:latin typeface="Open Sans"/>
              <a:ea typeface="Open Sans"/>
              <a:cs typeface="Open Sans"/>
              <a:sym typeface="Open Sans"/>
            </a:endParaRPr>
          </a:p>
          <a:p>
            <a:pPr marL="89999" lvl="0" indent="0" algn="ctr" rtl="0">
              <a:spcBef>
                <a:spcPts val="1900"/>
              </a:spcBef>
              <a:spcAft>
                <a:spcPts val="1900"/>
              </a:spcAft>
              <a:buClr>
                <a:schemeClr val="dk1"/>
              </a:buClr>
              <a:buSzPts val="1100"/>
              <a:buFont typeface="Arial"/>
              <a:buNone/>
            </a:pPr>
            <a:r>
              <a:rPr lang="en-GB" sz="900" b="1">
                <a:solidFill>
                  <a:schemeClr val="dk1"/>
                </a:solidFill>
                <a:latin typeface="Open Sans"/>
                <a:ea typeface="Open Sans"/>
                <a:cs typeface="Open Sans"/>
                <a:sym typeface="Open Sans"/>
              </a:rPr>
              <a:t>A range of enrichment opportunities beyond the curriculum to ‘get children out of the classroom’.</a:t>
            </a:r>
            <a:endParaRPr sz="900">
              <a:solidFill>
                <a:schemeClr val="dk1"/>
              </a:solidFill>
            </a:endParaRPr>
          </a:p>
        </p:txBody>
      </p:sp>
      <p:sp>
        <p:nvSpPr>
          <p:cNvPr id="170" name="Google Shape;170;p19"/>
          <p:cNvSpPr/>
          <p:nvPr/>
        </p:nvSpPr>
        <p:spPr>
          <a:xfrm>
            <a:off x="272563" y="2414105"/>
            <a:ext cx="1889400" cy="526800"/>
          </a:xfrm>
          <a:prstGeom prst="roundRect">
            <a:avLst>
              <a:gd name="adj" fmla="val 44265"/>
            </a:avLst>
          </a:prstGeom>
          <a:solidFill>
            <a:srgbClr val="6D2B90"/>
          </a:solidFill>
          <a:ln w="38100" cap="flat" cmpd="sng">
            <a:solidFill>
              <a:srgbClr val="6D2B9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b="1">
              <a:solidFill>
                <a:srgbClr val="FFFFFF"/>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1300" b="1">
                <a:solidFill>
                  <a:srgbClr val="FFFFFF"/>
                </a:solidFill>
                <a:latin typeface="Open Sans"/>
                <a:ea typeface="Open Sans"/>
                <a:cs typeface="Open Sans"/>
                <a:sym typeface="Open Sans"/>
              </a:rPr>
              <a:t>VISION &amp; AIMS</a:t>
            </a:r>
            <a:endParaRPr sz="1300" b="1">
              <a:solidFill>
                <a:srgbClr val="FFFFFF"/>
              </a:solidFill>
              <a:latin typeface="Open Sans"/>
              <a:ea typeface="Open Sans"/>
              <a:cs typeface="Open Sans"/>
              <a:sym typeface="Open Sans"/>
            </a:endParaRPr>
          </a:p>
        </p:txBody>
      </p:sp>
      <p:pic>
        <p:nvPicPr>
          <p:cNvPr id="171" name="Google Shape;171;p19"/>
          <p:cNvPicPr preferRelativeResize="0"/>
          <p:nvPr/>
        </p:nvPicPr>
        <p:blipFill>
          <a:blip r:embed="rId4">
            <a:alphaModFix/>
          </a:blip>
          <a:stretch>
            <a:fillRect/>
          </a:stretch>
        </p:blipFill>
        <p:spPr>
          <a:xfrm>
            <a:off x="778859" y="1771525"/>
            <a:ext cx="697200" cy="725400"/>
          </a:xfrm>
          <a:prstGeom prst="roundRect">
            <a:avLst>
              <a:gd name="adj" fmla="val 16667"/>
            </a:avLst>
          </a:prstGeom>
          <a:noFill/>
          <a:ln w="38100" cap="flat" cmpd="sng">
            <a:solidFill>
              <a:srgbClr val="6D2B90"/>
            </a:solidFill>
            <a:prstDash val="solid"/>
            <a:round/>
            <a:headEnd type="none" w="sm" len="sm"/>
            <a:tailEnd type="none" w="sm" len="sm"/>
          </a:ln>
        </p:spPr>
      </p:pic>
      <p:sp>
        <p:nvSpPr>
          <p:cNvPr id="172" name="Google Shape;172;p19"/>
          <p:cNvSpPr/>
          <p:nvPr/>
        </p:nvSpPr>
        <p:spPr>
          <a:xfrm>
            <a:off x="2345521" y="2414105"/>
            <a:ext cx="1889400" cy="526800"/>
          </a:xfrm>
          <a:prstGeom prst="roundRect">
            <a:avLst>
              <a:gd name="adj" fmla="val 44265"/>
            </a:avLst>
          </a:prstGeom>
          <a:solidFill>
            <a:srgbClr val="41B549"/>
          </a:solidFill>
          <a:ln w="38100" cap="flat" cmpd="sng">
            <a:solidFill>
              <a:srgbClr val="41B54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b="1">
              <a:solidFill>
                <a:srgbClr val="FFFFFF"/>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1300" b="1">
                <a:solidFill>
                  <a:srgbClr val="FFFFFF"/>
                </a:solidFill>
                <a:latin typeface="Open Sans"/>
                <a:ea typeface="Open Sans"/>
                <a:cs typeface="Open Sans"/>
                <a:sym typeface="Open Sans"/>
              </a:rPr>
              <a:t>INTENT</a:t>
            </a:r>
            <a:endParaRPr sz="1300" b="1">
              <a:solidFill>
                <a:srgbClr val="FFFFFF"/>
              </a:solidFill>
              <a:latin typeface="Open Sans"/>
              <a:ea typeface="Open Sans"/>
              <a:cs typeface="Open Sans"/>
              <a:sym typeface="Open Sans"/>
            </a:endParaRPr>
          </a:p>
        </p:txBody>
      </p:sp>
      <p:pic>
        <p:nvPicPr>
          <p:cNvPr id="173" name="Google Shape;173;p19"/>
          <p:cNvPicPr preferRelativeResize="0"/>
          <p:nvPr/>
        </p:nvPicPr>
        <p:blipFill>
          <a:blip r:embed="rId5">
            <a:alphaModFix/>
          </a:blip>
          <a:stretch>
            <a:fillRect/>
          </a:stretch>
        </p:blipFill>
        <p:spPr>
          <a:xfrm>
            <a:off x="2940391" y="1876950"/>
            <a:ext cx="697200" cy="725400"/>
          </a:xfrm>
          <a:prstGeom prst="roundRect">
            <a:avLst>
              <a:gd name="adj" fmla="val 16667"/>
            </a:avLst>
          </a:prstGeom>
          <a:noFill/>
          <a:ln w="38100" cap="flat" cmpd="sng">
            <a:solidFill>
              <a:srgbClr val="41B549"/>
            </a:solidFill>
            <a:prstDash val="solid"/>
            <a:round/>
            <a:headEnd type="none" w="sm" len="sm"/>
            <a:tailEnd type="none" w="sm" len="sm"/>
          </a:ln>
        </p:spPr>
      </p:pic>
      <p:sp>
        <p:nvSpPr>
          <p:cNvPr id="174" name="Google Shape;174;p19"/>
          <p:cNvSpPr/>
          <p:nvPr/>
        </p:nvSpPr>
        <p:spPr>
          <a:xfrm>
            <a:off x="4401029" y="2414105"/>
            <a:ext cx="1889400" cy="526800"/>
          </a:xfrm>
          <a:prstGeom prst="roundRect">
            <a:avLst>
              <a:gd name="adj" fmla="val 44265"/>
            </a:avLst>
          </a:prstGeom>
          <a:solidFill>
            <a:srgbClr val="FFE300"/>
          </a:solidFill>
          <a:ln w="38100" cap="flat" cmpd="sng">
            <a:solidFill>
              <a:srgbClr val="FFE3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sz="1300" b="1">
              <a:latin typeface="Open Sans"/>
              <a:ea typeface="Open Sans"/>
              <a:cs typeface="Open Sans"/>
              <a:sym typeface="Open Sans"/>
            </a:endParaRPr>
          </a:p>
          <a:p>
            <a:pPr marL="0" lvl="0" indent="0" algn="ctr" rtl="0">
              <a:lnSpc>
                <a:spcPct val="115000"/>
              </a:lnSpc>
              <a:spcBef>
                <a:spcPts val="1100"/>
              </a:spcBef>
              <a:spcAft>
                <a:spcPts val="1100"/>
              </a:spcAft>
              <a:buNone/>
            </a:pPr>
            <a:r>
              <a:rPr lang="en-GB" sz="1300" b="1">
                <a:latin typeface="Open Sans"/>
                <a:ea typeface="Open Sans"/>
                <a:cs typeface="Open Sans"/>
                <a:sym typeface="Open Sans"/>
              </a:rPr>
              <a:t>IMPLEMENTATION</a:t>
            </a:r>
            <a:endParaRPr sz="1300" b="1">
              <a:latin typeface="Open Sans"/>
              <a:ea typeface="Open Sans"/>
              <a:cs typeface="Open Sans"/>
              <a:sym typeface="Open Sans"/>
            </a:endParaRPr>
          </a:p>
        </p:txBody>
      </p:sp>
      <p:pic>
        <p:nvPicPr>
          <p:cNvPr id="175" name="Google Shape;175;p19"/>
          <p:cNvPicPr preferRelativeResize="0"/>
          <p:nvPr/>
        </p:nvPicPr>
        <p:blipFill>
          <a:blip r:embed="rId6">
            <a:alphaModFix/>
          </a:blip>
          <a:stretch>
            <a:fillRect/>
          </a:stretch>
        </p:blipFill>
        <p:spPr>
          <a:xfrm>
            <a:off x="4995900" y="1876950"/>
            <a:ext cx="697200" cy="725400"/>
          </a:xfrm>
          <a:prstGeom prst="roundRect">
            <a:avLst>
              <a:gd name="adj" fmla="val 16667"/>
            </a:avLst>
          </a:prstGeom>
          <a:noFill/>
          <a:ln w="38100" cap="flat" cmpd="sng">
            <a:solidFill>
              <a:srgbClr val="FFE300"/>
            </a:solidFill>
            <a:prstDash val="solid"/>
            <a:round/>
            <a:headEnd type="none" w="sm" len="sm"/>
            <a:tailEnd type="none" w="sm" len="sm"/>
          </a:ln>
        </p:spPr>
      </p:pic>
      <p:sp>
        <p:nvSpPr>
          <p:cNvPr id="176" name="Google Shape;176;p19"/>
          <p:cNvSpPr/>
          <p:nvPr/>
        </p:nvSpPr>
        <p:spPr>
          <a:xfrm>
            <a:off x="6473987" y="2414105"/>
            <a:ext cx="1889400" cy="526800"/>
          </a:xfrm>
          <a:prstGeom prst="roundRect">
            <a:avLst>
              <a:gd name="adj" fmla="val 44265"/>
            </a:avLst>
          </a:prstGeom>
          <a:solidFill>
            <a:srgbClr val="41B549"/>
          </a:solidFill>
          <a:ln w="38100" cap="flat" cmpd="sng">
            <a:solidFill>
              <a:srgbClr val="41B54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b="1">
              <a:solidFill>
                <a:srgbClr val="FFFFFF"/>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1300" b="1">
                <a:solidFill>
                  <a:srgbClr val="FFFFFF"/>
                </a:solidFill>
                <a:latin typeface="Open Sans"/>
                <a:ea typeface="Open Sans"/>
                <a:cs typeface="Open Sans"/>
                <a:sym typeface="Open Sans"/>
              </a:rPr>
              <a:t>IMPACT</a:t>
            </a:r>
            <a:endParaRPr sz="1300" b="1">
              <a:solidFill>
                <a:srgbClr val="FFFFFF"/>
              </a:solidFill>
              <a:latin typeface="Open Sans"/>
              <a:ea typeface="Open Sans"/>
              <a:cs typeface="Open Sans"/>
              <a:sym typeface="Open Sans"/>
            </a:endParaRPr>
          </a:p>
        </p:txBody>
      </p:sp>
      <p:pic>
        <p:nvPicPr>
          <p:cNvPr id="177" name="Google Shape;177;p19"/>
          <p:cNvPicPr preferRelativeResize="0"/>
          <p:nvPr/>
        </p:nvPicPr>
        <p:blipFill>
          <a:blip r:embed="rId7">
            <a:alphaModFix/>
          </a:blip>
          <a:stretch>
            <a:fillRect/>
          </a:stretch>
        </p:blipFill>
        <p:spPr>
          <a:xfrm>
            <a:off x="7068857" y="1876950"/>
            <a:ext cx="697200" cy="725400"/>
          </a:xfrm>
          <a:prstGeom prst="roundRect">
            <a:avLst>
              <a:gd name="adj" fmla="val 16667"/>
            </a:avLst>
          </a:prstGeom>
          <a:noFill/>
          <a:ln w="38100" cap="flat" cmpd="sng">
            <a:solidFill>
              <a:srgbClr val="41B549"/>
            </a:solidFill>
            <a:prstDash val="solid"/>
            <a:round/>
            <a:headEnd type="none" w="sm" len="sm"/>
            <a:tailEnd type="none" w="sm" len="sm"/>
          </a:ln>
        </p:spPr>
      </p:pic>
      <p:sp>
        <p:nvSpPr>
          <p:cNvPr id="178" name="Google Shape;178;p19"/>
          <p:cNvSpPr/>
          <p:nvPr/>
        </p:nvSpPr>
        <p:spPr>
          <a:xfrm>
            <a:off x="8546995" y="2414105"/>
            <a:ext cx="1889400" cy="526800"/>
          </a:xfrm>
          <a:prstGeom prst="roundRect">
            <a:avLst>
              <a:gd name="adj" fmla="val 44265"/>
            </a:avLst>
          </a:prstGeom>
          <a:solidFill>
            <a:srgbClr val="6D2B90"/>
          </a:solidFill>
          <a:ln w="38100" cap="flat" cmpd="sng">
            <a:solidFill>
              <a:srgbClr val="6D2B9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15000"/>
              </a:lnSpc>
              <a:spcBef>
                <a:spcPts val="0"/>
              </a:spcBef>
              <a:spcAft>
                <a:spcPts val="0"/>
              </a:spcAft>
              <a:buNone/>
            </a:pPr>
            <a:endParaRPr b="1">
              <a:solidFill>
                <a:srgbClr val="FFFFFF"/>
              </a:solidFill>
              <a:latin typeface="Open Sans"/>
              <a:ea typeface="Open Sans"/>
              <a:cs typeface="Open Sans"/>
              <a:sym typeface="Open Sans"/>
            </a:endParaRPr>
          </a:p>
          <a:p>
            <a:pPr marL="0" lvl="0" indent="0" algn="ctr" rtl="0">
              <a:lnSpc>
                <a:spcPct val="115000"/>
              </a:lnSpc>
              <a:spcBef>
                <a:spcPts val="1100"/>
              </a:spcBef>
              <a:spcAft>
                <a:spcPts val="1100"/>
              </a:spcAft>
              <a:buNone/>
            </a:pPr>
            <a:r>
              <a:rPr lang="en-GB" sz="1300" b="1">
                <a:solidFill>
                  <a:srgbClr val="FFFFFF"/>
                </a:solidFill>
                <a:latin typeface="Open Sans"/>
                <a:ea typeface="Open Sans"/>
                <a:cs typeface="Open Sans"/>
                <a:sym typeface="Open Sans"/>
              </a:rPr>
              <a:t>CULTURE</a:t>
            </a:r>
            <a:endParaRPr sz="1300" b="1">
              <a:solidFill>
                <a:srgbClr val="FFFFFF"/>
              </a:solidFill>
              <a:latin typeface="Open Sans"/>
              <a:ea typeface="Open Sans"/>
              <a:cs typeface="Open Sans"/>
              <a:sym typeface="Open Sans"/>
            </a:endParaRPr>
          </a:p>
        </p:txBody>
      </p:sp>
      <p:pic>
        <p:nvPicPr>
          <p:cNvPr id="179" name="Google Shape;179;p19"/>
          <p:cNvPicPr preferRelativeResize="0"/>
          <p:nvPr/>
        </p:nvPicPr>
        <p:blipFill>
          <a:blip r:embed="rId8">
            <a:alphaModFix/>
          </a:blip>
          <a:stretch>
            <a:fillRect/>
          </a:stretch>
        </p:blipFill>
        <p:spPr>
          <a:xfrm>
            <a:off x="9141815" y="1876950"/>
            <a:ext cx="697200" cy="725400"/>
          </a:xfrm>
          <a:prstGeom prst="roundRect">
            <a:avLst>
              <a:gd name="adj" fmla="val 16667"/>
            </a:avLst>
          </a:prstGeom>
          <a:noFill/>
          <a:ln w="38100" cap="flat" cmpd="sng">
            <a:solidFill>
              <a:srgbClr val="6D2B90"/>
            </a:solidFill>
            <a:prstDash val="solid"/>
            <a:round/>
            <a:headEnd type="none" w="sm" len="sm"/>
            <a:tailEnd type="none" w="sm" len="sm"/>
          </a:ln>
        </p:spPr>
      </p:pic>
      <p:sp>
        <p:nvSpPr>
          <p:cNvPr id="180" name="Google Shape;180;p19"/>
          <p:cNvSpPr txBox="1"/>
          <p:nvPr/>
        </p:nvSpPr>
        <p:spPr>
          <a:xfrm>
            <a:off x="2672575" y="435100"/>
            <a:ext cx="78396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GB" sz="4000">
                <a:solidFill>
                  <a:srgbClr val="6D2B90"/>
                </a:solidFill>
                <a:latin typeface="Open Sans Light"/>
                <a:ea typeface="Open Sans Light"/>
                <a:cs typeface="Open Sans Light"/>
                <a:sym typeface="Open Sans Light"/>
              </a:rPr>
              <a:t>FOUNDATIONS FOR EXCELLENCE </a:t>
            </a:r>
            <a:endParaRPr sz="4000">
              <a:solidFill>
                <a:srgbClr val="6D2B90"/>
              </a:solidFill>
              <a:latin typeface="Open Sans Light"/>
              <a:ea typeface="Open Sans Light"/>
              <a:cs typeface="Open Sans Light"/>
              <a:sym typeface="Open Sans Light"/>
            </a:endParaRPr>
          </a:p>
        </p:txBody>
      </p:sp>
      <p:sp>
        <p:nvSpPr>
          <p:cNvPr id="182" name="Google Shape;182;p19"/>
          <p:cNvSpPr txBox="1"/>
          <p:nvPr/>
        </p:nvSpPr>
        <p:spPr>
          <a:xfrm>
            <a:off x="4479400" y="1130225"/>
            <a:ext cx="5876100" cy="52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500">
                <a:solidFill>
                  <a:srgbClr val="41B549"/>
                </a:solidFill>
                <a:latin typeface="Open Sans Light"/>
                <a:ea typeface="Open Sans Light"/>
                <a:cs typeface="Open Sans Light"/>
                <a:sym typeface="Open Sans Light"/>
              </a:rPr>
              <a:t>PE SUMMARY</a:t>
            </a:r>
            <a:endParaRPr sz="2500">
              <a:solidFill>
                <a:srgbClr val="41B549"/>
              </a:solidFill>
              <a:latin typeface="Open Sans Light"/>
              <a:ea typeface="Open Sans Light"/>
              <a:cs typeface="Open Sans Light"/>
              <a:sym typeface="Open Sans Light"/>
            </a:endParaRPr>
          </a:p>
        </p:txBody>
      </p:sp>
      <p:pic>
        <p:nvPicPr>
          <p:cNvPr id="2" name="Google Shape;56;p13">
            <a:extLst>
              <a:ext uri="{FF2B5EF4-FFF2-40B4-BE49-F238E27FC236}">
                <a16:creationId xmlns:a16="http://schemas.microsoft.com/office/drawing/2014/main" id="{A4120866-D20E-5827-5A64-FB873C3F643F}"/>
              </a:ext>
            </a:extLst>
          </p:cNvPr>
          <p:cNvPicPr preferRelativeResize="0"/>
          <p:nvPr/>
        </p:nvPicPr>
        <p:blipFill>
          <a:blip r:embed="rId9">
            <a:alphaModFix/>
          </a:blip>
          <a:stretch>
            <a:fillRect/>
          </a:stretch>
        </p:blipFill>
        <p:spPr>
          <a:xfrm>
            <a:off x="108095" y="95699"/>
            <a:ext cx="1069064" cy="105421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pic>
        <p:nvPicPr>
          <p:cNvPr id="187" name="Google Shape;187;p20"/>
          <p:cNvPicPr preferRelativeResize="0"/>
          <p:nvPr/>
        </p:nvPicPr>
        <p:blipFill rotWithShape="1">
          <a:blip r:embed="rId3">
            <a:alphaModFix/>
          </a:blip>
          <a:srcRect/>
          <a:stretch/>
        </p:blipFill>
        <p:spPr>
          <a:xfrm>
            <a:off x="0" y="0"/>
            <a:ext cx="6109027" cy="2221550"/>
          </a:xfrm>
          <a:prstGeom prst="rect">
            <a:avLst/>
          </a:prstGeom>
          <a:noFill/>
          <a:ln>
            <a:noFill/>
          </a:ln>
        </p:spPr>
      </p:pic>
      <p:sp>
        <p:nvSpPr>
          <p:cNvPr id="188" name="Google Shape;188;p20"/>
          <p:cNvSpPr txBox="1"/>
          <p:nvPr/>
        </p:nvSpPr>
        <p:spPr>
          <a:xfrm>
            <a:off x="3545775" y="676688"/>
            <a:ext cx="6966300" cy="730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GB" sz="4000">
                <a:solidFill>
                  <a:srgbClr val="6D2B90"/>
                </a:solidFill>
                <a:latin typeface="Open Sans Light"/>
                <a:ea typeface="Open Sans Light"/>
                <a:cs typeface="Open Sans Light"/>
                <a:sym typeface="Open Sans Light"/>
              </a:rPr>
              <a:t> CORE FOUNDATIONS </a:t>
            </a:r>
            <a:endParaRPr sz="4000">
              <a:solidFill>
                <a:srgbClr val="6D2B90"/>
              </a:solidFill>
              <a:latin typeface="Open Sans Light"/>
              <a:ea typeface="Open Sans Light"/>
              <a:cs typeface="Open Sans Light"/>
              <a:sym typeface="Open Sans Light"/>
            </a:endParaRPr>
          </a:p>
        </p:txBody>
      </p:sp>
      <p:sp>
        <p:nvSpPr>
          <p:cNvPr id="190" name="Google Shape;190;p20"/>
          <p:cNvSpPr txBox="1"/>
          <p:nvPr/>
        </p:nvSpPr>
        <p:spPr>
          <a:xfrm>
            <a:off x="1314150" y="2268000"/>
            <a:ext cx="8386800" cy="615600"/>
          </a:xfrm>
          <a:prstGeom prst="rect">
            <a:avLst/>
          </a:prstGeom>
          <a:solidFill>
            <a:srgbClr val="6D2B90"/>
          </a:soli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sz="2800" b="1">
                <a:solidFill>
                  <a:schemeClr val="lt1"/>
                </a:solidFill>
                <a:latin typeface="Open Sans"/>
                <a:ea typeface="Open Sans"/>
                <a:cs typeface="Open Sans"/>
                <a:sym typeface="Open Sans"/>
              </a:rPr>
              <a:t>PE</a:t>
            </a:r>
            <a:r>
              <a:rPr lang="en-GB" sz="2800">
                <a:solidFill>
                  <a:schemeClr val="lt1"/>
                </a:solidFill>
                <a:latin typeface="Open Sans Light"/>
                <a:ea typeface="Open Sans Light"/>
                <a:cs typeface="Open Sans Light"/>
                <a:sym typeface="Open Sans Light"/>
              </a:rPr>
              <a:t>  </a:t>
            </a:r>
            <a:endParaRPr sz="2800">
              <a:solidFill>
                <a:schemeClr val="lt1"/>
              </a:solidFill>
              <a:latin typeface="Open Sans Light"/>
              <a:ea typeface="Open Sans Light"/>
              <a:cs typeface="Open Sans Light"/>
              <a:sym typeface="Open Sans Light"/>
            </a:endParaRPr>
          </a:p>
        </p:txBody>
      </p:sp>
      <p:pic>
        <p:nvPicPr>
          <p:cNvPr id="191" name="Google Shape;191;p20"/>
          <p:cNvPicPr preferRelativeResize="0"/>
          <p:nvPr/>
        </p:nvPicPr>
        <p:blipFill>
          <a:blip r:embed="rId4">
            <a:alphaModFix/>
          </a:blip>
          <a:stretch>
            <a:fillRect/>
          </a:stretch>
        </p:blipFill>
        <p:spPr>
          <a:xfrm rot="10800000" flipH="1">
            <a:off x="5398000" y="5606101"/>
            <a:ext cx="5373200" cy="1953899"/>
          </a:xfrm>
          <a:prstGeom prst="rect">
            <a:avLst/>
          </a:prstGeom>
          <a:noFill/>
          <a:ln>
            <a:noFill/>
          </a:ln>
        </p:spPr>
      </p:pic>
      <p:pic>
        <p:nvPicPr>
          <p:cNvPr id="192" name="Google Shape;192;p20"/>
          <p:cNvPicPr preferRelativeResize="0"/>
          <p:nvPr/>
        </p:nvPicPr>
        <p:blipFill>
          <a:blip r:embed="rId5">
            <a:alphaModFix/>
          </a:blip>
          <a:stretch>
            <a:fillRect/>
          </a:stretch>
        </p:blipFill>
        <p:spPr>
          <a:xfrm>
            <a:off x="628350" y="3039000"/>
            <a:ext cx="720000" cy="720000"/>
          </a:xfrm>
          <a:prstGeom prst="rect">
            <a:avLst/>
          </a:prstGeom>
          <a:noFill/>
          <a:ln>
            <a:noFill/>
          </a:ln>
        </p:spPr>
      </p:pic>
      <p:pic>
        <p:nvPicPr>
          <p:cNvPr id="193" name="Google Shape;193;p20"/>
          <p:cNvPicPr preferRelativeResize="0"/>
          <p:nvPr/>
        </p:nvPicPr>
        <p:blipFill>
          <a:blip r:embed="rId5">
            <a:alphaModFix/>
          </a:blip>
          <a:stretch>
            <a:fillRect/>
          </a:stretch>
        </p:blipFill>
        <p:spPr>
          <a:xfrm>
            <a:off x="628350" y="3759000"/>
            <a:ext cx="720000" cy="720000"/>
          </a:xfrm>
          <a:prstGeom prst="rect">
            <a:avLst/>
          </a:prstGeom>
          <a:noFill/>
          <a:ln>
            <a:noFill/>
          </a:ln>
        </p:spPr>
      </p:pic>
      <p:pic>
        <p:nvPicPr>
          <p:cNvPr id="194" name="Google Shape;194;p20"/>
          <p:cNvPicPr preferRelativeResize="0"/>
          <p:nvPr/>
        </p:nvPicPr>
        <p:blipFill>
          <a:blip r:embed="rId5">
            <a:alphaModFix/>
          </a:blip>
          <a:stretch>
            <a:fillRect/>
          </a:stretch>
        </p:blipFill>
        <p:spPr>
          <a:xfrm>
            <a:off x="628350" y="4492050"/>
            <a:ext cx="720000" cy="720000"/>
          </a:xfrm>
          <a:prstGeom prst="rect">
            <a:avLst/>
          </a:prstGeom>
          <a:noFill/>
          <a:ln>
            <a:noFill/>
          </a:ln>
        </p:spPr>
      </p:pic>
      <p:pic>
        <p:nvPicPr>
          <p:cNvPr id="195" name="Google Shape;195;p20"/>
          <p:cNvPicPr preferRelativeResize="0"/>
          <p:nvPr/>
        </p:nvPicPr>
        <p:blipFill>
          <a:blip r:embed="rId5">
            <a:alphaModFix/>
          </a:blip>
          <a:stretch>
            <a:fillRect/>
          </a:stretch>
        </p:blipFill>
        <p:spPr>
          <a:xfrm>
            <a:off x="628350" y="5225100"/>
            <a:ext cx="720000" cy="720000"/>
          </a:xfrm>
          <a:prstGeom prst="rect">
            <a:avLst/>
          </a:prstGeom>
          <a:noFill/>
          <a:ln>
            <a:noFill/>
          </a:ln>
        </p:spPr>
      </p:pic>
      <p:sp>
        <p:nvSpPr>
          <p:cNvPr id="196" name="Google Shape;196;p20"/>
          <p:cNvSpPr txBox="1"/>
          <p:nvPr/>
        </p:nvSpPr>
        <p:spPr>
          <a:xfrm>
            <a:off x="5982513" y="5277300"/>
            <a:ext cx="35724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rgbClr val="13A1D8"/>
              </a:solidFill>
              <a:latin typeface="Open Sans Light"/>
              <a:ea typeface="Open Sans Light"/>
              <a:cs typeface="Open Sans Light"/>
              <a:sym typeface="Open Sans Light"/>
            </a:endParaRPr>
          </a:p>
        </p:txBody>
      </p:sp>
      <p:sp>
        <p:nvSpPr>
          <p:cNvPr id="197" name="Google Shape;197;p20"/>
          <p:cNvSpPr txBox="1"/>
          <p:nvPr/>
        </p:nvSpPr>
        <p:spPr>
          <a:xfrm>
            <a:off x="1348350" y="3091200"/>
            <a:ext cx="32700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1200">
                <a:solidFill>
                  <a:srgbClr val="6D2B90"/>
                </a:solidFill>
                <a:latin typeface="Open Sans Light"/>
                <a:ea typeface="Open Sans Light"/>
                <a:cs typeface="Open Sans Light"/>
                <a:sym typeface="Open Sans Light"/>
              </a:rPr>
              <a:t>Develop physical knowledge and conceptual understanding (</a:t>
            </a:r>
            <a:r>
              <a:rPr lang="en-GB" sz="1200" b="1">
                <a:solidFill>
                  <a:srgbClr val="6D2B90"/>
                </a:solidFill>
                <a:latin typeface="Open Sans"/>
                <a:ea typeface="Open Sans"/>
                <a:cs typeface="Open Sans"/>
                <a:sym typeface="Open Sans"/>
              </a:rPr>
              <a:t>substantive knowledge</a:t>
            </a:r>
            <a:r>
              <a:rPr lang="en-GB" sz="1200">
                <a:solidFill>
                  <a:srgbClr val="6D2B90"/>
                </a:solidFill>
                <a:latin typeface="Open Sans Light"/>
                <a:ea typeface="Open Sans Light"/>
                <a:cs typeface="Open Sans Light"/>
                <a:sym typeface="Open Sans Light"/>
              </a:rPr>
              <a:t>).</a:t>
            </a:r>
            <a:endParaRPr sz="1200">
              <a:solidFill>
                <a:srgbClr val="6D2B90"/>
              </a:solidFill>
              <a:latin typeface="Open Sans Light"/>
              <a:ea typeface="Open Sans Light"/>
              <a:cs typeface="Open Sans Light"/>
              <a:sym typeface="Open Sans Light"/>
            </a:endParaRPr>
          </a:p>
        </p:txBody>
      </p:sp>
      <p:sp>
        <p:nvSpPr>
          <p:cNvPr id="198" name="Google Shape;198;p20"/>
          <p:cNvSpPr txBox="1"/>
          <p:nvPr/>
        </p:nvSpPr>
        <p:spPr>
          <a:xfrm>
            <a:off x="1348350" y="3811200"/>
            <a:ext cx="32700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1200">
                <a:solidFill>
                  <a:srgbClr val="6D2B90"/>
                </a:solidFill>
                <a:latin typeface="Open Sans Light"/>
                <a:ea typeface="Open Sans Light"/>
                <a:cs typeface="Open Sans Light"/>
                <a:sym typeface="Open Sans Light"/>
              </a:rPr>
              <a:t>Develop understanding of physical skills, concepts and processes  (</a:t>
            </a:r>
            <a:r>
              <a:rPr lang="en-GB" sz="1200" b="1">
                <a:solidFill>
                  <a:srgbClr val="6D2B90"/>
                </a:solidFill>
                <a:latin typeface="Open Sans"/>
                <a:ea typeface="Open Sans"/>
                <a:cs typeface="Open Sans"/>
                <a:sym typeface="Open Sans"/>
              </a:rPr>
              <a:t>disciplinary knowledge</a:t>
            </a:r>
            <a:r>
              <a:rPr lang="en-GB" sz="1200">
                <a:solidFill>
                  <a:srgbClr val="6D2B90"/>
                </a:solidFill>
                <a:latin typeface="Open Sans Light"/>
                <a:ea typeface="Open Sans Light"/>
                <a:cs typeface="Open Sans Light"/>
                <a:sym typeface="Open Sans Light"/>
              </a:rPr>
              <a:t>).</a:t>
            </a:r>
            <a:endParaRPr sz="1800">
              <a:solidFill>
                <a:srgbClr val="6D2B90"/>
              </a:solidFill>
              <a:latin typeface="Open Sans Light"/>
              <a:ea typeface="Open Sans Light"/>
              <a:cs typeface="Open Sans Light"/>
              <a:sym typeface="Open Sans Light"/>
            </a:endParaRPr>
          </a:p>
        </p:txBody>
      </p:sp>
      <p:sp>
        <p:nvSpPr>
          <p:cNvPr id="199" name="Google Shape;199;p20"/>
          <p:cNvSpPr txBox="1"/>
          <p:nvPr/>
        </p:nvSpPr>
        <p:spPr>
          <a:xfrm>
            <a:off x="1348350" y="4544250"/>
            <a:ext cx="35286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1200" b="1">
                <a:solidFill>
                  <a:srgbClr val="6D2B90"/>
                </a:solidFill>
                <a:latin typeface="Open Sans"/>
                <a:ea typeface="Open Sans"/>
                <a:cs typeface="Open Sans"/>
                <a:sym typeface="Open Sans"/>
              </a:rPr>
              <a:t>Retrieval tasks</a:t>
            </a:r>
            <a:r>
              <a:rPr lang="en-GB" sz="1200">
                <a:solidFill>
                  <a:srgbClr val="6D2B90"/>
                </a:solidFill>
                <a:latin typeface="Open Sans Light"/>
                <a:ea typeface="Open Sans Light"/>
                <a:cs typeface="Open Sans Light"/>
                <a:sym typeface="Open Sans Light"/>
              </a:rPr>
              <a:t> frequently implemented to embed knowledge from previous lessons and topics.</a:t>
            </a:r>
            <a:endParaRPr sz="1800">
              <a:solidFill>
                <a:srgbClr val="13A1D8"/>
              </a:solidFill>
              <a:latin typeface="Open Sans Light"/>
              <a:ea typeface="Open Sans Light"/>
              <a:cs typeface="Open Sans Light"/>
              <a:sym typeface="Open Sans Light"/>
            </a:endParaRPr>
          </a:p>
        </p:txBody>
      </p:sp>
      <p:sp>
        <p:nvSpPr>
          <p:cNvPr id="200" name="Google Shape;200;p20"/>
          <p:cNvSpPr txBox="1"/>
          <p:nvPr/>
        </p:nvSpPr>
        <p:spPr>
          <a:xfrm>
            <a:off x="1348350" y="5329500"/>
            <a:ext cx="36639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1200">
                <a:solidFill>
                  <a:srgbClr val="6D2B90"/>
                </a:solidFill>
                <a:latin typeface="Open Sans Light"/>
                <a:ea typeface="Open Sans Light"/>
                <a:cs typeface="Open Sans Light"/>
                <a:sym typeface="Open Sans Light"/>
              </a:rPr>
              <a:t>A whole school approach to teaching PE begins with the crucial building blocks delivered in </a:t>
            </a:r>
            <a:r>
              <a:rPr lang="en-GB" sz="1200" b="1">
                <a:solidFill>
                  <a:srgbClr val="6D2B90"/>
                </a:solidFill>
                <a:latin typeface="Open Sans"/>
                <a:ea typeface="Open Sans"/>
                <a:cs typeface="Open Sans"/>
                <a:sym typeface="Open Sans"/>
              </a:rPr>
              <a:t>EYFS</a:t>
            </a:r>
            <a:r>
              <a:rPr lang="en-GB" sz="1200">
                <a:solidFill>
                  <a:srgbClr val="6D2B90"/>
                </a:solidFill>
                <a:latin typeface="Open Sans Light"/>
                <a:ea typeface="Open Sans Light"/>
                <a:cs typeface="Open Sans Light"/>
                <a:sym typeface="Open Sans Light"/>
              </a:rPr>
              <a:t>.</a:t>
            </a:r>
            <a:endParaRPr sz="1800">
              <a:solidFill>
                <a:srgbClr val="13A1D8"/>
              </a:solidFill>
              <a:latin typeface="Open Sans Light"/>
              <a:ea typeface="Open Sans Light"/>
              <a:cs typeface="Open Sans Light"/>
              <a:sym typeface="Open Sans Light"/>
            </a:endParaRPr>
          </a:p>
        </p:txBody>
      </p:sp>
      <p:sp>
        <p:nvSpPr>
          <p:cNvPr id="201" name="Google Shape;201;p20"/>
          <p:cNvSpPr txBox="1"/>
          <p:nvPr/>
        </p:nvSpPr>
        <p:spPr>
          <a:xfrm>
            <a:off x="5828842" y="3091200"/>
            <a:ext cx="38721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sz="1200">
              <a:solidFill>
                <a:srgbClr val="6D2B90"/>
              </a:solidFill>
              <a:latin typeface="Open Sans Light"/>
              <a:ea typeface="Open Sans Light"/>
              <a:cs typeface="Open Sans Light"/>
              <a:sym typeface="Open Sans Light"/>
            </a:endParaRPr>
          </a:p>
          <a:p>
            <a:pPr marL="0" lvl="0" indent="0" algn="l" rtl="0">
              <a:spcBef>
                <a:spcPts val="0"/>
              </a:spcBef>
              <a:spcAft>
                <a:spcPts val="0"/>
              </a:spcAft>
              <a:buClr>
                <a:schemeClr val="dk1"/>
              </a:buClr>
              <a:buSzPts val="1100"/>
              <a:buFont typeface="Arial"/>
              <a:buNone/>
            </a:pPr>
            <a:r>
              <a:rPr lang="en-GB" sz="1200">
                <a:solidFill>
                  <a:srgbClr val="6D2B90"/>
                </a:solidFill>
                <a:latin typeface="Open Sans Light"/>
                <a:ea typeface="Open Sans Light"/>
                <a:cs typeface="Open Sans Light"/>
                <a:sym typeface="Open Sans Light"/>
              </a:rPr>
              <a:t>Disciplinary and substantive </a:t>
            </a:r>
            <a:r>
              <a:rPr lang="en-GB" sz="1200" b="1">
                <a:solidFill>
                  <a:srgbClr val="6D2B90"/>
                </a:solidFill>
                <a:latin typeface="Open Sans"/>
                <a:ea typeface="Open Sans"/>
                <a:cs typeface="Open Sans"/>
                <a:sym typeface="Open Sans"/>
              </a:rPr>
              <a:t>knowledge &amp; concepts</a:t>
            </a:r>
            <a:r>
              <a:rPr lang="en-GB" sz="1200">
                <a:solidFill>
                  <a:srgbClr val="6D2B90"/>
                </a:solidFill>
                <a:latin typeface="Open Sans Light"/>
                <a:ea typeface="Open Sans Light"/>
                <a:cs typeface="Open Sans Light"/>
                <a:sym typeface="Open Sans Light"/>
              </a:rPr>
              <a:t> are </a:t>
            </a:r>
            <a:r>
              <a:rPr lang="en-GB" sz="1200" b="1">
                <a:solidFill>
                  <a:srgbClr val="6D2B90"/>
                </a:solidFill>
                <a:latin typeface="Open Sans"/>
                <a:ea typeface="Open Sans"/>
                <a:cs typeface="Open Sans"/>
                <a:sym typeface="Open Sans"/>
              </a:rPr>
              <a:t>mapped out &amp; embedded </a:t>
            </a:r>
            <a:r>
              <a:rPr lang="en-GB" sz="1200">
                <a:solidFill>
                  <a:srgbClr val="6D2B90"/>
                </a:solidFill>
                <a:latin typeface="Open Sans Light"/>
                <a:ea typeface="Open Sans Light"/>
                <a:cs typeface="Open Sans Light"/>
                <a:sym typeface="Open Sans Light"/>
              </a:rPr>
              <a:t>to ensure progression over time.</a:t>
            </a:r>
            <a:endParaRPr sz="1200" b="1">
              <a:solidFill>
                <a:srgbClr val="6D2B90"/>
              </a:solidFill>
              <a:latin typeface="Open Sans"/>
              <a:ea typeface="Open Sans"/>
              <a:cs typeface="Open Sans"/>
              <a:sym typeface="Open Sans"/>
            </a:endParaRPr>
          </a:p>
          <a:p>
            <a:pPr marL="0" lvl="0" indent="0" algn="l" rtl="0">
              <a:spcBef>
                <a:spcPts val="0"/>
              </a:spcBef>
              <a:spcAft>
                <a:spcPts val="0"/>
              </a:spcAft>
              <a:buNone/>
            </a:pPr>
            <a:endParaRPr sz="1800">
              <a:solidFill>
                <a:srgbClr val="6D2B90"/>
              </a:solidFill>
              <a:latin typeface="Open Sans Light"/>
              <a:ea typeface="Open Sans Light"/>
              <a:cs typeface="Open Sans Light"/>
              <a:sym typeface="Open Sans Light"/>
            </a:endParaRPr>
          </a:p>
        </p:txBody>
      </p:sp>
      <p:sp>
        <p:nvSpPr>
          <p:cNvPr id="202" name="Google Shape;202;p20"/>
          <p:cNvSpPr txBox="1"/>
          <p:nvPr/>
        </p:nvSpPr>
        <p:spPr>
          <a:xfrm>
            <a:off x="5828850" y="3811200"/>
            <a:ext cx="41154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1200">
                <a:solidFill>
                  <a:srgbClr val="6D2B90"/>
                </a:solidFill>
                <a:latin typeface="Open Sans Light"/>
                <a:ea typeface="Open Sans Light"/>
                <a:cs typeface="Open Sans Light"/>
                <a:sym typeface="Open Sans Light"/>
              </a:rPr>
              <a:t>PE lessons will develop pupils understanding of &amp; ability to consistently use high-level subject specific</a:t>
            </a:r>
            <a:r>
              <a:rPr lang="en-GB" sz="1200" b="1">
                <a:solidFill>
                  <a:srgbClr val="6D2B90"/>
                </a:solidFill>
                <a:latin typeface="Open Sans"/>
                <a:ea typeface="Open Sans"/>
                <a:cs typeface="Open Sans"/>
                <a:sym typeface="Open Sans"/>
              </a:rPr>
              <a:t> vocabulary.</a:t>
            </a:r>
            <a:endParaRPr sz="1800" b="1">
              <a:solidFill>
                <a:srgbClr val="13A1D8"/>
              </a:solidFill>
              <a:latin typeface="Open Sans"/>
              <a:ea typeface="Open Sans"/>
              <a:cs typeface="Open Sans"/>
              <a:sym typeface="Open Sans"/>
            </a:endParaRPr>
          </a:p>
        </p:txBody>
      </p:sp>
      <p:sp>
        <p:nvSpPr>
          <p:cNvPr id="203" name="Google Shape;203;p20"/>
          <p:cNvSpPr txBox="1"/>
          <p:nvPr/>
        </p:nvSpPr>
        <p:spPr>
          <a:xfrm>
            <a:off x="5828842" y="4544250"/>
            <a:ext cx="38721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1200" b="1">
                <a:solidFill>
                  <a:srgbClr val="6D2B90"/>
                </a:solidFill>
                <a:latin typeface="Open Sans"/>
                <a:ea typeface="Open Sans"/>
                <a:cs typeface="Open Sans"/>
                <a:sym typeface="Open Sans"/>
              </a:rPr>
              <a:t>Fundamental movement skills</a:t>
            </a:r>
            <a:r>
              <a:rPr lang="en-GB" sz="1200">
                <a:solidFill>
                  <a:srgbClr val="6D2B90"/>
                </a:solidFill>
                <a:latin typeface="Open Sans Light"/>
                <a:ea typeface="Open Sans Light"/>
                <a:cs typeface="Open Sans Light"/>
                <a:sym typeface="Open Sans Light"/>
              </a:rPr>
              <a:t> are embedded into lessons to develop </a:t>
            </a:r>
            <a:r>
              <a:rPr lang="en-GB" sz="1200" b="1">
                <a:solidFill>
                  <a:srgbClr val="6D2B90"/>
                </a:solidFill>
                <a:latin typeface="Open Sans"/>
                <a:ea typeface="Open Sans"/>
                <a:cs typeface="Open Sans"/>
                <a:sym typeface="Open Sans"/>
              </a:rPr>
              <a:t>motor competence</a:t>
            </a:r>
            <a:r>
              <a:rPr lang="en-GB" sz="1200">
                <a:solidFill>
                  <a:srgbClr val="6D2B90"/>
                </a:solidFill>
                <a:latin typeface="Open Sans Light"/>
                <a:ea typeface="Open Sans Light"/>
                <a:cs typeface="Open Sans Light"/>
                <a:sym typeface="Open Sans Light"/>
              </a:rPr>
              <a:t>.</a:t>
            </a:r>
            <a:endParaRPr sz="1800">
              <a:solidFill>
                <a:srgbClr val="13A1D8"/>
              </a:solidFill>
              <a:latin typeface="Open Sans Light"/>
              <a:ea typeface="Open Sans Light"/>
              <a:cs typeface="Open Sans Light"/>
              <a:sym typeface="Open Sans Light"/>
            </a:endParaRPr>
          </a:p>
        </p:txBody>
      </p:sp>
      <p:sp>
        <p:nvSpPr>
          <p:cNvPr id="204" name="Google Shape;204;p20"/>
          <p:cNvSpPr txBox="1"/>
          <p:nvPr/>
        </p:nvSpPr>
        <p:spPr>
          <a:xfrm>
            <a:off x="5828842" y="5277300"/>
            <a:ext cx="38721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1200">
                <a:solidFill>
                  <a:srgbClr val="6D2B90"/>
                </a:solidFill>
                <a:latin typeface="Open Sans Light"/>
                <a:ea typeface="Open Sans Light"/>
                <a:cs typeface="Open Sans Light"/>
                <a:sym typeface="Open Sans Light"/>
              </a:rPr>
              <a:t>Effective </a:t>
            </a:r>
            <a:r>
              <a:rPr lang="en-GB" sz="1200" b="1">
                <a:solidFill>
                  <a:srgbClr val="6D2B90"/>
                </a:solidFill>
                <a:latin typeface="Open Sans"/>
                <a:ea typeface="Open Sans"/>
                <a:cs typeface="Open Sans"/>
                <a:sym typeface="Open Sans"/>
              </a:rPr>
              <a:t>pedagogical teaching</a:t>
            </a:r>
            <a:r>
              <a:rPr lang="en-GB" sz="1200">
                <a:solidFill>
                  <a:srgbClr val="6D2B90"/>
                </a:solidFill>
                <a:latin typeface="Open Sans Light"/>
                <a:ea typeface="Open Sans Light"/>
                <a:cs typeface="Open Sans Light"/>
                <a:sym typeface="Open Sans Light"/>
              </a:rPr>
              <a:t> approaches will be applied which helps children know more and remember more.</a:t>
            </a:r>
            <a:endParaRPr sz="1800">
              <a:solidFill>
                <a:srgbClr val="13A1D8"/>
              </a:solidFill>
              <a:latin typeface="Open Sans Light"/>
              <a:ea typeface="Open Sans Light"/>
              <a:cs typeface="Open Sans Light"/>
              <a:sym typeface="Open Sans Light"/>
            </a:endParaRPr>
          </a:p>
        </p:txBody>
      </p:sp>
      <p:pic>
        <p:nvPicPr>
          <p:cNvPr id="205" name="Google Shape;205;p20"/>
          <p:cNvPicPr preferRelativeResize="0"/>
          <p:nvPr/>
        </p:nvPicPr>
        <p:blipFill>
          <a:blip r:embed="rId5">
            <a:alphaModFix/>
          </a:blip>
          <a:stretch>
            <a:fillRect/>
          </a:stretch>
        </p:blipFill>
        <p:spPr>
          <a:xfrm>
            <a:off x="628350" y="5994450"/>
            <a:ext cx="720000" cy="720000"/>
          </a:xfrm>
          <a:prstGeom prst="rect">
            <a:avLst/>
          </a:prstGeom>
          <a:noFill/>
          <a:ln>
            <a:noFill/>
          </a:ln>
        </p:spPr>
      </p:pic>
      <p:sp>
        <p:nvSpPr>
          <p:cNvPr id="206" name="Google Shape;206;p20"/>
          <p:cNvSpPr txBox="1"/>
          <p:nvPr/>
        </p:nvSpPr>
        <p:spPr>
          <a:xfrm>
            <a:off x="1390251" y="6062550"/>
            <a:ext cx="36639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sz="1200">
              <a:solidFill>
                <a:srgbClr val="6D2B90"/>
              </a:solidFill>
              <a:latin typeface="Open Sans Light"/>
              <a:ea typeface="Open Sans Light"/>
              <a:cs typeface="Open Sans Light"/>
              <a:sym typeface="Open Sans Light"/>
            </a:endParaRPr>
          </a:p>
          <a:p>
            <a:pPr marL="0" lvl="0" indent="0" algn="l" rtl="0">
              <a:spcBef>
                <a:spcPts val="0"/>
              </a:spcBef>
              <a:spcAft>
                <a:spcPts val="0"/>
              </a:spcAft>
              <a:buClr>
                <a:schemeClr val="dk1"/>
              </a:buClr>
              <a:buSzPts val="1100"/>
              <a:buFont typeface="Arial"/>
              <a:buNone/>
            </a:pPr>
            <a:r>
              <a:rPr lang="en-GB" sz="1200" b="1">
                <a:solidFill>
                  <a:srgbClr val="6D2B90"/>
                </a:solidFill>
                <a:latin typeface="Open Sans"/>
                <a:ea typeface="Open Sans"/>
                <a:cs typeface="Open Sans"/>
                <a:sym typeface="Open Sans"/>
              </a:rPr>
              <a:t>Learning to move</a:t>
            </a:r>
            <a:r>
              <a:rPr lang="en-GB" sz="1200">
                <a:solidFill>
                  <a:srgbClr val="6D2B90"/>
                </a:solidFill>
                <a:latin typeface="Open Sans Light"/>
                <a:ea typeface="Open Sans Light"/>
                <a:cs typeface="Open Sans Light"/>
                <a:sym typeface="Open Sans Light"/>
              </a:rPr>
              <a:t> and </a:t>
            </a:r>
            <a:r>
              <a:rPr lang="en-GB" sz="1200" b="1">
                <a:solidFill>
                  <a:srgbClr val="6D2B90"/>
                </a:solidFill>
                <a:latin typeface="Open Sans"/>
                <a:ea typeface="Open Sans"/>
                <a:cs typeface="Open Sans"/>
                <a:sym typeface="Open Sans"/>
              </a:rPr>
              <a:t>moving to learn</a:t>
            </a:r>
            <a:r>
              <a:rPr lang="en-GB" sz="1200">
                <a:solidFill>
                  <a:srgbClr val="6D2B90"/>
                </a:solidFill>
                <a:latin typeface="Open Sans Light"/>
                <a:ea typeface="Open Sans Light"/>
                <a:cs typeface="Open Sans Light"/>
                <a:sym typeface="Open Sans Light"/>
              </a:rPr>
              <a:t>. </a:t>
            </a:r>
            <a:endParaRPr sz="1200" b="1">
              <a:solidFill>
                <a:srgbClr val="6D2B90"/>
              </a:solidFill>
              <a:latin typeface="Open Sans"/>
              <a:ea typeface="Open Sans"/>
              <a:cs typeface="Open Sans"/>
              <a:sym typeface="Open Sans"/>
            </a:endParaRPr>
          </a:p>
          <a:p>
            <a:pPr marL="0" lvl="0" indent="0" algn="l" rtl="0">
              <a:spcBef>
                <a:spcPts val="0"/>
              </a:spcBef>
              <a:spcAft>
                <a:spcPts val="0"/>
              </a:spcAft>
              <a:buNone/>
            </a:pPr>
            <a:endParaRPr sz="1800">
              <a:solidFill>
                <a:srgbClr val="6D2B90"/>
              </a:solidFill>
              <a:latin typeface="Open Sans Light"/>
              <a:ea typeface="Open Sans Light"/>
              <a:cs typeface="Open Sans Light"/>
              <a:sym typeface="Open Sans Light"/>
            </a:endParaRPr>
          </a:p>
        </p:txBody>
      </p:sp>
      <p:sp>
        <p:nvSpPr>
          <p:cNvPr id="207" name="Google Shape;207;p20"/>
          <p:cNvSpPr txBox="1"/>
          <p:nvPr/>
        </p:nvSpPr>
        <p:spPr>
          <a:xfrm>
            <a:off x="5828825" y="5934150"/>
            <a:ext cx="3872100" cy="7302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1200">
                <a:solidFill>
                  <a:srgbClr val="6D2B90"/>
                </a:solidFill>
                <a:latin typeface="Open Sans Light"/>
                <a:ea typeface="Open Sans Light"/>
                <a:cs typeface="Open Sans Light"/>
                <a:sym typeface="Open Sans Light"/>
              </a:rPr>
              <a:t>Understanding that </a:t>
            </a:r>
            <a:r>
              <a:rPr lang="en-GB" sz="1200" b="1">
                <a:solidFill>
                  <a:srgbClr val="6D2B90"/>
                </a:solidFill>
                <a:latin typeface="Open Sans"/>
                <a:ea typeface="Open Sans"/>
                <a:cs typeface="Open Sans"/>
                <a:sym typeface="Open Sans"/>
              </a:rPr>
              <a:t>healthy participation </a:t>
            </a:r>
            <a:r>
              <a:rPr lang="en-GB" sz="1200">
                <a:solidFill>
                  <a:srgbClr val="6D2B90"/>
                </a:solidFill>
                <a:latin typeface="Open Sans Light"/>
                <a:ea typeface="Open Sans Light"/>
                <a:cs typeface="Open Sans Light"/>
                <a:sym typeface="Open Sans Light"/>
              </a:rPr>
              <a:t>forms an</a:t>
            </a:r>
            <a:r>
              <a:rPr lang="en-GB" sz="1200" b="1">
                <a:solidFill>
                  <a:srgbClr val="6D2B90"/>
                </a:solidFill>
                <a:latin typeface="Open Sans"/>
                <a:ea typeface="Open Sans"/>
                <a:cs typeface="Open Sans"/>
                <a:sym typeface="Open Sans"/>
              </a:rPr>
              <a:t> </a:t>
            </a:r>
            <a:r>
              <a:rPr lang="en-GB" sz="1200">
                <a:solidFill>
                  <a:srgbClr val="6D2B90"/>
                </a:solidFill>
                <a:latin typeface="Open Sans Light"/>
                <a:ea typeface="Open Sans Light"/>
                <a:cs typeface="Open Sans Light"/>
                <a:sym typeface="Open Sans Light"/>
              </a:rPr>
              <a:t>integral part of the curriculum.</a:t>
            </a:r>
            <a:endParaRPr sz="1800">
              <a:solidFill>
                <a:srgbClr val="6D2B90"/>
              </a:solidFill>
              <a:latin typeface="Open Sans Light"/>
              <a:ea typeface="Open Sans Light"/>
              <a:cs typeface="Open Sans Light"/>
              <a:sym typeface="Open Sans Light"/>
            </a:endParaRPr>
          </a:p>
        </p:txBody>
      </p:sp>
      <p:pic>
        <p:nvPicPr>
          <p:cNvPr id="208" name="Google Shape;208;p20"/>
          <p:cNvPicPr preferRelativeResize="0"/>
          <p:nvPr/>
        </p:nvPicPr>
        <p:blipFill>
          <a:blip r:embed="rId5">
            <a:alphaModFix/>
          </a:blip>
          <a:stretch>
            <a:fillRect/>
          </a:stretch>
        </p:blipFill>
        <p:spPr>
          <a:xfrm>
            <a:off x="628350" y="6763800"/>
            <a:ext cx="720000" cy="720000"/>
          </a:xfrm>
          <a:prstGeom prst="rect">
            <a:avLst/>
          </a:prstGeom>
          <a:noFill/>
          <a:ln>
            <a:noFill/>
          </a:ln>
        </p:spPr>
      </p:pic>
      <p:sp>
        <p:nvSpPr>
          <p:cNvPr id="209" name="Google Shape;209;p20"/>
          <p:cNvSpPr txBox="1"/>
          <p:nvPr/>
        </p:nvSpPr>
        <p:spPr>
          <a:xfrm>
            <a:off x="1390250" y="6795600"/>
            <a:ext cx="35724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sz="1200">
                <a:solidFill>
                  <a:srgbClr val="6D2B90"/>
                </a:solidFill>
                <a:latin typeface="Open Sans Light"/>
                <a:ea typeface="Open Sans Light"/>
                <a:cs typeface="Open Sans Light"/>
                <a:sym typeface="Open Sans Light"/>
              </a:rPr>
              <a:t>A developed understanding of </a:t>
            </a:r>
            <a:r>
              <a:rPr lang="en-GB" sz="1200" b="1">
                <a:solidFill>
                  <a:srgbClr val="6D2B90"/>
                </a:solidFill>
                <a:latin typeface="Open Sans"/>
                <a:ea typeface="Open Sans"/>
                <a:cs typeface="Open Sans"/>
                <a:sym typeface="Open Sans"/>
              </a:rPr>
              <a:t>rules, strategies and tactics </a:t>
            </a:r>
            <a:r>
              <a:rPr lang="en-GB" sz="1200">
                <a:solidFill>
                  <a:srgbClr val="6D2B90"/>
                </a:solidFill>
                <a:latin typeface="Open Sans Light"/>
                <a:ea typeface="Open Sans Light"/>
                <a:cs typeface="Open Sans Light"/>
                <a:sym typeface="Open Sans Light"/>
              </a:rPr>
              <a:t>and how to apply them successfully in a wide range of activities.</a:t>
            </a:r>
            <a:endParaRPr/>
          </a:p>
        </p:txBody>
      </p:sp>
      <p:pic>
        <p:nvPicPr>
          <p:cNvPr id="210" name="Google Shape;210;p20"/>
          <p:cNvPicPr preferRelativeResize="0"/>
          <p:nvPr/>
        </p:nvPicPr>
        <p:blipFill>
          <a:blip r:embed="rId5">
            <a:alphaModFix/>
          </a:blip>
          <a:stretch>
            <a:fillRect/>
          </a:stretch>
        </p:blipFill>
        <p:spPr>
          <a:xfrm>
            <a:off x="5147550" y="5939250"/>
            <a:ext cx="720000" cy="720000"/>
          </a:xfrm>
          <a:prstGeom prst="rect">
            <a:avLst/>
          </a:prstGeom>
          <a:noFill/>
          <a:ln>
            <a:noFill/>
          </a:ln>
        </p:spPr>
      </p:pic>
      <p:pic>
        <p:nvPicPr>
          <p:cNvPr id="211" name="Google Shape;211;p20"/>
          <p:cNvPicPr preferRelativeResize="0"/>
          <p:nvPr/>
        </p:nvPicPr>
        <p:blipFill>
          <a:blip r:embed="rId5">
            <a:alphaModFix/>
          </a:blip>
          <a:stretch>
            <a:fillRect/>
          </a:stretch>
        </p:blipFill>
        <p:spPr>
          <a:xfrm>
            <a:off x="5147550" y="5225100"/>
            <a:ext cx="720000" cy="720000"/>
          </a:xfrm>
          <a:prstGeom prst="rect">
            <a:avLst/>
          </a:prstGeom>
          <a:noFill/>
          <a:ln>
            <a:noFill/>
          </a:ln>
        </p:spPr>
      </p:pic>
      <p:pic>
        <p:nvPicPr>
          <p:cNvPr id="212" name="Google Shape;212;p20"/>
          <p:cNvPicPr preferRelativeResize="0"/>
          <p:nvPr/>
        </p:nvPicPr>
        <p:blipFill>
          <a:blip r:embed="rId5">
            <a:alphaModFix/>
          </a:blip>
          <a:stretch>
            <a:fillRect/>
          </a:stretch>
        </p:blipFill>
        <p:spPr>
          <a:xfrm>
            <a:off x="5147550" y="4515225"/>
            <a:ext cx="720000" cy="720000"/>
          </a:xfrm>
          <a:prstGeom prst="rect">
            <a:avLst/>
          </a:prstGeom>
          <a:noFill/>
          <a:ln>
            <a:noFill/>
          </a:ln>
        </p:spPr>
      </p:pic>
      <p:pic>
        <p:nvPicPr>
          <p:cNvPr id="213" name="Google Shape;213;p20"/>
          <p:cNvPicPr preferRelativeResize="0"/>
          <p:nvPr/>
        </p:nvPicPr>
        <p:blipFill>
          <a:blip r:embed="rId5">
            <a:alphaModFix/>
          </a:blip>
          <a:stretch>
            <a:fillRect/>
          </a:stretch>
        </p:blipFill>
        <p:spPr>
          <a:xfrm>
            <a:off x="5147550" y="3776325"/>
            <a:ext cx="720000" cy="720000"/>
          </a:xfrm>
          <a:prstGeom prst="rect">
            <a:avLst/>
          </a:prstGeom>
          <a:noFill/>
          <a:ln>
            <a:noFill/>
          </a:ln>
        </p:spPr>
      </p:pic>
      <p:pic>
        <p:nvPicPr>
          <p:cNvPr id="214" name="Google Shape;214;p20"/>
          <p:cNvPicPr preferRelativeResize="0"/>
          <p:nvPr/>
        </p:nvPicPr>
        <p:blipFill>
          <a:blip r:embed="rId5">
            <a:alphaModFix/>
          </a:blip>
          <a:stretch>
            <a:fillRect/>
          </a:stretch>
        </p:blipFill>
        <p:spPr>
          <a:xfrm>
            <a:off x="5147550" y="3008388"/>
            <a:ext cx="720000" cy="720000"/>
          </a:xfrm>
          <a:prstGeom prst="rect">
            <a:avLst/>
          </a:prstGeom>
          <a:noFill/>
          <a:ln>
            <a:noFill/>
          </a:ln>
        </p:spPr>
      </p:pic>
      <p:pic>
        <p:nvPicPr>
          <p:cNvPr id="215" name="Google Shape;215;p20"/>
          <p:cNvPicPr preferRelativeResize="0"/>
          <p:nvPr/>
        </p:nvPicPr>
        <p:blipFill>
          <a:blip r:embed="rId5">
            <a:alphaModFix/>
          </a:blip>
          <a:stretch>
            <a:fillRect/>
          </a:stretch>
        </p:blipFill>
        <p:spPr>
          <a:xfrm>
            <a:off x="5147550" y="6705600"/>
            <a:ext cx="720000" cy="720000"/>
          </a:xfrm>
          <a:prstGeom prst="rect">
            <a:avLst/>
          </a:prstGeom>
          <a:noFill/>
          <a:ln>
            <a:noFill/>
          </a:ln>
        </p:spPr>
      </p:pic>
      <p:sp>
        <p:nvSpPr>
          <p:cNvPr id="216" name="Google Shape;216;p20"/>
          <p:cNvSpPr txBox="1"/>
          <p:nvPr/>
        </p:nvSpPr>
        <p:spPr>
          <a:xfrm>
            <a:off x="5841522" y="6705600"/>
            <a:ext cx="2374800" cy="615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1200" b="1">
                <a:solidFill>
                  <a:srgbClr val="6D2B90"/>
                </a:solidFill>
                <a:latin typeface="Open Sans"/>
                <a:ea typeface="Open Sans"/>
                <a:cs typeface="Open Sans"/>
                <a:sym typeface="Open Sans"/>
              </a:rPr>
              <a:t>Two hours</a:t>
            </a:r>
            <a:r>
              <a:rPr lang="en-GB" sz="1200">
                <a:solidFill>
                  <a:srgbClr val="6D2B90"/>
                </a:solidFill>
                <a:latin typeface="Open Sans Light"/>
                <a:ea typeface="Open Sans Light"/>
                <a:cs typeface="Open Sans Light"/>
                <a:sym typeface="Open Sans Light"/>
              </a:rPr>
              <a:t> of high quality PE every week. </a:t>
            </a:r>
            <a:endParaRPr sz="1800">
              <a:solidFill>
                <a:srgbClr val="13A1D8"/>
              </a:solidFill>
              <a:latin typeface="Open Sans Light"/>
              <a:ea typeface="Open Sans Light"/>
              <a:cs typeface="Open Sans Light"/>
              <a:sym typeface="Open Sans Light"/>
            </a:endParaRPr>
          </a:p>
        </p:txBody>
      </p:sp>
      <p:pic>
        <p:nvPicPr>
          <p:cNvPr id="2" name="Google Shape;56;p13">
            <a:extLst>
              <a:ext uri="{FF2B5EF4-FFF2-40B4-BE49-F238E27FC236}">
                <a16:creationId xmlns:a16="http://schemas.microsoft.com/office/drawing/2014/main" id="{13F5B761-5AB9-4E86-5521-BFC267DC0A84}"/>
              </a:ext>
            </a:extLst>
          </p:cNvPr>
          <p:cNvPicPr preferRelativeResize="0"/>
          <p:nvPr/>
        </p:nvPicPr>
        <p:blipFill>
          <a:blip r:embed="rId6">
            <a:alphaModFix/>
          </a:blip>
          <a:stretch>
            <a:fillRect/>
          </a:stretch>
        </p:blipFill>
        <p:spPr>
          <a:xfrm>
            <a:off x="108095" y="95699"/>
            <a:ext cx="1069064" cy="1054212"/>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2044</Words>
  <Application>Microsoft Office PowerPoint</Application>
  <PresentationFormat>Custom</PresentationFormat>
  <Paragraphs>177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Open Sans</vt:lpstr>
      <vt:lpstr>Arial</vt:lpstr>
      <vt:lpstr>Open Sans Light</vt:lpstr>
      <vt:lpstr>Simple Light</vt:lpstr>
      <vt:lpstr>St Clare’s Primary School   Primary Foundations PE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Clare’s Primary School   Primary Foundations PE </dc:title>
  <dc:creator>User</dc:creator>
  <cp:lastModifiedBy>Chloe Meehan</cp:lastModifiedBy>
  <cp:revision>1</cp:revision>
  <dcterms:modified xsi:type="dcterms:W3CDTF">2023-11-28T20:26:33Z</dcterms:modified>
</cp:coreProperties>
</file>