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436" r:id="rId2"/>
    <p:sldId id="346" r:id="rId3"/>
    <p:sldId id="411" r:id="rId4"/>
    <p:sldId id="434" r:id="rId5"/>
    <p:sldId id="448" r:id="rId6"/>
    <p:sldId id="401" r:id="rId7"/>
    <p:sldId id="442" r:id="rId8"/>
    <p:sldId id="430" r:id="rId9"/>
    <p:sldId id="440" r:id="rId10"/>
    <p:sldId id="424" r:id="rId11"/>
    <p:sldId id="438" r:id="rId12"/>
    <p:sldId id="290" r:id="rId13"/>
    <p:sldId id="441" r:id="rId14"/>
    <p:sldId id="312" r:id="rId15"/>
    <p:sldId id="439" r:id="rId16"/>
    <p:sldId id="334" r:id="rId17"/>
    <p:sldId id="450" r:id="rId18"/>
    <p:sldId id="353" r:id="rId19"/>
    <p:sldId id="336" r:id="rId20"/>
    <p:sldId id="338" r:id="rId21"/>
    <p:sldId id="340" r:id="rId22"/>
    <p:sldId id="341" r:id="rId23"/>
    <p:sldId id="342" r:id="rId24"/>
    <p:sldId id="44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65" autoAdjust="0"/>
    <p:restoredTop sz="93364"/>
  </p:normalViewPr>
  <p:slideViewPr>
    <p:cSldViewPr>
      <p:cViewPr varScale="1">
        <p:scale>
          <a:sx n="104" d="100"/>
          <a:sy n="104" d="100"/>
        </p:scale>
        <p:origin x="2072" y="20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39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71C152-98FD-4793-BF99-A218D27D83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42C36983-A1EF-44E9-8AB8-D37A7D4AAFE3}">
      <dgm:prSet phldrT="[Text]"/>
      <dgm:spPr/>
      <dgm:t>
        <a:bodyPr/>
        <a:lstStyle/>
        <a:p>
          <a:r>
            <a:rPr lang="en-GB" dirty="0"/>
            <a:t>Lunch Time Supervisor</a:t>
          </a:r>
        </a:p>
      </dgm:t>
    </dgm:pt>
    <dgm:pt modelId="{D54584A5-4FAF-495C-BC7A-63290937AB7C}" type="parTrans" cxnId="{2960E9F1-48E6-4752-8E21-01EB64928CF6}">
      <dgm:prSet/>
      <dgm:spPr/>
      <dgm:t>
        <a:bodyPr/>
        <a:lstStyle/>
        <a:p>
          <a:endParaRPr lang="en-GB"/>
        </a:p>
      </dgm:t>
    </dgm:pt>
    <dgm:pt modelId="{1BF67CAF-CF19-4DE1-8E28-4B8FC15EAD43}" type="sibTrans" cxnId="{2960E9F1-48E6-4752-8E21-01EB64928CF6}">
      <dgm:prSet/>
      <dgm:spPr/>
      <dgm:t>
        <a:bodyPr/>
        <a:lstStyle/>
        <a:p>
          <a:endParaRPr lang="en-GB"/>
        </a:p>
      </dgm:t>
    </dgm:pt>
    <dgm:pt modelId="{375BCE7F-A9AA-4B7F-BAF2-8631A37D927E}">
      <dgm:prSet phldrT="[Text]"/>
      <dgm:spPr/>
      <dgm:t>
        <a:bodyPr/>
        <a:lstStyle/>
        <a:p>
          <a:r>
            <a:rPr lang="en-GB" dirty="0"/>
            <a:t>OPAL Team</a:t>
          </a:r>
        </a:p>
        <a:p>
          <a:r>
            <a:rPr lang="en-GB" dirty="0"/>
            <a:t>Management</a:t>
          </a:r>
        </a:p>
      </dgm:t>
    </dgm:pt>
    <dgm:pt modelId="{2362E8C5-636D-4B44-866F-A503587D9437}" type="parTrans" cxnId="{480DA80D-246D-4DD7-9DB0-132FEA19FD98}">
      <dgm:prSet/>
      <dgm:spPr/>
      <dgm:t>
        <a:bodyPr/>
        <a:lstStyle/>
        <a:p>
          <a:endParaRPr lang="en-GB"/>
        </a:p>
      </dgm:t>
    </dgm:pt>
    <dgm:pt modelId="{726F1C9E-D62D-4D29-9969-882F601454D5}" type="sibTrans" cxnId="{480DA80D-246D-4DD7-9DB0-132FEA19FD98}">
      <dgm:prSet/>
      <dgm:spPr/>
      <dgm:t>
        <a:bodyPr/>
        <a:lstStyle/>
        <a:p>
          <a:endParaRPr lang="en-GB"/>
        </a:p>
      </dgm:t>
    </dgm:pt>
    <dgm:pt modelId="{56B31401-5446-4D95-9806-42BB9FC177CB}">
      <dgm:prSet phldrT="[Text]"/>
      <dgm:spPr/>
      <dgm:t>
        <a:bodyPr/>
        <a:lstStyle/>
        <a:p>
          <a:r>
            <a:rPr lang="en-GB" dirty="0"/>
            <a:t>Parents</a:t>
          </a:r>
        </a:p>
      </dgm:t>
    </dgm:pt>
    <dgm:pt modelId="{58A591FF-9505-47E0-9BA3-328AA7D12CE7}" type="parTrans" cxnId="{E9E98D1C-C15E-464E-9338-DD2E99A80A8D}">
      <dgm:prSet/>
      <dgm:spPr/>
      <dgm:t>
        <a:bodyPr/>
        <a:lstStyle/>
        <a:p>
          <a:endParaRPr lang="en-GB"/>
        </a:p>
      </dgm:t>
    </dgm:pt>
    <dgm:pt modelId="{CA301012-DFD0-468F-BC76-E4DD8EFB3A2E}" type="sibTrans" cxnId="{E9E98D1C-C15E-464E-9338-DD2E99A80A8D}">
      <dgm:prSet/>
      <dgm:spPr/>
      <dgm:t>
        <a:bodyPr/>
        <a:lstStyle/>
        <a:p>
          <a:endParaRPr lang="en-GB"/>
        </a:p>
      </dgm:t>
    </dgm:pt>
    <dgm:pt modelId="{005C041D-6AA3-408A-92F4-A56CA3769A54}">
      <dgm:prSet phldrT="[Text]"/>
      <dgm:spPr/>
      <dgm:t>
        <a:bodyPr/>
        <a:lstStyle/>
        <a:p>
          <a:r>
            <a:rPr lang="en-GB" dirty="0"/>
            <a:t>Children</a:t>
          </a:r>
        </a:p>
      </dgm:t>
    </dgm:pt>
    <dgm:pt modelId="{101AA2D9-34E6-4736-B845-EA27F359D632}" type="parTrans" cxnId="{F6100692-8CBE-4939-9AFE-783E30EE048A}">
      <dgm:prSet/>
      <dgm:spPr/>
      <dgm:t>
        <a:bodyPr/>
        <a:lstStyle/>
        <a:p>
          <a:endParaRPr lang="en-GB"/>
        </a:p>
      </dgm:t>
    </dgm:pt>
    <dgm:pt modelId="{DBCBE2FE-18ED-4096-A8D8-8014533793A3}" type="sibTrans" cxnId="{F6100692-8CBE-4939-9AFE-783E30EE048A}">
      <dgm:prSet/>
      <dgm:spPr/>
      <dgm:t>
        <a:bodyPr/>
        <a:lstStyle/>
        <a:p>
          <a:endParaRPr lang="en-GB"/>
        </a:p>
      </dgm:t>
    </dgm:pt>
    <dgm:pt modelId="{508B6B0A-AA4F-48AF-8D77-3617023761D4}">
      <dgm:prSet phldrT="[Text]"/>
      <dgm:spPr/>
      <dgm:t>
        <a:bodyPr/>
        <a:lstStyle/>
        <a:p>
          <a:r>
            <a:rPr lang="en-GB" dirty="0"/>
            <a:t>Teachers</a:t>
          </a:r>
        </a:p>
      </dgm:t>
    </dgm:pt>
    <dgm:pt modelId="{7362F883-2CC0-4436-9A45-B85F145DF46E}" type="parTrans" cxnId="{C73B1AAA-9F03-4F1C-9C77-931B0941768B}">
      <dgm:prSet/>
      <dgm:spPr/>
      <dgm:t>
        <a:bodyPr/>
        <a:lstStyle/>
        <a:p>
          <a:endParaRPr lang="en-GB"/>
        </a:p>
      </dgm:t>
    </dgm:pt>
    <dgm:pt modelId="{40072842-7DCE-453A-BD58-B48ACAB842AE}" type="sibTrans" cxnId="{C73B1AAA-9F03-4F1C-9C77-931B0941768B}">
      <dgm:prSet/>
      <dgm:spPr/>
      <dgm:t>
        <a:bodyPr/>
        <a:lstStyle/>
        <a:p>
          <a:endParaRPr lang="en-GB"/>
        </a:p>
      </dgm:t>
    </dgm:pt>
    <dgm:pt modelId="{A1E15D7A-E6FF-461E-852A-9CDAF7862E6F}" type="pres">
      <dgm:prSet presAssocID="{6271C152-98FD-4793-BF99-A218D27D8310}" presName="cycle" presStyleCnt="0">
        <dgm:presLayoutVars>
          <dgm:dir/>
          <dgm:resizeHandles val="exact"/>
        </dgm:presLayoutVars>
      </dgm:prSet>
      <dgm:spPr/>
    </dgm:pt>
    <dgm:pt modelId="{5620BE8D-4012-4CA5-9897-448B69ECFDA2}" type="pres">
      <dgm:prSet presAssocID="{42C36983-A1EF-44E9-8AB8-D37A7D4AAFE3}" presName="node" presStyleLbl="node1" presStyleIdx="0" presStyleCnt="5">
        <dgm:presLayoutVars>
          <dgm:bulletEnabled val="1"/>
        </dgm:presLayoutVars>
      </dgm:prSet>
      <dgm:spPr/>
    </dgm:pt>
    <dgm:pt modelId="{0C8823E9-EDFC-4B4E-81A6-F5319CEA18F4}" type="pres">
      <dgm:prSet presAssocID="{1BF67CAF-CF19-4DE1-8E28-4B8FC15EAD43}" presName="sibTrans" presStyleLbl="sibTrans2D1" presStyleIdx="0" presStyleCnt="5"/>
      <dgm:spPr/>
    </dgm:pt>
    <dgm:pt modelId="{667EA850-8198-43B9-A077-D0119B909AFD}" type="pres">
      <dgm:prSet presAssocID="{1BF67CAF-CF19-4DE1-8E28-4B8FC15EAD43}" presName="connectorText" presStyleLbl="sibTrans2D1" presStyleIdx="0" presStyleCnt="5"/>
      <dgm:spPr/>
    </dgm:pt>
    <dgm:pt modelId="{F5800EF8-AAF2-4A17-8696-B92658406C7D}" type="pres">
      <dgm:prSet presAssocID="{375BCE7F-A9AA-4B7F-BAF2-8631A37D927E}" presName="node" presStyleLbl="node1" presStyleIdx="1" presStyleCnt="5">
        <dgm:presLayoutVars>
          <dgm:bulletEnabled val="1"/>
        </dgm:presLayoutVars>
      </dgm:prSet>
      <dgm:spPr/>
    </dgm:pt>
    <dgm:pt modelId="{2F72DC93-40A0-4121-8C7D-156F6C8F94E5}" type="pres">
      <dgm:prSet presAssocID="{726F1C9E-D62D-4D29-9969-882F601454D5}" presName="sibTrans" presStyleLbl="sibTrans2D1" presStyleIdx="1" presStyleCnt="5"/>
      <dgm:spPr/>
    </dgm:pt>
    <dgm:pt modelId="{D5E49202-9098-4830-98EB-BE864F54CB58}" type="pres">
      <dgm:prSet presAssocID="{726F1C9E-D62D-4D29-9969-882F601454D5}" presName="connectorText" presStyleLbl="sibTrans2D1" presStyleIdx="1" presStyleCnt="5"/>
      <dgm:spPr/>
    </dgm:pt>
    <dgm:pt modelId="{51F44B10-FF7B-4833-BA49-487B656449A9}" type="pres">
      <dgm:prSet presAssocID="{56B31401-5446-4D95-9806-42BB9FC177CB}" presName="node" presStyleLbl="node1" presStyleIdx="2" presStyleCnt="5">
        <dgm:presLayoutVars>
          <dgm:bulletEnabled val="1"/>
        </dgm:presLayoutVars>
      </dgm:prSet>
      <dgm:spPr/>
    </dgm:pt>
    <dgm:pt modelId="{BC8953A7-EEF5-4639-BCDD-CCA25CCB0FC1}" type="pres">
      <dgm:prSet presAssocID="{CA301012-DFD0-468F-BC76-E4DD8EFB3A2E}" presName="sibTrans" presStyleLbl="sibTrans2D1" presStyleIdx="2" presStyleCnt="5"/>
      <dgm:spPr/>
    </dgm:pt>
    <dgm:pt modelId="{2D53999E-3150-4ED0-A76C-CCD922F6A55B}" type="pres">
      <dgm:prSet presAssocID="{CA301012-DFD0-468F-BC76-E4DD8EFB3A2E}" presName="connectorText" presStyleLbl="sibTrans2D1" presStyleIdx="2" presStyleCnt="5"/>
      <dgm:spPr/>
    </dgm:pt>
    <dgm:pt modelId="{57CE1E03-62A2-4977-A9E9-360090654BC8}" type="pres">
      <dgm:prSet presAssocID="{005C041D-6AA3-408A-92F4-A56CA3769A54}" presName="node" presStyleLbl="node1" presStyleIdx="3" presStyleCnt="5">
        <dgm:presLayoutVars>
          <dgm:bulletEnabled val="1"/>
        </dgm:presLayoutVars>
      </dgm:prSet>
      <dgm:spPr/>
    </dgm:pt>
    <dgm:pt modelId="{EF3D53A0-B45E-4E33-BD39-1C404246B57E}" type="pres">
      <dgm:prSet presAssocID="{DBCBE2FE-18ED-4096-A8D8-8014533793A3}" presName="sibTrans" presStyleLbl="sibTrans2D1" presStyleIdx="3" presStyleCnt="5"/>
      <dgm:spPr/>
    </dgm:pt>
    <dgm:pt modelId="{BF0F9199-25BD-4149-A00A-08DAB26AFC21}" type="pres">
      <dgm:prSet presAssocID="{DBCBE2FE-18ED-4096-A8D8-8014533793A3}" presName="connectorText" presStyleLbl="sibTrans2D1" presStyleIdx="3" presStyleCnt="5"/>
      <dgm:spPr/>
    </dgm:pt>
    <dgm:pt modelId="{47365411-36EA-4832-8C0F-548E9A292AFB}" type="pres">
      <dgm:prSet presAssocID="{508B6B0A-AA4F-48AF-8D77-3617023761D4}" presName="node" presStyleLbl="node1" presStyleIdx="4" presStyleCnt="5">
        <dgm:presLayoutVars>
          <dgm:bulletEnabled val="1"/>
        </dgm:presLayoutVars>
      </dgm:prSet>
      <dgm:spPr/>
    </dgm:pt>
    <dgm:pt modelId="{25AC7E66-7FE1-4E17-BA6E-0F2B6D69292F}" type="pres">
      <dgm:prSet presAssocID="{40072842-7DCE-453A-BD58-B48ACAB842AE}" presName="sibTrans" presStyleLbl="sibTrans2D1" presStyleIdx="4" presStyleCnt="5"/>
      <dgm:spPr/>
    </dgm:pt>
    <dgm:pt modelId="{E106F784-B766-4FC1-AE37-47B295422168}" type="pres">
      <dgm:prSet presAssocID="{40072842-7DCE-453A-BD58-B48ACAB842AE}" presName="connectorText" presStyleLbl="sibTrans2D1" presStyleIdx="4" presStyleCnt="5"/>
      <dgm:spPr/>
    </dgm:pt>
  </dgm:ptLst>
  <dgm:cxnLst>
    <dgm:cxn modelId="{480DA80D-246D-4DD7-9DB0-132FEA19FD98}" srcId="{6271C152-98FD-4793-BF99-A218D27D8310}" destId="{375BCE7F-A9AA-4B7F-BAF2-8631A37D927E}" srcOrd="1" destOrd="0" parTransId="{2362E8C5-636D-4B44-866F-A503587D9437}" sibTransId="{726F1C9E-D62D-4D29-9969-882F601454D5}"/>
    <dgm:cxn modelId="{08AE0910-6F05-4D8B-858E-55FAA0794A73}" type="presOf" srcId="{508B6B0A-AA4F-48AF-8D77-3617023761D4}" destId="{47365411-36EA-4832-8C0F-548E9A292AFB}" srcOrd="0" destOrd="0" presId="urn:microsoft.com/office/officeart/2005/8/layout/cycle2"/>
    <dgm:cxn modelId="{6CFD2716-452C-4456-A771-6848AF1E7A65}" type="presOf" srcId="{CA301012-DFD0-468F-BC76-E4DD8EFB3A2E}" destId="{BC8953A7-EEF5-4639-BCDD-CCA25CCB0FC1}" srcOrd="0" destOrd="0" presId="urn:microsoft.com/office/officeart/2005/8/layout/cycle2"/>
    <dgm:cxn modelId="{F01DFE18-D05D-482B-8AA0-EBC1E3338231}" type="presOf" srcId="{40072842-7DCE-453A-BD58-B48ACAB842AE}" destId="{25AC7E66-7FE1-4E17-BA6E-0F2B6D69292F}" srcOrd="0" destOrd="0" presId="urn:microsoft.com/office/officeart/2005/8/layout/cycle2"/>
    <dgm:cxn modelId="{8FF5A41B-9ABC-4920-8831-A697194BF536}" type="presOf" srcId="{DBCBE2FE-18ED-4096-A8D8-8014533793A3}" destId="{EF3D53A0-B45E-4E33-BD39-1C404246B57E}" srcOrd="0" destOrd="0" presId="urn:microsoft.com/office/officeart/2005/8/layout/cycle2"/>
    <dgm:cxn modelId="{E9E98D1C-C15E-464E-9338-DD2E99A80A8D}" srcId="{6271C152-98FD-4793-BF99-A218D27D8310}" destId="{56B31401-5446-4D95-9806-42BB9FC177CB}" srcOrd="2" destOrd="0" parTransId="{58A591FF-9505-47E0-9BA3-328AA7D12CE7}" sibTransId="{CA301012-DFD0-468F-BC76-E4DD8EFB3A2E}"/>
    <dgm:cxn modelId="{63C5ED30-4ECA-42E6-A57D-C1ADBFC7A647}" type="presOf" srcId="{6271C152-98FD-4793-BF99-A218D27D8310}" destId="{A1E15D7A-E6FF-461E-852A-9CDAF7862E6F}" srcOrd="0" destOrd="0" presId="urn:microsoft.com/office/officeart/2005/8/layout/cycle2"/>
    <dgm:cxn modelId="{DF187D35-6AFA-466A-A49A-934857964303}" type="presOf" srcId="{40072842-7DCE-453A-BD58-B48ACAB842AE}" destId="{E106F784-B766-4FC1-AE37-47B295422168}" srcOrd="1" destOrd="0" presId="urn:microsoft.com/office/officeart/2005/8/layout/cycle2"/>
    <dgm:cxn modelId="{2FC14E3F-901E-416B-B1EB-25049A0E398F}" type="presOf" srcId="{1BF67CAF-CF19-4DE1-8E28-4B8FC15EAD43}" destId="{667EA850-8198-43B9-A077-D0119B909AFD}" srcOrd="1" destOrd="0" presId="urn:microsoft.com/office/officeart/2005/8/layout/cycle2"/>
    <dgm:cxn modelId="{B890FE4A-C6C8-4A3B-9BD2-DFDA1B7773B0}" type="presOf" srcId="{DBCBE2FE-18ED-4096-A8D8-8014533793A3}" destId="{BF0F9199-25BD-4149-A00A-08DAB26AFC21}" srcOrd="1" destOrd="0" presId="urn:microsoft.com/office/officeart/2005/8/layout/cycle2"/>
    <dgm:cxn modelId="{A4C8EA4F-08B8-4382-BFAD-9724D9FFA944}" type="presOf" srcId="{42C36983-A1EF-44E9-8AB8-D37A7D4AAFE3}" destId="{5620BE8D-4012-4CA5-9897-448B69ECFDA2}" srcOrd="0" destOrd="0" presId="urn:microsoft.com/office/officeart/2005/8/layout/cycle2"/>
    <dgm:cxn modelId="{FD9DDE79-F537-4876-BA93-7EA812881FA9}" type="presOf" srcId="{56B31401-5446-4D95-9806-42BB9FC177CB}" destId="{51F44B10-FF7B-4833-BA49-487B656449A9}" srcOrd="0" destOrd="0" presId="urn:microsoft.com/office/officeart/2005/8/layout/cycle2"/>
    <dgm:cxn modelId="{91B12E7E-3FD2-48C7-BF57-BFD63837AD55}" type="presOf" srcId="{375BCE7F-A9AA-4B7F-BAF2-8631A37D927E}" destId="{F5800EF8-AAF2-4A17-8696-B92658406C7D}" srcOrd="0" destOrd="0" presId="urn:microsoft.com/office/officeart/2005/8/layout/cycle2"/>
    <dgm:cxn modelId="{204C5783-7BA4-45D3-B281-344676F220FE}" type="presOf" srcId="{726F1C9E-D62D-4D29-9969-882F601454D5}" destId="{D5E49202-9098-4830-98EB-BE864F54CB58}" srcOrd="1" destOrd="0" presId="urn:microsoft.com/office/officeart/2005/8/layout/cycle2"/>
    <dgm:cxn modelId="{F6100692-8CBE-4939-9AFE-783E30EE048A}" srcId="{6271C152-98FD-4793-BF99-A218D27D8310}" destId="{005C041D-6AA3-408A-92F4-A56CA3769A54}" srcOrd="3" destOrd="0" parTransId="{101AA2D9-34E6-4736-B845-EA27F359D632}" sibTransId="{DBCBE2FE-18ED-4096-A8D8-8014533793A3}"/>
    <dgm:cxn modelId="{3E511B94-09C0-4B38-88DD-8AA8BCE75B84}" type="presOf" srcId="{726F1C9E-D62D-4D29-9969-882F601454D5}" destId="{2F72DC93-40A0-4121-8C7D-156F6C8F94E5}" srcOrd="0" destOrd="0" presId="urn:microsoft.com/office/officeart/2005/8/layout/cycle2"/>
    <dgm:cxn modelId="{C73B1AAA-9F03-4F1C-9C77-931B0941768B}" srcId="{6271C152-98FD-4793-BF99-A218D27D8310}" destId="{508B6B0A-AA4F-48AF-8D77-3617023761D4}" srcOrd="4" destOrd="0" parTransId="{7362F883-2CC0-4436-9A45-B85F145DF46E}" sibTransId="{40072842-7DCE-453A-BD58-B48ACAB842AE}"/>
    <dgm:cxn modelId="{6A41FCC7-EBA6-42F4-8043-B0A0F1967687}" type="presOf" srcId="{CA301012-DFD0-468F-BC76-E4DD8EFB3A2E}" destId="{2D53999E-3150-4ED0-A76C-CCD922F6A55B}" srcOrd="1" destOrd="0" presId="urn:microsoft.com/office/officeart/2005/8/layout/cycle2"/>
    <dgm:cxn modelId="{347390D2-21C6-42B1-B555-B54668619537}" type="presOf" srcId="{1BF67CAF-CF19-4DE1-8E28-4B8FC15EAD43}" destId="{0C8823E9-EDFC-4B4E-81A6-F5319CEA18F4}" srcOrd="0" destOrd="0" presId="urn:microsoft.com/office/officeart/2005/8/layout/cycle2"/>
    <dgm:cxn modelId="{01C407D3-A9A2-4AED-893C-264701B44192}" type="presOf" srcId="{005C041D-6AA3-408A-92F4-A56CA3769A54}" destId="{57CE1E03-62A2-4977-A9E9-360090654BC8}" srcOrd="0" destOrd="0" presId="urn:microsoft.com/office/officeart/2005/8/layout/cycle2"/>
    <dgm:cxn modelId="{2960E9F1-48E6-4752-8E21-01EB64928CF6}" srcId="{6271C152-98FD-4793-BF99-A218D27D8310}" destId="{42C36983-A1EF-44E9-8AB8-D37A7D4AAFE3}" srcOrd="0" destOrd="0" parTransId="{D54584A5-4FAF-495C-BC7A-63290937AB7C}" sibTransId="{1BF67CAF-CF19-4DE1-8E28-4B8FC15EAD43}"/>
    <dgm:cxn modelId="{1D521E08-BE9A-421E-8701-EE0962E0EDED}" type="presParOf" srcId="{A1E15D7A-E6FF-461E-852A-9CDAF7862E6F}" destId="{5620BE8D-4012-4CA5-9897-448B69ECFDA2}" srcOrd="0" destOrd="0" presId="urn:microsoft.com/office/officeart/2005/8/layout/cycle2"/>
    <dgm:cxn modelId="{162D7B83-876D-4BE3-AD8A-615DC27FC9A1}" type="presParOf" srcId="{A1E15D7A-E6FF-461E-852A-9CDAF7862E6F}" destId="{0C8823E9-EDFC-4B4E-81A6-F5319CEA18F4}" srcOrd="1" destOrd="0" presId="urn:microsoft.com/office/officeart/2005/8/layout/cycle2"/>
    <dgm:cxn modelId="{032CFA3A-49CB-4DD4-A61F-0B26401E79AC}" type="presParOf" srcId="{0C8823E9-EDFC-4B4E-81A6-F5319CEA18F4}" destId="{667EA850-8198-43B9-A077-D0119B909AFD}" srcOrd="0" destOrd="0" presId="urn:microsoft.com/office/officeart/2005/8/layout/cycle2"/>
    <dgm:cxn modelId="{779961A5-4DBF-43E4-B5ED-432B66AFA8FE}" type="presParOf" srcId="{A1E15D7A-E6FF-461E-852A-9CDAF7862E6F}" destId="{F5800EF8-AAF2-4A17-8696-B92658406C7D}" srcOrd="2" destOrd="0" presId="urn:microsoft.com/office/officeart/2005/8/layout/cycle2"/>
    <dgm:cxn modelId="{859601A2-401A-40D2-AD92-D485B15332A6}" type="presParOf" srcId="{A1E15D7A-E6FF-461E-852A-9CDAF7862E6F}" destId="{2F72DC93-40A0-4121-8C7D-156F6C8F94E5}" srcOrd="3" destOrd="0" presId="urn:microsoft.com/office/officeart/2005/8/layout/cycle2"/>
    <dgm:cxn modelId="{59E22181-1BB2-4C65-AE20-AEBB1DBB451B}" type="presParOf" srcId="{2F72DC93-40A0-4121-8C7D-156F6C8F94E5}" destId="{D5E49202-9098-4830-98EB-BE864F54CB58}" srcOrd="0" destOrd="0" presId="urn:microsoft.com/office/officeart/2005/8/layout/cycle2"/>
    <dgm:cxn modelId="{A6BA1C53-C2D4-41AD-A44A-27C312069A24}" type="presParOf" srcId="{A1E15D7A-E6FF-461E-852A-9CDAF7862E6F}" destId="{51F44B10-FF7B-4833-BA49-487B656449A9}" srcOrd="4" destOrd="0" presId="urn:microsoft.com/office/officeart/2005/8/layout/cycle2"/>
    <dgm:cxn modelId="{BD1F0FE0-6DD4-442D-8CDA-6051CACEDD2E}" type="presParOf" srcId="{A1E15D7A-E6FF-461E-852A-9CDAF7862E6F}" destId="{BC8953A7-EEF5-4639-BCDD-CCA25CCB0FC1}" srcOrd="5" destOrd="0" presId="urn:microsoft.com/office/officeart/2005/8/layout/cycle2"/>
    <dgm:cxn modelId="{7C838ED6-7331-4398-B133-14A2D3110CBE}" type="presParOf" srcId="{BC8953A7-EEF5-4639-BCDD-CCA25CCB0FC1}" destId="{2D53999E-3150-4ED0-A76C-CCD922F6A55B}" srcOrd="0" destOrd="0" presId="urn:microsoft.com/office/officeart/2005/8/layout/cycle2"/>
    <dgm:cxn modelId="{AEC1B262-BD6C-4CDB-8A83-B749CD542C56}" type="presParOf" srcId="{A1E15D7A-E6FF-461E-852A-9CDAF7862E6F}" destId="{57CE1E03-62A2-4977-A9E9-360090654BC8}" srcOrd="6" destOrd="0" presId="urn:microsoft.com/office/officeart/2005/8/layout/cycle2"/>
    <dgm:cxn modelId="{754D0A69-20B0-4256-8880-E88D8C92419B}" type="presParOf" srcId="{A1E15D7A-E6FF-461E-852A-9CDAF7862E6F}" destId="{EF3D53A0-B45E-4E33-BD39-1C404246B57E}" srcOrd="7" destOrd="0" presId="urn:microsoft.com/office/officeart/2005/8/layout/cycle2"/>
    <dgm:cxn modelId="{80E91A74-DFFF-4251-A228-EACAE6BFA54A}" type="presParOf" srcId="{EF3D53A0-B45E-4E33-BD39-1C404246B57E}" destId="{BF0F9199-25BD-4149-A00A-08DAB26AFC21}" srcOrd="0" destOrd="0" presId="urn:microsoft.com/office/officeart/2005/8/layout/cycle2"/>
    <dgm:cxn modelId="{9C91C00C-B928-471F-9863-185AA79AA2E0}" type="presParOf" srcId="{A1E15D7A-E6FF-461E-852A-9CDAF7862E6F}" destId="{47365411-36EA-4832-8C0F-548E9A292AFB}" srcOrd="8" destOrd="0" presId="urn:microsoft.com/office/officeart/2005/8/layout/cycle2"/>
    <dgm:cxn modelId="{9769EBC6-0C57-4F17-8510-5FD85C762F90}" type="presParOf" srcId="{A1E15D7A-E6FF-461E-852A-9CDAF7862E6F}" destId="{25AC7E66-7FE1-4E17-BA6E-0F2B6D69292F}" srcOrd="9" destOrd="0" presId="urn:microsoft.com/office/officeart/2005/8/layout/cycle2"/>
    <dgm:cxn modelId="{6D054952-A3BE-427A-A164-49E0CB30FF5C}" type="presParOf" srcId="{25AC7E66-7FE1-4E17-BA6E-0F2B6D69292F}" destId="{E106F784-B766-4FC1-AE37-47B295422168}"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107976-4B37-4577-9975-27A154B650B1}"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A5DF7089-7D7E-4D17-8310-B51D7D074255}">
      <dgm:prSet/>
      <dgm:spPr/>
      <dgm:t>
        <a:bodyPr/>
        <a:lstStyle/>
        <a:p>
          <a:r>
            <a:rPr lang="en-GB" dirty="0"/>
            <a:t>Increased learning time – children more settled and ready to learn - </a:t>
          </a:r>
          <a:r>
            <a:rPr lang="en-US" dirty="0"/>
            <a:t>10 mins more teacher time, per teacher per day</a:t>
          </a:r>
        </a:p>
      </dgm:t>
    </dgm:pt>
    <dgm:pt modelId="{333D6E82-2BF7-4EA4-B57B-297DD473A111}" type="parTrans" cxnId="{E9C2D026-A00E-4888-870D-C1BEF93AB91B}">
      <dgm:prSet/>
      <dgm:spPr/>
      <dgm:t>
        <a:bodyPr/>
        <a:lstStyle/>
        <a:p>
          <a:endParaRPr lang="en-US"/>
        </a:p>
      </dgm:t>
    </dgm:pt>
    <dgm:pt modelId="{96EC498E-B78E-4955-BD8F-87AF81FC895B}" type="sibTrans" cxnId="{E9C2D026-A00E-4888-870D-C1BEF93AB91B}">
      <dgm:prSet/>
      <dgm:spPr/>
      <dgm:t>
        <a:bodyPr/>
        <a:lstStyle/>
        <a:p>
          <a:endParaRPr lang="en-US"/>
        </a:p>
      </dgm:t>
    </dgm:pt>
    <dgm:pt modelId="{220BA8D3-AF9B-4B06-A673-1774D6A519BC}">
      <dgm:prSet/>
      <dgm:spPr/>
      <dgm:t>
        <a:bodyPr/>
        <a:lstStyle/>
        <a:p>
          <a:r>
            <a:rPr lang="en-GB"/>
            <a:t>Cost saving – SLT and Teachers time</a:t>
          </a:r>
          <a:endParaRPr lang="en-US"/>
        </a:p>
      </dgm:t>
    </dgm:pt>
    <dgm:pt modelId="{B78BFA01-63EB-4C32-8392-BB396563E906}" type="parTrans" cxnId="{65BA2AEF-5E51-4AEA-A16E-28BC7AF573FB}">
      <dgm:prSet/>
      <dgm:spPr/>
      <dgm:t>
        <a:bodyPr/>
        <a:lstStyle/>
        <a:p>
          <a:endParaRPr lang="en-US"/>
        </a:p>
      </dgm:t>
    </dgm:pt>
    <dgm:pt modelId="{36A90EB3-0DBF-4EFC-9714-9526E1C641B6}" type="sibTrans" cxnId="{65BA2AEF-5E51-4AEA-A16E-28BC7AF573FB}">
      <dgm:prSet/>
      <dgm:spPr/>
      <dgm:t>
        <a:bodyPr/>
        <a:lstStyle/>
        <a:p>
          <a:endParaRPr lang="en-US"/>
        </a:p>
      </dgm:t>
    </dgm:pt>
    <dgm:pt modelId="{309CACB9-17DA-45B8-9456-A37DCD7E2648}">
      <dgm:prSet/>
      <dgm:spPr/>
      <dgm:t>
        <a:bodyPr/>
        <a:lstStyle/>
        <a:p>
          <a:r>
            <a:rPr lang="en-GB"/>
            <a:t>Access to grounds and nature regardless of the weather</a:t>
          </a:r>
          <a:endParaRPr lang="en-US"/>
        </a:p>
      </dgm:t>
    </dgm:pt>
    <dgm:pt modelId="{90CD5A02-5CB1-4614-B5BB-6D5A88296667}" type="parTrans" cxnId="{CF277121-63C4-45BC-882A-8FBCE7B48370}">
      <dgm:prSet/>
      <dgm:spPr/>
      <dgm:t>
        <a:bodyPr/>
        <a:lstStyle/>
        <a:p>
          <a:endParaRPr lang="en-US"/>
        </a:p>
      </dgm:t>
    </dgm:pt>
    <dgm:pt modelId="{8D569C53-5618-4669-8CAF-6CA832BC668A}" type="sibTrans" cxnId="{CF277121-63C4-45BC-882A-8FBCE7B48370}">
      <dgm:prSet/>
      <dgm:spPr/>
      <dgm:t>
        <a:bodyPr/>
        <a:lstStyle/>
        <a:p>
          <a:endParaRPr lang="en-US"/>
        </a:p>
      </dgm:t>
    </dgm:pt>
    <dgm:pt modelId="{AEAD2D61-824D-4B1F-82D1-17149DB40770}">
      <dgm:prSet/>
      <dgm:spPr/>
      <dgm:t>
        <a:bodyPr/>
        <a:lstStyle/>
        <a:p>
          <a:r>
            <a:rPr lang="en-US" dirty="0"/>
            <a:t>Increase staff happiness in their jobs</a:t>
          </a:r>
        </a:p>
      </dgm:t>
    </dgm:pt>
    <dgm:pt modelId="{455A5198-BF25-4E97-87D8-FE972EF7A155}" type="parTrans" cxnId="{1C7C49C7-80A5-4AAC-8A3A-3C000C72F0FA}">
      <dgm:prSet/>
      <dgm:spPr/>
      <dgm:t>
        <a:bodyPr/>
        <a:lstStyle/>
        <a:p>
          <a:endParaRPr lang="en-US"/>
        </a:p>
      </dgm:t>
    </dgm:pt>
    <dgm:pt modelId="{46FAC414-4487-4094-8FFC-D4013F657C1B}" type="sibTrans" cxnId="{1C7C49C7-80A5-4AAC-8A3A-3C000C72F0FA}">
      <dgm:prSet/>
      <dgm:spPr/>
      <dgm:t>
        <a:bodyPr/>
        <a:lstStyle/>
        <a:p>
          <a:endParaRPr lang="en-US"/>
        </a:p>
      </dgm:t>
    </dgm:pt>
    <dgm:pt modelId="{4374F1FC-B1EF-114F-B82A-33BA0E6C5781}" type="pres">
      <dgm:prSet presAssocID="{12107976-4B37-4577-9975-27A154B650B1}" presName="vert0" presStyleCnt="0">
        <dgm:presLayoutVars>
          <dgm:dir/>
          <dgm:animOne val="branch"/>
          <dgm:animLvl val="lvl"/>
        </dgm:presLayoutVars>
      </dgm:prSet>
      <dgm:spPr/>
    </dgm:pt>
    <dgm:pt modelId="{231F3E6D-1357-1C48-92CC-1A59237B3D39}" type="pres">
      <dgm:prSet presAssocID="{A5DF7089-7D7E-4D17-8310-B51D7D074255}" presName="thickLine" presStyleLbl="alignNode1" presStyleIdx="0" presStyleCnt="4"/>
      <dgm:spPr/>
    </dgm:pt>
    <dgm:pt modelId="{ED8321E3-ED8F-A24D-8F80-E0CB4A14320C}" type="pres">
      <dgm:prSet presAssocID="{A5DF7089-7D7E-4D17-8310-B51D7D074255}" presName="horz1" presStyleCnt="0"/>
      <dgm:spPr/>
    </dgm:pt>
    <dgm:pt modelId="{E0E60D20-A8BE-4045-A2C8-73F6420C2DF7}" type="pres">
      <dgm:prSet presAssocID="{A5DF7089-7D7E-4D17-8310-B51D7D074255}" presName="tx1" presStyleLbl="revTx" presStyleIdx="0" presStyleCnt="4"/>
      <dgm:spPr/>
    </dgm:pt>
    <dgm:pt modelId="{D51A43B9-9319-3D4A-9651-EC3647980E94}" type="pres">
      <dgm:prSet presAssocID="{A5DF7089-7D7E-4D17-8310-B51D7D074255}" presName="vert1" presStyleCnt="0"/>
      <dgm:spPr/>
    </dgm:pt>
    <dgm:pt modelId="{A6BAB2D0-C69E-1D44-BAC3-FE3A3684C37E}" type="pres">
      <dgm:prSet presAssocID="{220BA8D3-AF9B-4B06-A673-1774D6A519BC}" presName="thickLine" presStyleLbl="alignNode1" presStyleIdx="1" presStyleCnt="4"/>
      <dgm:spPr/>
    </dgm:pt>
    <dgm:pt modelId="{EEDE0C0A-6B36-8041-90AC-FAF6D63B27AA}" type="pres">
      <dgm:prSet presAssocID="{220BA8D3-AF9B-4B06-A673-1774D6A519BC}" presName="horz1" presStyleCnt="0"/>
      <dgm:spPr/>
    </dgm:pt>
    <dgm:pt modelId="{34291D08-CE3D-4240-B316-F78FD58A718F}" type="pres">
      <dgm:prSet presAssocID="{220BA8D3-AF9B-4B06-A673-1774D6A519BC}" presName="tx1" presStyleLbl="revTx" presStyleIdx="1" presStyleCnt="4"/>
      <dgm:spPr/>
    </dgm:pt>
    <dgm:pt modelId="{A105B07F-FB3E-EC4B-95D4-FE9DEFE43A6A}" type="pres">
      <dgm:prSet presAssocID="{220BA8D3-AF9B-4B06-A673-1774D6A519BC}" presName="vert1" presStyleCnt="0"/>
      <dgm:spPr/>
    </dgm:pt>
    <dgm:pt modelId="{ABAB7A06-815D-2240-81AC-EC55C4619010}" type="pres">
      <dgm:prSet presAssocID="{309CACB9-17DA-45B8-9456-A37DCD7E2648}" presName="thickLine" presStyleLbl="alignNode1" presStyleIdx="2" presStyleCnt="4"/>
      <dgm:spPr/>
    </dgm:pt>
    <dgm:pt modelId="{86372FA2-B432-FF45-AF41-ED0893F127D8}" type="pres">
      <dgm:prSet presAssocID="{309CACB9-17DA-45B8-9456-A37DCD7E2648}" presName="horz1" presStyleCnt="0"/>
      <dgm:spPr/>
    </dgm:pt>
    <dgm:pt modelId="{F8D7F318-BBE5-2642-B22C-65244B446182}" type="pres">
      <dgm:prSet presAssocID="{309CACB9-17DA-45B8-9456-A37DCD7E2648}" presName="tx1" presStyleLbl="revTx" presStyleIdx="2" presStyleCnt="4"/>
      <dgm:spPr/>
    </dgm:pt>
    <dgm:pt modelId="{D866AACA-AD3E-804F-868D-5271D42B1B12}" type="pres">
      <dgm:prSet presAssocID="{309CACB9-17DA-45B8-9456-A37DCD7E2648}" presName="vert1" presStyleCnt="0"/>
      <dgm:spPr/>
    </dgm:pt>
    <dgm:pt modelId="{FFAB81F2-CD0B-A943-9509-5E20AEB9DC7F}" type="pres">
      <dgm:prSet presAssocID="{AEAD2D61-824D-4B1F-82D1-17149DB40770}" presName="thickLine" presStyleLbl="alignNode1" presStyleIdx="3" presStyleCnt="4"/>
      <dgm:spPr/>
    </dgm:pt>
    <dgm:pt modelId="{B89747E9-4F29-6A48-982D-0C6ABC7FCDA8}" type="pres">
      <dgm:prSet presAssocID="{AEAD2D61-824D-4B1F-82D1-17149DB40770}" presName="horz1" presStyleCnt="0"/>
      <dgm:spPr/>
    </dgm:pt>
    <dgm:pt modelId="{AEFAA812-326A-D941-85E4-A6F11A7A9A6F}" type="pres">
      <dgm:prSet presAssocID="{AEAD2D61-824D-4B1F-82D1-17149DB40770}" presName="tx1" presStyleLbl="revTx" presStyleIdx="3" presStyleCnt="4"/>
      <dgm:spPr/>
    </dgm:pt>
    <dgm:pt modelId="{3607E667-8109-4F4F-A800-71FA05E1C66E}" type="pres">
      <dgm:prSet presAssocID="{AEAD2D61-824D-4B1F-82D1-17149DB40770}" presName="vert1" presStyleCnt="0"/>
      <dgm:spPr/>
    </dgm:pt>
  </dgm:ptLst>
  <dgm:cxnLst>
    <dgm:cxn modelId="{750ECE01-754E-F44F-BE95-840B04F13D8D}" type="presOf" srcId="{309CACB9-17DA-45B8-9456-A37DCD7E2648}" destId="{F8D7F318-BBE5-2642-B22C-65244B446182}" srcOrd="0" destOrd="0" presId="urn:microsoft.com/office/officeart/2008/layout/LinedList"/>
    <dgm:cxn modelId="{CF277121-63C4-45BC-882A-8FBCE7B48370}" srcId="{12107976-4B37-4577-9975-27A154B650B1}" destId="{309CACB9-17DA-45B8-9456-A37DCD7E2648}" srcOrd="2" destOrd="0" parTransId="{90CD5A02-5CB1-4614-B5BB-6D5A88296667}" sibTransId="{8D569C53-5618-4669-8CAF-6CA832BC668A}"/>
    <dgm:cxn modelId="{E9C2D026-A00E-4888-870D-C1BEF93AB91B}" srcId="{12107976-4B37-4577-9975-27A154B650B1}" destId="{A5DF7089-7D7E-4D17-8310-B51D7D074255}" srcOrd="0" destOrd="0" parTransId="{333D6E82-2BF7-4EA4-B57B-297DD473A111}" sibTransId="{96EC498E-B78E-4955-BD8F-87AF81FC895B}"/>
    <dgm:cxn modelId="{6DD97332-AB07-4047-9B37-A3A20BBB9BE9}" type="presOf" srcId="{220BA8D3-AF9B-4B06-A673-1774D6A519BC}" destId="{34291D08-CE3D-4240-B316-F78FD58A718F}" srcOrd="0" destOrd="0" presId="urn:microsoft.com/office/officeart/2008/layout/LinedList"/>
    <dgm:cxn modelId="{C5EB7541-0371-A64A-90DD-AE52506F7A9F}" type="presOf" srcId="{A5DF7089-7D7E-4D17-8310-B51D7D074255}" destId="{E0E60D20-A8BE-4045-A2C8-73F6420C2DF7}" srcOrd="0" destOrd="0" presId="urn:microsoft.com/office/officeart/2008/layout/LinedList"/>
    <dgm:cxn modelId="{A7DBAA9F-E946-034C-84A4-040718880FA9}" type="presOf" srcId="{AEAD2D61-824D-4B1F-82D1-17149DB40770}" destId="{AEFAA812-326A-D941-85E4-A6F11A7A9A6F}" srcOrd="0" destOrd="0" presId="urn:microsoft.com/office/officeart/2008/layout/LinedList"/>
    <dgm:cxn modelId="{4F446FA4-9EB9-9049-9A78-8BCD1A51A916}" type="presOf" srcId="{12107976-4B37-4577-9975-27A154B650B1}" destId="{4374F1FC-B1EF-114F-B82A-33BA0E6C5781}" srcOrd="0" destOrd="0" presId="urn:microsoft.com/office/officeart/2008/layout/LinedList"/>
    <dgm:cxn modelId="{1C7C49C7-80A5-4AAC-8A3A-3C000C72F0FA}" srcId="{12107976-4B37-4577-9975-27A154B650B1}" destId="{AEAD2D61-824D-4B1F-82D1-17149DB40770}" srcOrd="3" destOrd="0" parTransId="{455A5198-BF25-4E97-87D8-FE972EF7A155}" sibTransId="{46FAC414-4487-4094-8FFC-D4013F657C1B}"/>
    <dgm:cxn modelId="{65BA2AEF-5E51-4AEA-A16E-28BC7AF573FB}" srcId="{12107976-4B37-4577-9975-27A154B650B1}" destId="{220BA8D3-AF9B-4B06-A673-1774D6A519BC}" srcOrd="1" destOrd="0" parTransId="{B78BFA01-63EB-4C32-8392-BB396563E906}" sibTransId="{36A90EB3-0DBF-4EFC-9714-9526E1C641B6}"/>
    <dgm:cxn modelId="{30BC719B-E00E-D04D-8C79-EEF74114B984}" type="presParOf" srcId="{4374F1FC-B1EF-114F-B82A-33BA0E6C5781}" destId="{231F3E6D-1357-1C48-92CC-1A59237B3D39}" srcOrd="0" destOrd="0" presId="urn:microsoft.com/office/officeart/2008/layout/LinedList"/>
    <dgm:cxn modelId="{0A49398D-03E2-644A-8BB6-66FB7C8050A1}" type="presParOf" srcId="{4374F1FC-B1EF-114F-B82A-33BA0E6C5781}" destId="{ED8321E3-ED8F-A24D-8F80-E0CB4A14320C}" srcOrd="1" destOrd="0" presId="urn:microsoft.com/office/officeart/2008/layout/LinedList"/>
    <dgm:cxn modelId="{F66FA43A-0B05-3E4F-B8FD-D4C8D1B010C8}" type="presParOf" srcId="{ED8321E3-ED8F-A24D-8F80-E0CB4A14320C}" destId="{E0E60D20-A8BE-4045-A2C8-73F6420C2DF7}" srcOrd="0" destOrd="0" presId="urn:microsoft.com/office/officeart/2008/layout/LinedList"/>
    <dgm:cxn modelId="{3F1559C9-E90C-D84A-83E5-727248D126F7}" type="presParOf" srcId="{ED8321E3-ED8F-A24D-8F80-E0CB4A14320C}" destId="{D51A43B9-9319-3D4A-9651-EC3647980E94}" srcOrd="1" destOrd="0" presId="urn:microsoft.com/office/officeart/2008/layout/LinedList"/>
    <dgm:cxn modelId="{5037A6EF-2A00-364D-81A3-68739461192F}" type="presParOf" srcId="{4374F1FC-B1EF-114F-B82A-33BA0E6C5781}" destId="{A6BAB2D0-C69E-1D44-BAC3-FE3A3684C37E}" srcOrd="2" destOrd="0" presId="urn:microsoft.com/office/officeart/2008/layout/LinedList"/>
    <dgm:cxn modelId="{99E83E18-45A7-8C44-A233-026193DF27C4}" type="presParOf" srcId="{4374F1FC-B1EF-114F-B82A-33BA0E6C5781}" destId="{EEDE0C0A-6B36-8041-90AC-FAF6D63B27AA}" srcOrd="3" destOrd="0" presId="urn:microsoft.com/office/officeart/2008/layout/LinedList"/>
    <dgm:cxn modelId="{2AE67D34-A087-D24A-B2D7-7DD0CB1E6A10}" type="presParOf" srcId="{EEDE0C0A-6B36-8041-90AC-FAF6D63B27AA}" destId="{34291D08-CE3D-4240-B316-F78FD58A718F}" srcOrd="0" destOrd="0" presId="urn:microsoft.com/office/officeart/2008/layout/LinedList"/>
    <dgm:cxn modelId="{994D40DE-FC43-8849-BEEA-E356D0B21A3B}" type="presParOf" srcId="{EEDE0C0A-6B36-8041-90AC-FAF6D63B27AA}" destId="{A105B07F-FB3E-EC4B-95D4-FE9DEFE43A6A}" srcOrd="1" destOrd="0" presId="urn:microsoft.com/office/officeart/2008/layout/LinedList"/>
    <dgm:cxn modelId="{9505266F-8CCE-2B4D-842A-C1482097B121}" type="presParOf" srcId="{4374F1FC-B1EF-114F-B82A-33BA0E6C5781}" destId="{ABAB7A06-815D-2240-81AC-EC55C4619010}" srcOrd="4" destOrd="0" presId="urn:microsoft.com/office/officeart/2008/layout/LinedList"/>
    <dgm:cxn modelId="{167052A2-64BB-DA4C-A65C-8A97AD79037E}" type="presParOf" srcId="{4374F1FC-B1EF-114F-B82A-33BA0E6C5781}" destId="{86372FA2-B432-FF45-AF41-ED0893F127D8}" srcOrd="5" destOrd="0" presId="urn:microsoft.com/office/officeart/2008/layout/LinedList"/>
    <dgm:cxn modelId="{4C8E265B-337E-F049-BF6C-EBAA5587DF2F}" type="presParOf" srcId="{86372FA2-B432-FF45-AF41-ED0893F127D8}" destId="{F8D7F318-BBE5-2642-B22C-65244B446182}" srcOrd="0" destOrd="0" presId="urn:microsoft.com/office/officeart/2008/layout/LinedList"/>
    <dgm:cxn modelId="{6E06FA03-8D09-8E45-A003-2099BFCCFD41}" type="presParOf" srcId="{86372FA2-B432-FF45-AF41-ED0893F127D8}" destId="{D866AACA-AD3E-804F-868D-5271D42B1B12}" srcOrd="1" destOrd="0" presId="urn:microsoft.com/office/officeart/2008/layout/LinedList"/>
    <dgm:cxn modelId="{C182687D-54BF-304C-8E1F-BD8EF0F23802}" type="presParOf" srcId="{4374F1FC-B1EF-114F-B82A-33BA0E6C5781}" destId="{FFAB81F2-CD0B-A943-9509-5E20AEB9DC7F}" srcOrd="6" destOrd="0" presId="urn:microsoft.com/office/officeart/2008/layout/LinedList"/>
    <dgm:cxn modelId="{4C334E35-F482-A549-9F84-FCE0B0BBF0F4}" type="presParOf" srcId="{4374F1FC-B1EF-114F-B82A-33BA0E6C5781}" destId="{B89747E9-4F29-6A48-982D-0C6ABC7FCDA8}" srcOrd="7" destOrd="0" presId="urn:microsoft.com/office/officeart/2008/layout/LinedList"/>
    <dgm:cxn modelId="{4E24F89D-EC60-3A46-AEC5-155A78052920}" type="presParOf" srcId="{B89747E9-4F29-6A48-982D-0C6ABC7FCDA8}" destId="{AEFAA812-326A-D941-85E4-A6F11A7A9A6F}" srcOrd="0" destOrd="0" presId="urn:microsoft.com/office/officeart/2008/layout/LinedList"/>
    <dgm:cxn modelId="{47942E11-A829-4E4F-8F88-E871A0B2972E}" type="presParOf" srcId="{B89747E9-4F29-6A48-982D-0C6ABC7FCDA8}" destId="{3607E667-8109-4F4F-A800-71FA05E1C66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707C8E-8B26-4223-9C79-F34E1FDCCA0D}"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1ADAEE84-AF4D-4691-9BD0-8393EE36C544}">
      <dgm:prSet/>
      <dgm:spPr/>
      <dgm:t>
        <a:bodyPr/>
        <a:lstStyle/>
        <a:p>
          <a:r>
            <a:rPr lang="en-US"/>
            <a:t>Strict 5 point approach to risk</a:t>
          </a:r>
        </a:p>
      </dgm:t>
    </dgm:pt>
    <dgm:pt modelId="{8392EEDC-1E47-4D9A-8D7F-BE8DB2649A92}" type="parTrans" cxnId="{1AD04F65-5675-42A7-B9B5-F1C31A10D32F}">
      <dgm:prSet/>
      <dgm:spPr/>
      <dgm:t>
        <a:bodyPr/>
        <a:lstStyle/>
        <a:p>
          <a:endParaRPr lang="en-US"/>
        </a:p>
      </dgm:t>
    </dgm:pt>
    <dgm:pt modelId="{C6876E9C-B1F7-43EB-99BC-2B3FD99045F4}" type="sibTrans" cxnId="{1AD04F65-5675-42A7-B9B5-F1C31A10D32F}">
      <dgm:prSet/>
      <dgm:spPr/>
      <dgm:t>
        <a:bodyPr/>
        <a:lstStyle/>
        <a:p>
          <a:endParaRPr lang="en-US"/>
        </a:p>
      </dgm:t>
    </dgm:pt>
    <dgm:pt modelId="{3A764AC5-3514-467D-9BA0-6D83CEA424C7}">
      <dgm:prSet/>
      <dgm:spPr/>
      <dgm:t>
        <a:bodyPr/>
        <a:lstStyle/>
        <a:p>
          <a:r>
            <a:rPr lang="en-US"/>
            <a:t>Advised by Zurich Insurance and LA H@S</a:t>
          </a:r>
        </a:p>
      </dgm:t>
    </dgm:pt>
    <dgm:pt modelId="{FE84519D-BC85-47A7-94CE-757D01DD682D}" type="parTrans" cxnId="{FF6C7265-3233-4120-B1AD-821576F75D50}">
      <dgm:prSet/>
      <dgm:spPr/>
      <dgm:t>
        <a:bodyPr/>
        <a:lstStyle/>
        <a:p>
          <a:endParaRPr lang="en-US"/>
        </a:p>
      </dgm:t>
    </dgm:pt>
    <dgm:pt modelId="{B50EBA87-FB58-4DF9-8ADC-4AA5BF9F3666}" type="sibTrans" cxnId="{FF6C7265-3233-4120-B1AD-821576F75D50}">
      <dgm:prSet/>
      <dgm:spPr/>
      <dgm:t>
        <a:bodyPr/>
        <a:lstStyle/>
        <a:p>
          <a:endParaRPr lang="en-US"/>
        </a:p>
      </dgm:t>
    </dgm:pt>
    <dgm:pt modelId="{06F414B1-5708-4D9D-B7AC-5C09D66A2ED7}">
      <dgm:prSet/>
      <dgm:spPr/>
      <dgm:t>
        <a:bodyPr/>
        <a:lstStyle/>
        <a:p>
          <a:r>
            <a:rPr lang="en-US"/>
            <a:t>Adoption of HSE ‘Promoting a balanced approach”</a:t>
          </a:r>
        </a:p>
      </dgm:t>
    </dgm:pt>
    <dgm:pt modelId="{F9F08F89-F431-4F87-8C9E-F94238D28370}" type="parTrans" cxnId="{BAFA6910-D56F-4F81-A8F3-A07159DDEE3F}">
      <dgm:prSet/>
      <dgm:spPr/>
      <dgm:t>
        <a:bodyPr/>
        <a:lstStyle/>
        <a:p>
          <a:endParaRPr lang="en-US"/>
        </a:p>
      </dgm:t>
    </dgm:pt>
    <dgm:pt modelId="{FA3BC0BA-B6EF-484C-82BF-7FEFE21C92F0}" type="sibTrans" cxnId="{BAFA6910-D56F-4F81-A8F3-A07159DDEE3F}">
      <dgm:prSet/>
      <dgm:spPr/>
      <dgm:t>
        <a:bodyPr/>
        <a:lstStyle/>
        <a:p>
          <a:endParaRPr lang="en-US"/>
        </a:p>
      </dgm:t>
    </dgm:pt>
    <dgm:pt modelId="{122B20E1-E260-4D09-AB30-CBEF95688C58}">
      <dgm:prSet/>
      <dgm:spPr/>
      <dgm:t>
        <a:bodyPr/>
        <a:lstStyle/>
        <a:p>
          <a:r>
            <a:rPr lang="en-US"/>
            <a:t>Employed Microbiologist</a:t>
          </a:r>
        </a:p>
      </dgm:t>
    </dgm:pt>
    <dgm:pt modelId="{6E0EC505-DBFB-46FB-9A2F-C86624FCDA57}" type="parTrans" cxnId="{90A663DB-CC9F-4E98-BBA9-835D873E4634}">
      <dgm:prSet/>
      <dgm:spPr/>
      <dgm:t>
        <a:bodyPr/>
        <a:lstStyle/>
        <a:p>
          <a:endParaRPr lang="en-US"/>
        </a:p>
      </dgm:t>
    </dgm:pt>
    <dgm:pt modelId="{33D3F348-4B08-46D9-B83B-7F732B5FA681}" type="sibTrans" cxnId="{90A663DB-CC9F-4E98-BBA9-835D873E4634}">
      <dgm:prSet/>
      <dgm:spPr/>
      <dgm:t>
        <a:bodyPr/>
        <a:lstStyle/>
        <a:p>
          <a:endParaRPr lang="en-US"/>
        </a:p>
      </dgm:t>
    </dgm:pt>
    <dgm:pt modelId="{3C68E22E-A2EA-42AB-B89A-5DD02AE31BA8}">
      <dgm:prSet/>
      <dgm:spPr/>
      <dgm:t>
        <a:bodyPr/>
        <a:lstStyle/>
        <a:p>
          <a:r>
            <a:rPr lang="en-US"/>
            <a:t>Play Safety Forum and ROSPA Inspector</a:t>
          </a:r>
        </a:p>
      </dgm:t>
    </dgm:pt>
    <dgm:pt modelId="{69535F73-D36D-4A22-BD51-FAFB66924B4E}" type="parTrans" cxnId="{8204B901-835B-4F3C-89F8-0D0204DD4F1D}">
      <dgm:prSet/>
      <dgm:spPr/>
      <dgm:t>
        <a:bodyPr/>
        <a:lstStyle/>
        <a:p>
          <a:endParaRPr lang="en-US"/>
        </a:p>
      </dgm:t>
    </dgm:pt>
    <dgm:pt modelId="{54B536A6-E35A-49C2-9034-B9169C60EAD0}" type="sibTrans" cxnId="{8204B901-835B-4F3C-89F8-0D0204DD4F1D}">
      <dgm:prSet/>
      <dgm:spPr/>
      <dgm:t>
        <a:bodyPr/>
        <a:lstStyle/>
        <a:p>
          <a:endParaRPr lang="en-US"/>
        </a:p>
      </dgm:t>
    </dgm:pt>
    <dgm:pt modelId="{AC0D785C-8A7C-4E46-AB89-63B2451D3BD0}">
      <dgm:prSet/>
      <dgm:spPr/>
      <dgm:t>
        <a:bodyPr/>
        <a:lstStyle/>
        <a:p>
          <a:r>
            <a:rPr lang="en-US"/>
            <a:t>Accidents and Incidents reduce</a:t>
          </a:r>
        </a:p>
      </dgm:t>
    </dgm:pt>
    <dgm:pt modelId="{D80F09C6-27AF-4885-A4E5-ECA51926D2B2}" type="parTrans" cxnId="{EA302B8B-89CA-4C65-B9DB-FD8B22BE6D46}">
      <dgm:prSet/>
      <dgm:spPr/>
      <dgm:t>
        <a:bodyPr/>
        <a:lstStyle/>
        <a:p>
          <a:endParaRPr lang="en-US"/>
        </a:p>
      </dgm:t>
    </dgm:pt>
    <dgm:pt modelId="{4A06BB67-9BC2-403A-9641-04061C51F3C1}" type="sibTrans" cxnId="{EA302B8B-89CA-4C65-B9DB-FD8B22BE6D46}">
      <dgm:prSet/>
      <dgm:spPr/>
      <dgm:t>
        <a:bodyPr/>
        <a:lstStyle/>
        <a:p>
          <a:endParaRPr lang="en-US"/>
        </a:p>
      </dgm:t>
    </dgm:pt>
    <dgm:pt modelId="{26232D94-690A-497D-B5F4-ECCEA7F8E161}">
      <dgm:prSet/>
      <dgm:spPr/>
      <dgm:t>
        <a:bodyPr/>
        <a:lstStyle/>
        <a:p>
          <a:r>
            <a:rPr lang="en-US"/>
            <a:t>Gradual introduction</a:t>
          </a:r>
        </a:p>
      </dgm:t>
    </dgm:pt>
    <dgm:pt modelId="{767C4294-CCF4-410B-BCA9-1386AD301720}" type="parTrans" cxnId="{605A1853-18C5-49D5-BF13-22BBAAB8C002}">
      <dgm:prSet/>
      <dgm:spPr/>
      <dgm:t>
        <a:bodyPr/>
        <a:lstStyle/>
        <a:p>
          <a:endParaRPr lang="en-US"/>
        </a:p>
      </dgm:t>
    </dgm:pt>
    <dgm:pt modelId="{12D5E6DC-97A7-45EC-8F46-AC6FB6EDB552}" type="sibTrans" cxnId="{605A1853-18C5-49D5-BF13-22BBAAB8C002}">
      <dgm:prSet/>
      <dgm:spPr/>
      <dgm:t>
        <a:bodyPr/>
        <a:lstStyle/>
        <a:p>
          <a:endParaRPr lang="en-US"/>
        </a:p>
      </dgm:t>
    </dgm:pt>
    <dgm:pt modelId="{49958EFF-70E9-4BDB-AE9F-9F80047DF0A1}">
      <dgm:prSet/>
      <dgm:spPr/>
      <dgm:t>
        <a:bodyPr/>
        <a:lstStyle/>
        <a:p>
          <a:r>
            <a:rPr lang="en-US"/>
            <a:t>Provides support, reassurance and confidence</a:t>
          </a:r>
        </a:p>
      </dgm:t>
    </dgm:pt>
    <dgm:pt modelId="{B86E5EC0-5DBA-4E4F-9395-9358699078B1}" type="parTrans" cxnId="{B2CFA024-6DD0-4D33-9562-AF2E2DEC7E32}">
      <dgm:prSet/>
      <dgm:spPr/>
      <dgm:t>
        <a:bodyPr/>
        <a:lstStyle/>
        <a:p>
          <a:endParaRPr lang="en-US"/>
        </a:p>
      </dgm:t>
    </dgm:pt>
    <dgm:pt modelId="{60C0B219-D7A9-448F-A002-C0029E2881DB}" type="sibTrans" cxnId="{B2CFA024-6DD0-4D33-9562-AF2E2DEC7E32}">
      <dgm:prSet/>
      <dgm:spPr/>
      <dgm:t>
        <a:bodyPr/>
        <a:lstStyle/>
        <a:p>
          <a:endParaRPr lang="en-US"/>
        </a:p>
      </dgm:t>
    </dgm:pt>
    <dgm:pt modelId="{6D4964E7-C88F-4D32-B956-91F1728D2C41}">
      <dgm:prSet/>
      <dgm:spPr/>
      <dgm:t>
        <a:bodyPr/>
        <a:lstStyle/>
        <a:p>
          <a:r>
            <a:rPr lang="en-US"/>
            <a:t>Invaluable benefits to children</a:t>
          </a:r>
        </a:p>
      </dgm:t>
    </dgm:pt>
    <dgm:pt modelId="{36676881-5CCA-4E41-B63F-411BD0DE8308}" type="parTrans" cxnId="{D2F668C8-73ED-41F6-9CE9-447D7DAACEFC}">
      <dgm:prSet/>
      <dgm:spPr/>
      <dgm:t>
        <a:bodyPr/>
        <a:lstStyle/>
        <a:p>
          <a:endParaRPr lang="en-US"/>
        </a:p>
      </dgm:t>
    </dgm:pt>
    <dgm:pt modelId="{1207D013-9CFC-4835-91B9-3FDC06B63ADB}" type="sibTrans" cxnId="{D2F668C8-73ED-41F6-9CE9-447D7DAACEFC}">
      <dgm:prSet/>
      <dgm:spPr/>
      <dgm:t>
        <a:bodyPr/>
        <a:lstStyle/>
        <a:p>
          <a:endParaRPr lang="en-US"/>
        </a:p>
      </dgm:t>
    </dgm:pt>
    <dgm:pt modelId="{A381CB84-6B67-1547-B94D-A7CACE496BA1}" type="pres">
      <dgm:prSet presAssocID="{F8707C8E-8B26-4223-9C79-F34E1FDCCA0D}" presName="diagram" presStyleCnt="0">
        <dgm:presLayoutVars>
          <dgm:dir/>
          <dgm:resizeHandles val="exact"/>
        </dgm:presLayoutVars>
      </dgm:prSet>
      <dgm:spPr/>
    </dgm:pt>
    <dgm:pt modelId="{9790B412-D54D-EF40-A657-A0432E12B7E8}" type="pres">
      <dgm:prSet presAssocID="{1ADAEE84-AF4D-4691-9BD0-8393EE36C544}" presName="node" presStyleLbl="node1" presStyleIdx="0" presStyleCnt="9">
        <dgm:presLayoutVars>
          <dgm:bulletEnabled val="1"/>
        </dgm:presLayoutVars>
      </dgm:prSet>
      <dgm:spPr/>
    </dgm:pt>
    <dgm:pt modelId="{D8D863FA-40FD-3540-B03C-CB96EBE84026}" type="pres">
      <dgm:prSet presAssocID="{C6876E9C-B1F7-43EB-99BC-2B3FD99045F4}" presName="sibTrans" presStyleCnt="0"/>
      <dgm:spPr/>
    </dgm:pt>
    <dgm:pt modelId="{1C837AA6-3A7F-8544-BBA5-7FA519715004}" type="pres">
      <dgm:prSet presAssocID="{3A764AC5-3514-467D-9BA0-6D83CEA424C7}" presName="node" presStyleLbl="node1" presStyleIdx="1" presStyleCnt="9">
        <dgm:presLayoutVars>
          <dgm:bulletEnabled val="1"/>
        </dgm:presLayoutVars>
      </dgm:prSet>
      <dgm:spPr/>
    </dgm:pt>
    <dgm:pt modelId="{AC6BA645-0F4B-D649-9AA1-7B662F8B5510}" type="pres">
      <dgm:prSet presAssocID="{B50EBA87-FB58-4DF9-8ADC-4AA5BF9F3666}" presName="sibTrans" presStyleCnt="0"/>
      <dgm:spPr/>
    </dgm:pt>
    <dgm:pt modelId="{3D659CD4-BAAE-FF41-9D2E-14D56864734D}" type="pres">
      <dgm:prSet presAssocID="{06F414B1-5708-4D9D-B7AC-5C09D66A2ED7}" presName="node" presStyleLbl="node1" presStyleIdx="2" presStyleCnt="9">
        <dgm:presLayoutVars>
          <dgm:bulletEnabled val="1"/>
        </dgm:presLayoutVars>
      </dgm:prSet>
      <dgm:spPr/>
    </dgm:pt>
    <dgm:pt modelId="{A751C0A0-3F22-1B42-BC5E-06BFE6556C43}" type="pres">
      <dgm:prSet presAssocID="{FA3BC0BA-B6EF-484C-82BF-7FEFE21C92F0}" presName="sibTrans" presStyleCnt="0"/>
      <dgm:spPr/>
    </dgm:pt>
    <dgm:pt modelId="{1C8B61A3-F976-6140-B008-9C148C59614C}" type="pres">
      <dgm:prSet presAssocID="{122B20E1-E260-4D09-AB30-CBEF95688C58}" presName="node" presStyleLbl="node1" presStyleIdx="3" presStyleCnt="9">
        <dgm:presLayoutVars>
          <dgm:bulletEnabled val="1"/>
        </dgm:presLayoutVars>
      </dgm:prSet>
      <dgm:spPr/>
    </dgm:pt>
    <dgm:pt modelId="{C6C0F0A2-C632-164F-98C8-C62DC0D8839B}" type="pres">
      <dgm:prSet presAssocID="{33D3F348-4B08-46D9-B83B-7F732B5FA681}" presName="sibTrans" presStyleCnt="0"/>
      <dgm:spPr/>
    </dgm:pt>
    <dgm:pt modelId="{D6DAA592-E2A7-8B46-BFF3-89820C740D3C}" type="pres">
      <dgm:prSet presAssocID="{3C68E22E-A2EA-42AB-B89A-5DD02AE31BA8}" presName="node" presStyleLbl="node1" presStyleIdx="4" presStyleCnt="9">
        <dgm:presLayoutVars>
          <dgm:bulletEnabled val="1"/>
        </dgm:presLayoutVars>
      </dgm:prSet>
      <dgm:spPr/>
    </dgm:pt>
    <dgm:pt modelId="{C63BC09D-9D1F-4A45-A4BD-3C32C148D5E6}" type="pres">
      <dgm:prSet presAssocID="{54B536A6-E35A-49C2-9034-B9169C60EAD0}" presName="sibTrans" presStyleCnt="0"/>
      <dgm:spPr/>
    </dgm:pt>
    <dgm:pt modelId="{C60150B6-6B5B-E14E-8B51-DA741B38D036}" type="pres">
      <dgm:prSet presAssocID="{AC0D785C-8A7C-4E46-AB89-63B2451D3BD0}" presName="node" presStyleLbl="node1" presStyleIdx="5" presStyleCnt="9">
        <dgm:presLayoutVars>
          <dgm:bulletEnabled val="1"/>
        </dgm:presLayoutVars>
      </dgm:prSet>
      <dgm:spPr/>
    </dgm:pt>
    <dgm:pt modelId="{E7F8F842-97C7-5848-9152-41C8D8685553}" type="pres">
      <dgm:prSet presAssocID="{4A06BB67-9BC2-403A-9641-04061C51F3C1}" presName="sibTrans" presStyleCnt="0"/>
      <dgm:spPr/>
    </dgm:pt>
    <dgm:pt modelId="{1E0C86D3-A56D-434B-B204-6F598B425842}" type="pres">
      <dgm:prSet presAssocID="{26232D94-690A-497D-B5F4-ECCEA7F8E161}" presName="node" presStyleLbl="node1" presStyleIdx="6" presStyleCnt="9">
        <dgm:presLayoutVars>
          <dgm:bulletEnabled val="1"/>
        </dgm:presLayoutVars>
      </dgm:prSet>
      <dgm:spPr/>
    </dgm:pt>
    <dgm:pt modelId="{A62A8E3F-E40C-2E4A-BF5D-73EFEEE66729}" type="pres">
      <dgm:prSet presAssocID="{12D5E6DC-97A7-45EC-8F46-AC6FB6EDB552}" presName="sibTrans" presStyleCnt="0"/>
      <dgm:spPr/>
    </dgm:pt>
    <dgm:pt modelId="{F3B0DA72-6967-6142-A47C-ED6385EDE710}" type="pres">
      <dgm:prSet presAssocID="{49958EFF-70E9-4BDB-AE9F-9F80047DF0A1}" presName="node" presStyleLbl="node1" presStyleIdx="7" presStyleCnt="9">
        <dgm:presLayoutVars>
          <dgm:bulletEnabled val="1"/>
        </dgm:presLayoutVars>
      </dgm:prSet>
      <dgm:spPr/>
    </dgm:pt>
    <dgm:pt modelId="{791F3766-93DF-DE44-8787-397EC800E56A}" type="pres">
      <dgm:prSet presAssocID="{60C0B219-D7A9-448F-A002-C0029E2881DB}" presName="sibTrans" presStyleCnt="0"/>
      <dgm:spPr/>
    </dgm:pt>
    <dgm:pt modelId="{B6E6D7C8-EB23-044E-967D-6B556242B257}" type="pres">
      <dgm:prSet presAssocID="{6D4964E7-C88F-4D32-B956-91F1728D2C41}" presName="node" presStyleLbl="node1" presStyleIdx="8" presStyleCnt="9">
        <dgm:presLayoutVars>
          <dgm:bulletEnabled val="1"/>
        </dgm:presLayoutVars>
      </dgm:prSet>
      <dgm:spPr/>
    </dgm:pt>
  </dgm:ptLst>
  <dgm:cxnLst>
    <dgm:cxn modelId="{8204B901-835B-4F3C-89F8-0D0204DD4F1D}" srcId="{F8707C8E-8B26-4223-9C79-F34E1FDCCA0D}" destId="{3C68E22E-A2EA-42AB-B89A-5DD02AE31BA8}" srcOrd="4" destOrd="0" parTransId="{69535F73-D36D-4A22-BD51-FAFB66924B4E}" sibTransId="{54B536A6-E35A-49C2-9034-B9169C60EAD0}"/>
    <dgm:cxn modelId="{AFFB6F03-4AED-A249-95C6-51C924031813}" type="presOf" srcId="{122B20E1-E260-4D09-AB30-CBEF95688C58}" destId="{1C8B61A3-F976-6140-B008-9C148C59614C}" srcOrd="0" destOrd="0" presId="urn:microsoft.com/office/officeart/2005/8/layout/default"/>
    <dgm:cxn modelId="{BAFA6910-D56F-4F81-A8F3-A07159DDEE3F}" srcId="{F8707C8E-8B26-4223-9C79-F34E1FDCCA0D}" destId="{06F414B1-5708-4D9D-B7AC-5C09D66A2ED7}" srcOrd="2" destOrd="0" parTransId="{F9F08F89-F431-4F87-8C9E-F94238D28370}" sibTransId="{FA3BC0BA-B6EF-484C-82BF-7FEFE21C92F0}"/>
    <dgm:cxn modelId="{B2CFA024-6DD0-4D33-9562-AF2E2DEC7E32}" srcId="{F8707C8E-8B26-4223-9C79-F34E1FDCCA0D}" destId="{49958EFF-70E9-4BDB-AE9F-9F80047DF0A1}" srcOrd="7" destOrd="0" parTransId="{B86E5EC0-5DBA-4E4F-9395-9358699078B1}" sibTransId="{60C0B219-D7A9-448F-A002-C0029E2881DB}"/>
    <dgm:cxn modelId="{CCE9442B-0A14-1141-B6BE-68B728F2C2F2}" type="presOf" srcId="{26232D94-690A-497D-B5F4-ECCEA7F8E161}" destId="{1E0C86D3-A56D-434B-B204-6F598B425842}" srcOrd="0" destOrd="0" presId="urn:microsoft.com/office/officeart/2005/8/layout/default"/>
    <dgm:cxn modelId="{605A1853-18C5-49D5-BF13-22BBAAB8C002}" srcId="{F8707C8E-8B26-4223-9C79-F34E1FDCCA0D}" destId="{26232D94-690A-497D-B5F4-ECCEA7F8E161}" srcOrd="6" destOrd="0" parTransId="{767C4294-CCF4-410B-BCA9-1386AD301720}" sibTransId="{12D5E6DC-97A7-45EC-8F46-AC6FB6EDB552}"/>
    <dgm:cxn modelId="{1AD04F65-5675-42A7-B9B5-F1C31A10D32F}" srcId="{F8707C8E-8B26-4223-9C79-F34E1FDCCA0D}" destId="{1ADAEE84-AF4D-4691-9BD0-8393EE36C544}" srcOrd="0" destOrd="0" parTransId="{8392EEDC-1E47-4D9A-8D7F-BE8DB2649A92}" sibTransId="{C6876E9C-B1F7-43EB-99BC-2B3FD99045F4}"/>
    <dgm:cxn modelId="{FF6C7265-3233-4120-B1AD-821576F75D50}" srcId="{F8707C8E-8B26-4223-9C79-F34E1FDCCA0D}" destId="{3A764AC5-3514-467D-9BA0-6D83CEA424C7}" srcOrd="1" destOrd="0" parTransId="{FE84519D-BC85-47A7-94CE-757D01DD682D}" sibTransId="{B50EBA87-FB58-4DF9-8ADC-4AA5BF9F3666}"/>
    <dgm:cxn modelId="{485CAC6C-639C-A341-9D0C-DF3678134F30}" type="presOf" srcId="{F8707C8E-8B26-4223-9C79-F34E1FDCCA0D}" destId="{A381CB84-6B67-1547-B94D-A7CACE496BA1}" srcOrd="0" destOrd="0" presId="urn:microsoft.com/office/officeart/2005/8/layout/default"/>
    <dgm:cxn modelId="{03A02472-9D37-DA40-9F50-C35104E601FC}" type="presOf" srcId="{49958EFF-70E9-4BDB-AE9F-9F80047DF0A1}" destId="{F3B0DA72-6967-6142-A47C-ED6385EDE710}" srcOrd="0" destOrd="0" presId="urn:microsoft.com/office/officeart/2005/8/layout/default"/>
    <dgm:cxn modelId="{3586A982-8511-1E4F-8CFB-6DE027DF60D6}" type="presOf" srcId="{AC0D785C-8A7C-4E46-AB89-63B2451D3BD0}" destId="{C60150B6-6B5B-E14E-8B51-DA741B38D036}" srcOrd="0" destOrd="0" presId="urn:microsoft.com/office/officeart/2005/8/layout/default"/>
    <dgm:cxn modelId="{B425DD89-0AB1-9747-A6E0-604AED0EDEFB}" type="presOf" srcId="{3C68E22E-A2EA-42AB-B89A-5DD02AE31BA8}" destId="{D6DAA592-E2A7-8B46-BFF3-89820C740D3C}" srcOrd="0" destOrd="0" presId="urn:microsoft.com/office/officeart/2005/8/layout/default"/>
    <dgm:cxn modelId="{EA302B8B-89CA-4C65-B9DB-FD8B22BE6D46}" srcId="{F8707C8E-8B26-4223-9C79-F34E1FDCCA0D}" destId="{AC0D785C-8A7C-4E46-AB89-63B2451D3BD0}" srcOrd="5" destOrd="0" parTransId="{D80F09C6-27AF-4885-A4E5-ECA51926D2B2}" sibTransId="{4A06BB67-9BC2-403A-9641-04061C51F3C1}"/>
    <dgm:cxn modelId="{5309E28D-1E98-2343-B389-8A8B9F360D85}" type="presOf" srcId="{3A764AC5-3514-467D-9BA0-6D83CEA424C7}" destId="{1C837AA6-3A7F-8544-BBA5-7FA519715004}" srcOrd="0" destOrd="0" presId="urn:microsoft.com/office/officeart/2005/8/layout/default"/>
    <dgm:cxn modelId="{93EF0191-940F-9449-81D1-1C6B9FA6F09F}" type="presOf" srcId="{6D4964E7-C88F-4D32-B956-91F1728D2C41}" destId="{B6E6D7C8-EB23-044E-967D-6B556242B257}" srcOrd="0" destOrd="0" presId="urn:microsoft.com/office/officeart/2005/8/layout/default"/>
    <dgm:cxn modelId="{753809A4-2924-544F-84FA-9C9E18272766}" type="presOf" srcId="{06F414B1-5708-4D9D-B7AC-5C09D66A2ED7}" destId="{3D659CD4-BAAE-FF41-9D2E-14D56864734D}" srcOrd="0" destOrd="0" presId="urn:microsoft.com/office/officeart/2005/8/layout/default"/>
    <dgm:cxn modelId="{D2F668C8-73ED-41F6-9CE9-447D7DAACEFC}" srcId="{F8707C8E-8B26-4223-9C79-F34E1FDCCA0D}" destId="{6D4964E7-C88F-4D32-B956-91F1728D2C41}" srcOrd="8" destOrd="0" parTransId="{36676881-5CCA-4E41-B63F-411BD0DE8308}" sibTransId="{1207D013-9CFC-4835-91B9-3FDC06B63ADB}"/>
    <dgm:cxn modelId="{90A663DB-CC9F-4E98-BBA9-835D873E4634}" srcId="{F8707C8E-8B26-4223-9C79-F34E1FDCCA0D}" destId="{122B20E1-E260-4D09-AB30-CBEF95688C58}" srcOrd="3" destOrd="0" parTransId="{6E0EC505-DBFB-46FB-9A2F-C86624FCDA57}" sibTransId="{33D3F348-4B08-46D9-B83B-7F732B5FA681}"/>
    <dgm:cxn modelId="{43D15CE6-2DDD-5145-AD54-CF2F4337FD66}" type="presOf" srcId="{1ADAEE84-AF4D-4691-9BD0-8393EE36C544}" destId="{9790B412-D54D-EF40-A657-A0432E12B7E8}" srcOrd="0" destOrd="0" presId="urn:microsoft.com/office/officeart/2005/8/layout/default"/>
    <dgm:cxn modelId="{00678FA9-A6E1-2944-8624-5583A98F5B23}" type="presParOf" srcId="{A381CB84-6B67-1547-B94D-A7CACE496BA1}" destId="{9790B412-D54D-EF40-A657-A0432E12B7E8}" srcOrd="0" destOrd="0" presId="urn:microsoft.com/office/officeart/2005/8/layout/default"/>
    <dgm:cxn modelId="{67823F9B-2FB9-F845-BE63-9B68FA600873}" type="presParOf" srcId="{A381CB84-6B67-1547-B94D-A7CACE496BA1}" destId="{D8D863FA-40FD-3540-B03C-CB96EBE84026}" srcOrd="1" destOrd="0" presId="urn:microsoft.com/office/officeart/2005/8/layout/default"/>
    <dgm:cxn modelId="{3827B95B-CE05-3748-9F0B-903E361F81A3}" type="presParOf" srcId="{A381CB84-6B67-1547-B94D-A7CACE496BA1}" destId="{1C837AA6-3A7F-8544-BBA5-7FA519715004}" srcOrd="2" destOrd="0" presId="urn:microsoft.com/office/officeart/2005/8/layout/default"/>
    <dgm:cxn modelId="{8D9C09AE-2393-8841-BD37-0E9E03D16681}" type="presParOf" srcId="{A381CB84-6B67-1547-B94D-A7CACE496BA1}" destId="{AC6BA645-0F4B-D649-9AA1-7B662F8B5510}" srcOrd="3" destOrd="0" presId="urn:microsoft.com/office/officeart/2005/8/layout/default"/>
    <dgm:cxn modelId="{E5384856-C013-C74E-8D28-8BA2DDF0EF9C}" type="presParOf" srcId="{A381CB84-6B67-1547-B94D-A7CACE496BA1}" destId="{3D659CD4-BAAE-FF41-9D2E-14D56864734D}" srcOrd="4" destOrd="0" presId="urn:microsoft.com/office/officeart/2005/8/layout/default"/>
    <dgm:cxn modelId="{BA0A72BA-27BE-F145-9EB1-486BD745FC5A}" type="presParOf" srcId="{A381CB84-6B67-1547-B94D-A7CACE496BA1}" destId="{A751C0A0-3F22-1B42-BC5E-06BFE6556C43}" srcOrd="5" destOrd="0" presId="urn:microsoft.com/office/officeart/2005/8/layout/default"/>
    <dgm:cxn modelId="{CC718E65-85FC-824D-B03A-945CAC952240}" type="presParOf" srcId="{A381CB84-6B67-1547-B94D-A7CACE496BA1}" destId="{1C8B61A3-F976-6140-B008-9C148C59614C}" srcOrd="6" destOrd="0" presId="urn:microsoft.com/office/officeart/2005/8/layout/default"/>
    <dgm:cxn modelId="{508B4A0A-1AF8-9748-9B79-37F47AE9D364}" type="presParOf" srcId="{A381CB84-6B67-1547-B94D-A7CACE496BA1}" destId="{C6C0F0A2-C632-164F-98C8-C62DC0D8839B}" srcOrd="7" destOrd="0" presId="urn:microsoft.com/office/officeart/2005/8/layout/default"/>
    <dgm:cxn modelId="{28B15600-7AEF-DF42-8AEB-B0A36E46B27C}" type="presParOf" srcId="{A381CB84-6B67-1547-B94D-A7CACE496BA1}" destId="{D6DAA592-E2A7-8B46-BFF3-89820C740D3C}" srcOrd="8" destOrd="0" presId="urn:microsoft.com/office/officeart/2005/8/layout/default"/>
    <dgm:cxn modelId="{7B70A6DD-CBAE-2D40-B92C-DDCABE4444D0}" type="presParOf" srcId="{A381CB84-6B67-1547-B94D-A7CACE496BA1}" destId="{C63BC09D-9D1F-4A45-A4BD-3C32C148D5E6}" srcOrd="9" destOrd="0" presId="urn:microsoft.com/office/officeart/2005/8/layout/default"/>
    <dgm:cxn modelId="{6AFD3A7C-1A63-F44F-8BD1-DBC1D7357973}" type="presParOf" srcId="{A381CB84-6B67-1547-B94D-A7CACE496BA1}" destId="{C60150B6-6B5B-E14E-8B51-DA741B38D036}" srcOrd="10" destOrd="0" presId="urn:microsoft.com/office/officeart/2005/8/layout/default"/>
    <dgm:cxn modelId="{9472D7DF-4B83-124F-B156-57CFDD0917F4}" type="presParOf" srcId="{A381CB84-6B67-1547-B94D-A7CACE496BA1}" destId="{E7F8F842-97C7-5848-9152-41C8D8685553}" srcOrd="11" destOrd="0" presId="urn:microsoft.com/office/officeart/2005/8/layout/default"/>
    <dgm:cxn modelId="{0288CABD-F2EC-104B-BB0A-AE8A36582A4E}" type="presParOf" srcId="{A381CB84-6B67-1547-B94D-A7CACE496BA1}" destId="{1E0C86D3-A56D-434B-B204-6F598B425842}" srcOrd="12" destOrd="0" presId="urn:microsoft.com/office/officeart/2005/8/layout/default"/>
    <dgm:cxn modelId="{B78CE3E5-F59E-484F-8C15-F91D0F63BC98}" type="presParOf" srcId="{A381CB84-6B67-1547-B94D-A7CACE496BA1}" destId="{A62A8E3F-E40C-2E4A-BF5D-73EFEEE66729}" srcOrd="13" destOrd="0" presId="urn:microsoft.com/office/officeart/2005/8/layout/default"/>
    <dgm:cxn modelId="{20B78471-3774-7343-B2EB-519293FDB1E5}" type="presParOf" srcId="{A381CB84-6B67-1547-B94D-A7CACE496BA1}" destId="{F3B0DA72-6967-6142-A47C-ED6385EDE710}" srcOrd="14" destOrd="0" presId="urn:microsoft.com/office/officeart/2005/8/layout/default"/>
    <dgm:cxn modelId="{EF8518BC-BD39-0945-B86E-8E289D0964CA}" type="presParOf" srcId="{A381CB84-6B67-1547-B94D-A7CACE496BA1}" destId="{791F3766-93DF-DE44-8787-397EC800E56A}" srcOrd="15" destOrd="0" presId="urn:microsoft.com/office/officeart/2005/8/layout/default"/>
    <dgm:cxn modelId="{9D152DDE-1595-C146-9D45-0E412BB7A56C}" type="presParOf" srcId="{A381CB84-6B67-1547-B94D-A7CACE496BA1}" destId="{B6E6D7C8-EB23-044E-967D-6B556242B257}"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20BE8D-4012-4CA5-9897-448B69ECFDA2}">
      <dsp:nvSpPr>
        <dsp:cNvPr id="0" name=""/>
        <dsp:cNvSpPr/>
      </dsp:nvSpPr>
      <dsp:spPr>
        <a:xfrm>
          <a:off x="3431678" y="143"/>
          <a:ext cx="1366242" cy="13662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Lunch Time Supervisor</a:t>
          </a:r>
        </a:p>
      </dsp:txBody>
      <dsp:txXfrm>
        <a:off x="3631760" y="200225"/>
        <a:ext cx="966078" cy="966078"/>
      </dsp:txXfrm>
    </dsp:sp>
    <dsp:sp modelId="{0C8823E9-EDFC-4B4E-81A6-F5319CEA18F4}">
      <dsp:nvSpPr>
        <dsp:cNvPr id="0" name=""/>
        <dsp:cNvSpPr/>
      </dsp:nvSpPr>
      <dsp:spPr>
        <a:xfrm rot="2160000">
          <a:off x="4754947" y="1050053"/>
          <a:ext cx="364047" cy="461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4765376" y="1110177"/>
        <a:ext cx="254833" cy="276664"/>
      </dsp:txXfrm>
    </dsp:sp>
    <dsp:sp modelId="{F5800EF8-AAF2-4A17-8696-B92658406C7D}">
      <dsp:nvSpPr>
        <dsp:cNvPr id="0" name=""/>
        <dsp:cNvSpPr/>
      </dsp:nvSpPr>
      <dsp:spPr>
        <a:xfrm>
          <a:off x="5092691" y="1206939"/>
          <a:ext cx="1366242" cy="13662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OPAL Team</a:t>
          </a:r>
        </a:p>
        <a:p>
          <a:pPr marL="0" lvl="0" indent="0" algn="ctr" defTabSz="577850">
            <a:lnSpc>
              <a:spcPct val="90000"/>
            </a:lnSpc>
            <a:spcBef>
              <a:spcPct val="0"/>
            </a:spcBef>
            <a:spcAft>
              <a:spcPct val="35000"/>
            </a:spcAft>
            <a:buNone/>
          </a:pPr>
          <a:r>
            <a:rPr lang="en-GB" sz="1300" kern="1200" dirty="0"/>
            <a:t>Management</a:t>
          </a:r>
        </a:p>
      </dsp:txBody>
      <dsp:txXfrm>
        <a:off x="5292773" y="1407021"/>
        <a:ext cx="966078" cy="966078"/>
      </dsp:txXfrm>
    </dsp:sp>
    <dsp:sp modelId="{2F72DC93-40A0-4121-8C7D-156F6C8F94E5}">
      <dsp:nvSpPr>
        <dsp:cNvPr id="0" name=""/>
        <dsp:cNvSpPr/>
      </dsp:nvSpPr>
      <dsp:spPr>
        <a:xfrm rot="6480000">
          <a:off x="5279747" y="2626027"/>
          <a:ext cx="364047" cy="461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rot="10800000">
        <a:off x="5351228" y="2666314"/>
        <a:ext cx="254833" cy="276664"/>
      </dsp:txXfrm>
    </dsp:sp>
    <dsp:sp modelId="{51F44B10-FF7B-4833-BA49-487B656449A9}">
      <dsp:nvSpPr>
        <dsp:cNvPr id="0" name=""/>
        <dsp:cNvSpPr/>
      </dsp:nvSpPr>
      <dsp:spPr>
        <a:xfrm>
          <a:off x="4458241" y="3159577"/>
          <a:ext cx="1366242" cy="13662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Parents</a:t>
          </a:r>
        </a:p>
      </dsp:txBody>
      <dsp:txXfrm>
        <a:off x="4658323" y="3359659"/>
        <a:ext cx="966078" cy="966078"/>
      </dsp:txXfrm>
    </dsp:sp>
    <dsp:sp modelId="{BC8953A7-EEF5-4639-BCDD-CCA25CCB0FC1}">
      <dsp:nvSpPr>
        <dsp:cNvPr id="0" name=""/>
        <dsp:cNvSpPr/>
      </dsp:nvSpPr>
      <dsp:spPr>
        <a:xfrm rot="10800000">
          <a:off x="3943079" y="3612145"/>
          <a:ext cx="364047" cy="461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rot="10800000">
        <a:off x="4052293" y="3704366"/>
        <a:ext cx="254833" cy="276664"/>
      </dsp:txXfrm>
    </dsp:sp>
    <dsp:sp modelId="{57CE1E03-62A2-4977-A9E9-360090654BC8}">
      <dsp:nvSpPr>
        <dsp:cNvPr id="0" name=""/>
        <dsp:cNvSpPr/>
      </dsp:nvSpPr>
      <dsp:spPr>
        <a:xfrm>
          <a:off x="2405116" y="3159577"/>
          <a:ext cx="1366242" cy="13662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Children</a:t>
          </a:r>
        </a:p>
      </dsp:txBody>
      <dsp:txXfrm>
        <a:off x="2605198" y="3359659"/>
        <a:ext cx="966078" cy="966078"/>
      </dsp:txXfrm>
    </dsp:sp>
    <dsp:sp modelId="{EF3D53A0-B45E-4E33-BD39-1C404246B57E}">
      <dsp:nvSpPr>
        <dsp:cNvPr id="0" name=""/>
        <dsp:cNvSpPr/>
      </dsp:nvSpPr>
      <dsp:spPr>
        <a:xfrm rot="15120000">
          <a:off x="2592172" y="2645625"/>
          <a:ext cx="364047" cy="461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rot="10800000">
        <a:off x="2663653" y="2789780"/>
        <a:ext cx="254833" cy="276664"/>
      </dsp:txXfrm>
    </dsp:sp>
    <dsp:sp modelId="{47365411-36EA-4832-8C0F-548E9A292AFB}">
      <dsp:nvSpPr>
        <dsp:cNvPr id="0" name=""/>
        <dsp:cNvSpPr/>
      </dsp:nvSpPr>
      <dsp:spPr>
        <a:xfrm>
          <a:off x="1770665" y="1206939"/>
          <a:ext cx="1366242" cy="13662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Teachers</a:t>
          </a:r>
        </a:p>
      </dsp:txBody>
      <dsp:txXfrm>
        <a:off x="1970747" y="1407021"/>
        <a:ext cx="966078" cy="966078"/>
      </dsp:txXfrm>
    </dsp:sp>
    <dsp:sp modelId="{25AC7E66-7FE1-4E17-BA6E-0F2B6D69292F}">
      <dsp:nvSpPr>
        <dsp:cNvPr id="0" name=""/>
        <dsp:cNvSpPr/>
      </dsp:nvSpPr>
      <dsp:spPr>
        <a:xfrm rot="19440000">
          <a:off x="3093934" y="1062165"/>
          <a:ext cx="364047" cy="461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3104363" y="1186483"/>
        <a:ext cx="254833" cy="2766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F3E6D-1357-1C48-92CC-1A59237B3D39}">
      <dsp:nvSpPr>
        <dsp:cNvPr id="0" name=""/>
        <dsp:cNvSpPr/>
      </dsp:nvSpPr>
      <dsp:spPr>
        <a:xfrm>
          <a:off x="0" y="0"/>
          <a:ext cx="486965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E60D20-A8BE-4045-A2C8-73F6420C2DF7}">
      <dsp:nvSpPr>
        <dsp:cNvPr id="0" name=""/>
        <dsp:cNvSpPr/>
      </dsp:nvSpPr>
      <dsp:spPr>
        <a:xfrm>
          <a:off x="0" y="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Increased learning time – children more settled and ready to learn - </a:t>
          </a:r>
          <a:r>
            <a:rPr lang="en-US" sz="2200" kern="1200" dirty="0"/>
            <a:t>10 mins more teacher time, per teacher per day</a:t>
          </a:r>
        </a:p>
      </dsp:txBody>
      <dsp:txXfrm>
        <a:off x="0" y="0"/>
        <a:ext cx="4869656" cy="1276350"/>
      </dsp:txXfrm>
    </dsp:sp>
    <dsp:sp modelId="{A6BAB2D0-C69E-1D44-BAC3-FE3A3684C37E}">
      <dsp:nvSpPr>
        <dsp:cNvPr id="0" name=""/>
        <dsp:cNvSpPr/>
      </dsp:nvSpPr>
      <dsp:spPr>
        <a:xfrm>
          <a:off x="0" y="1276350"/>
          <a:ext cx="4869656"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291D08-CE3D-4240-B316-F78FD58A718F}">
      <dsp:nvSpPr>
        <dsp:cNvPr id="0" name=""/>
        <dsp:cNvSpPr/>
      </dsp:nvSpPr>
      <dsp:spPr>
        <a:xfrm>
          <a:off x="0" y="127635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Cost saving – SLT and Teachers time</a:t>
          </a:r>
          <a:endParaRPr lang="en-US" sz="2200" kern="1200"/>
        </a:p>
      </dsp:txBody>
      <dsp:txXfrm>
        <a:off x="0" y="1276350"/>
        <a:ext cx="4869656" cy="1276350"/>
      </dsp:txXfrm>
    </dsp:sp>
    <dsp:sp modelId="{ABAB7A06-815D-2240-81AC-EC55C4619010}">
      <dsp:nvSpPr>
        <dsp:cNvPr id="0" name=""/>
        <dsp:cNvSpPr/>
      </dsp:nvSpPr>
      <dsp:spPr>
        <a:xfrm>
          <a:off x="0" y="2552700"/>
          <a:ext cx="4869656"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D7F318-BBE5-2642-B22C-65244B446182}">
      <dsp:nvSpPr>
        <dsp:cNvPr id="0" name=""/>
        <dsp:cNvSpPr/>
      </dsp:nvSpPr>
      <dsp:spPr>
        <a:xfrm>
          <a:off x="0" y="255270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Access to grounds and nature regardless of the weather</a:t>
          </a:r>
          <a:endParaRPr lang="en-US" sz="2200" kern="1200"/>
        </a:p>
      </dsp:txBody>
      <dsp:txXfrm>
        <a:off x="0" y="2552700"/>
        <a:ext cx="4869656" cy="1276350"/>
      </dsp:txXfrm>
    </dsp:sp>
    <dsp:sp modelId="{FFAB81F2-CD0B-A943-9509-5E20AEB9DC7F}">
      <dsp:nvSpPr>
        <dsp:cNvPr id="0" name=""/>
        <dsp:cNvSpPr/>
      </dsp:nvSpPr>
      <dsp:spPr>
        <a:xfrm>
          <a:off x="0" y="3829050"/>
          <a:ext cx="4869656"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FAA812-326A-D941-85E4-A6F11A7A9A6F}">
      <dsp:nvSpPr>
        <dsp:cNvPr id="0" name=""/>
        <dsp:cNvSpPr/>
      </dsp:nvSpPr>
      <dsp:spPr>
        <a:xfrm>
          <a:off x="0" y="382905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Increase staff happiness in their jobs</a:t>
          </a:r>
        </a:p>
      </dsp:txBody>
      <dsp:txXfrm>
        <a:off x="0" y="3829050"/>
        <a:ext cx="4869656" cy="12763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0B412-D54D-EF40-A657-A0432E12B7E8}">
      <dsp:nvSpPr>
        <dsp:cNvPr id="0" name=""/>
        <dsp:cNvSpPr/>
      </dsp:nvSpPr>
      <dsp:spPr>
        <a:xfrm>
          <a:off x="462111" y="497"/>
          <a:ext cx="2175774" cy="130546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Strict 5 point approach to risk</a:t>
          </a:r>
        </a:p>
      </dsp:txBody>
      <dsp:txXfrm>
        <a:off x="462111" y="497"/>
        <a:ext cx="2175774" cy="1305464"/>
      </dsp:txXfrm>
    </dsp:sp>
    <dsp:sp modelId="{1C837AA6-3A7F-8544-BBA5-7FA519715004}">
      <dsp:nvSpPr>
        <dsp:cNvPr id="0" name=""/>
        <dsp:cNvSpPr/>
      </dsp:nvSpPr>
      <dsp:spPr>
        <a:xfrm>
          <a:off x="2855462" y="497"/>
          <a:ext cx="2175774" cy="130546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Advised by Zurich Insurance and LA H@S</a:t>
          </a:r>
        </a:p>
      </dsp:txBody>
      <dsp:txXfrm>
        <a:off x="2855462" y="497"/>
        <a:ext cx="2175774" cy="1305464"/>
      </dsp:txXfrm>
    </dsp:sp>
    <dsp:sp modelId="{3D659CD4-BAAE-FF41-9D2E-14D56864734D}">
      <dsp:nvSpPr>
        <dsp:cNvPr id="0" name=""/>
        <dsp:cNvSpPr/>
      </dsp:nvSpPr>
      <dsp:spPr>
        <a:xfrm>
          <a:off x="5248814" y="497"/>
          <a:ext cx="2175774" cy="130546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Adoption of HSE ‘Promoting a balanced approach”</a:t>
          </a:r>
        </a:p>
      </dsp:txBody>
      <dsp:txXfrm>
        <a:off x="5248814" y="497"/>
        <a:ext cx="2175774" cy="1305464"/>
      </dsp:txXfrm>
    </dsp:sp>
    <dsp:sp modelId="{1C8B61A3-F976-6140-B008-9C148C59614C}">
      <dsp:nvSpPr>
        <dsp:cNvPr id="0" name=""/>
        <dsp:cNvSpPr/>
      </dsp:nvSpPr>
      <dsp:spPr>
        <a:xfrm>
          <a:off x="462111" y="1523539"/>
          <a:ext cx="2175774" cy="130546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Employed Microbiologist</a:t>
          </a:r>
        </a:p>
      </dsp:txBody>
      <dsp:txXfrm>
        <a:off x="462111" y="1523539"/>
        <a:ext cx="2175774" cy="1305464"/>
      </dsp:txXfrm>
    </dsp:sp>
    <dsp:sp modelId="{D6DAA592-E2A7-8B46-BFF3-89820C740D3C}">
      <dsp:nvSpPr>
        <dsp:cNvPr id="0" name=""/>
        <dsp:cNvSpPr/>
      </dsp:nvSpPr>
      <dsp:spPr>
        <a:xfrm>
          <a:off x="2855462" y="1523539"/>
          <a:ext cx="2175774" cy="130546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Play Safety Forum and ROSPA Inspector</a:t>
          </a:r>
        </a:p>
      </dsp:txBody>
      <dsp:txXfrm>
        <a:off x="2855462" y="1523539"/>
        <a:ext cx="2175774" cy="1305464"/>
      </dsp:txXfrm>
    </dsp:sp>
    <dsp:sp modelId="{C60150B6-6B5B-E14E-8B51-DA741B38D036}">
      <dsp:nvSpPr>
        <dsp:cNvPr id="0" name=""/>
        <dsp:cNvSpPr/>
      </dsp:nvSpPr>
      <dsp:spPr>
        <a:xfrm>
          <a:off x="5248814" y="1523539"/>
          <a:ext cx="2175774" cy="130546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Accidents and Incidents reduce</a:t>
          </a:r>
        </a:p>
      </dsp:txBody>
      <dsp:txXfrm>
        <a:off x="5248814" y="1523539"/>
        <a:ext cx="2175774" cy="1305464"/>
      </dsp:txXfrm>
    </dsp:sp>
    <dsp:sp modelId="{1E0C86D3-A56D-434B-B204-6F598B425842}">
      <dsp:nvSpPr>
        <dsp:cNvPr id="0" name=""/>
        <dsp:cNvSpPr/>
      </dsp:nvSpPr>
      <dsp:spPr>
        <a:xfrm>
          <a:off x="462111" y="3046581"/>
          <a:ext cx="2175774" cy="130546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Gradual introduction</a:t>
          </a:r>
        </a:p>
      </dsp:txBody>
      <dsp:txXfrm>
        <a:off x="462111" y="3046581"/>
        <a:ext cx="2175774" cy="1305464"/>
      </dsp:txXfrm>
    </dsp:sp>
    <dsp:sp modelId="{F3B0DA72-6967-6142-A47C-ED6385EDE710}">
      <dsp:nvSpPr>
        <dsp:cNvPr id="0" name=""/>
        <dsp:cNvSpPr/>
      </dsp:nvSpPr>
      <dsp:spPr>
        <a:xfrm>
          <a:off x="2855462" y="3046581"/>
          <a:ext cx="2175774" cy="130546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Provides support, reassurance and confidence</a:t>
          </a:r>
        </a:p>
      </dsp:txBody>
      <dsp:txXfrm>
        <a:off x="2855462" y="3046581"/>
        <a:ext cx="2175774" cy="1305464"/>
      </dsp:txXfrm>
    </dsp:sp>
    <dsp:sp modelId="{B6E6D7C8-EB23-044E-967D-6B556242B257}">
      <dsp:nvSpPr>
        <dsp:cNvPr id="0" name=""/>
        <dsp:cNvSpPr/>
      </dsp:nvSpPr>
      <dsp:spPr>
        <a:xfrm>
          <a:off x="5248814" y="3046581"/>
          <a:ext cx="2175774" cy="130546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Invaluable benefits to children</a:t>
          </a:r>
        </a:p>
      </dsp:txBody>
      <dsp:txXfrm>
        <a:off x="5248814" y="3046581"/>
        <a:ext cx="2175774" cy="130546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3741260-9E8C-4DA9-8A1E-D32D4DE4A38B}" type="datetimeFigureOut">
              <a:rPr lang="en-GB" smtClean="0"/>
              <a:pPr/>
              <a:t>09/03/2022</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FF7126-33B4-4975-833D-E90418ED6EBE}" type="slidenum">
              <a:rPr lang="en-GB" smtClean="0"/>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A69733-9072-4C42-9160-51B27AD108E9}" type="datetimeFigureOut">
              <a:rPr lang="en-GB" smtClean="0"/>
              <a:pPr/>
              <a:t>09/03/2022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EAB2B2-F8E3-477A-ADA3-0CB1EEC484FC}"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EAB2B2-F8E3-477A-ADA3-0CB1EEC484FC}" type="slidenum">
              <a:rPr lang="en-GB" smtClean="0"/>
              <a:pPr/>
              <a:t>2</a:t>
            </a:fld>
            <a:endParaRPr lang="en-GB"/>
          </a:p>
        </p:txBody>
      </p:sp>
    </p:spTree>
    <p:extLst>
      <p:ext uri="{BB962C8B-B14F-4D97-AF65-F5344CB8AC3E}">
        <p14:creationId xmlns:p14="http://schemas.microsoft.com/office/powerpoint/2010/main" val="3358887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2019 Update</a:t>
            </a:r>
            <a:r>
              <a:rPr lang="en-GB" sz="1200" b="0" i="0" u="none" strike="noStrike" kern="1200" dirty="0">
                <a:solidFill>
                  <a:schemeClr val="tx1"/>
                </a:solidFill>
                <a:effectLst/>
                <a:latin typeface="+mn-lt"/>
                <a:ea typeface="+mn-ea"/>
                <a:cs typeface="+mn-cs"/>
              </a:rPr>
              <a:t>  The new inspection framework expects schools to take a much broader approach to the development of characteristics in the areas of ‘</a:t>
            </a:r>
            <a:r>
              <a:rPr lang="en-GB" sz="1200" b="1" i="0" u="none" strike="noStrike" kern="1200" dirty="0">
                <a:solidFill>
                  <a:schemeClr val="tx1"/>
                </a:solidFill>
                <a:effectLst/>
                <a:latin typeface="+mn-lt"/>
                <a:ea typeface="+mn-ea"/>
                <a:cs typeface="+mn-cs"/>
              </a:rPr>
              <a:t>personal development’</a:t>
            </a:r>
            <a:r>
              <a:rPr lang="en-GB" sz="1200" b="0" i="0" u="none" strike="noStrike" kern="1200" dirty="0">
                <a:solidFill>
                  <a:schemeClr val="tx1"/>
                </a:solidFill>
                <a:effectLst/>
                <a:latin typeface="+mn-lt"/>
                <a:ea typeface="+mn-ea"/>
                <a:cs typeface="+mn-cs"/>
              </a:rPr>
              <a:t> and </a:t>
            </a:r>
            <a:r>
              <a:rPr lang="en-GB" sz="1200" b="1" i="0" u="none" strike="noStrike" kern="1200" dirty="0">
                <a:solidFill>
                  <a:schemeClr val="tx1"/>
                </a:solidFill>
                <a:effectLst/>
                <a:latin typeface="+mn-lt"/>
                <a:ea typeface="+mn-ea"/>
                <a:cs typeface="+mn-cs"/>
              </a:rPr>
              <a:t>‘behaviour and attitudes</a:t>
            </a:r>
            <a:r>
              <a:rPr lang="en-GB" sz="1200" b="0" i="0" u="none" strike="noStrike" kern="1200" dirty="0">
                <a:solidFill>
                  <a:schemeClr val="tx1"/>
                </a:solidFill>
                <a:effectLst/>
                <a:latin typeface="+mn-lt"/>
                <a:ea typeface="+mn-ea"/>
                <a:cs typeface="+mn-cs"/>
              </a:rPr>
              <a:t>‘ which OPAL is especially effective at delivering. Even the inspection area of ‘</a:t>
            </a:r>
            <a:r>
              <a:rPr lang="en-GB" sz="1200" b="1" i="0" u="none" strike="noStrike" kern="1200" dirty="0">
                <a:solidFill>
                  <a:schemeClr val="tx1"/>
                </a:solidFill>
                <a:effectLst/>
                <a:latin typeface="+mn-lt"/>
                <a:ea typeface="+mn-ea"/>
                <a:cs typeface="+mn-cs"/>
              </a:rPr>
              <a:t>Leadership and Management</a:t>
            </a:r>
            <a:r>
              <a:rPr lang="en-GB" sz="1200" b="0" i="0" u="none" strike="noStrike" kern="1200" dirty="0">
                <a:solidFill>
                  <a:schemeClr val="tx1"/>
                </a:solidFill>
                <a:effectLst/>
                <a:latin typeface="+mn-lt"/>
                <a:ea typeface="+mn-ea"/>
                <a:cs typeface="+mn-cs"/>
              </a:rPr>
              <a:t>‘ can benefit from the structured, hierarchical approach taken by the OPAL Programme. This is because </a:t>
            </a:r>
            <a:r>
              <a:rPr lang="en-GB" sz="1200" b="1" i="0" u="none" strike="noStrike" kern="1200" dirty="0">
                <a:solidFill>
                  <a:schemeClr val="tx1"/>
                </a:solidFill>
                <a:effectLst/>
                <a:latin typeface="+mn-lt"/>
                <a:ea typeface="+mn-ea"/>
                <a:cs typeface="+mn-cs"/>
              </a:rPr>
              <a:t>Intent </a:t>
            </a:r>
            <a:r>
              <a:rPr lang="en-GB" sz="1200" b="0" i="0" u="none" strike="noStrike" kern="1200" dirty="0">
                <a:solidFill>
                  <a:schemeClr val="tx1"/>
                </a:solidFill>
                <a:effectLst/>
                <a:latin typeface="+mn-lt"/>
                <a:ea typeface="+mn-ea"/>
                <a:cs typeface="+mn-cs"/>
              </a:rPr>
              <a:t>(what and why),</a:t>
            </a:r>
            <a:r>
              <a:rPr lang="en-GB" sz="1200" b="1" i="0" u="none" strike="noStrike" kern="1200" dirty="0">
                <a:solidFill>
                  <a:schemeClr val="tx1"/>
                </a:solidFill>
                <a:effectLst/>
                <a:latin typeface="+mn-lt"/>
                <a:ea typeface="+mn-ea"/>
                <a:cs typeface="+mn-cs"/>
              </a:rPr>
              <a:t>Implementation </a:t>
            </a:r>
            <a:r>
              <a:rPr lang="en-GB" sz="1200" b="0" i="0" u="none" strike="noStrike" kern="1200" dirty="0">
                <a:solidFill>
                  <a:schemeClr val="tx1"/>
                </a:solidFill>
                <a:effectLst/>
                <a:latin typeface="+mn-lt"/>
                <a:ea typeface="+mn-ea"/>
                <a:cs typeface="+mn-cs"/>
              </a:rPr>
              <a:t>(how and when) and</a:t>
            </a:r>
            <a:r>
              <a:rPr lang="en-GB" sz="1200" b="1" i="0" u="none" strike="noStrike" kern="1200" dirty="0">
                <a:solidFill>
                  <a:schemeClr val="tx1"/>
                </a:solidFill>
                <a:effectLst/>
                <a:latin typeface="+mn-lt"/>
                <a:ea typeface="+mn-ea"/>
                <a:cs typeface="+mn-cs"/>
              </a:rPr>
              <a:t> Impact</a:t>
            </a:r>
            <a:r>
              <a:rPr lang="en-GB" sz="1200" b="0" i="0" u="none" strike="noStrike" kern="1200" dirty="0">
                <a:solidFill>
                  <a:schemeClr val="tx1"/>
                </a:solidFill>
                <a:effectLst/>
                <a:latin typeface="+mn-lt"/>
                <a:ea typeface="+mn-ea"/>
                <a:cs typeface="+mn-cs"/>
              </a:rPr>
              <a:t> (evaluation, reflection, success criteria) have been at the very core of the OPAL Programme ever since its inception back in 2005!</a:t>
            </a:r>
          </a:p>
          <a:p>
            <a:r>
              <a:rPr lang="en-GB" sz="1200" b="0" i="0" u="none" strike="noStrike" kern="1200" dirty="0">
                <a:solidFill>
                  <a:schemeClr val="tx1"/>
                </a:solidFill>
                <a:effectLst/>
                <a:latin typeface="+mn-lt"/>
                <a:ea typeface="+mn-ea"/>
                <a:cs typeface="+mn-cs"/>
              </a:rPr>
              <a:t>Ofsted looks for behaviour which supports children in becoming resilient, well adjusted and competent citizens who are equipped to cope in the world beyond school. They are interested in how schools support development of the core skills that are best accrued by children through high quality play, including co-operation, context-rich language use, problem solving, negotiation, creativity and mental and physical well-being.</a:t>
            </a:r>
          </a:p>
          <a:p>
            <a:r>
              <a:rPr lang="en-GB" sz="1200" b="0" i="0" u="none" strike="noStrike" kern="1200" dirty="0">
                <a:solidFill>
                  <a:schemeClr val="tx1"/>
                </a:solidFill>
                <a:effectLst/>
                <a:latin typeface="+mn-lt"/>
                <a:ea typeface="+mn-ea"/>
                <a:cs typeface="+mn-cs"/>
              </a:rPr>
              <a:t>OPAL enables schools to clearly evidence both a base-line and also a monitorable improvement strategy for active learning, well being and physical activity.</a:t>
            </a:r>
          </a:p>
          <a:p>
            <a:br>
              <a:rPr lang="en-GB" dirty="0"/>
            </a:br>
            <a:endParaRPr lang="en-US" dirty="0"/>
          </a:p>
        </p:txBody>
      </p:sp>
      <p:sp>
        <p:nvSpPr>
          <p:cNvPr id="4" name="Slide Number Placeholder 3"/>
          <p:cNvSpPr>
            <a:spLocks noGrp="1"/>
          </p:cNvSpPr>
          <p:nvPr>
            <p:ph type="sldNum" sz="quarter" idx="5"/>
          </p:nvPr>
        </p:nvSpPr>
        <p:spPr/>
        <p:txBody>
          <a:bodyPr/>
          <a:lstStyle/>
          <a:p>
            <a:fld id="{69EAB2B2-F8E3-477A-ADA3-0CB1EEC484FC}" type="slidenum">
              <a:rPr lang="en-GB" smtClean="0"/>
              <a:pPr/>
              <a:t>11</a:t>
            </a:fld>
            <a:endParaRPr lang="en-GB"/>
          </a:p>
        </p:txBody>
      </p:sp>
    </p:spTree>
    <p:extLst>
      <p:ext uri="{BB962C8B-B14F-4D97-AF65-F5344CB8AC3E}">
        <p14:creationId xmlns:p14="http://schemas.microsoft.com/office/powerpoint/2010/main" val="2339559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dirty="0"/>
              <a:t>Great play will:</a:t>
            </a:r>
          </a:p>
          <a:p>
            <a:pPr marL="195539" indent="-195539" eaLnBrk="1" fontAlgn="auto" hangingPunct="1">
              <a:spcBef>
                <a:spcPts val="0"/>
              </a:spcBef>
              <a:spcAft>
                <a:spcPts val="0"/>
              </a:spcAft>
              <a:buFontTx/>
              <a:buChar char="-"/>
              <a:defRPr/>
            </a:pPr>
            <a:r>
              <a:rPr lang="en-GB" dirty="0"/>
              <a:t>Make your children happier</a:t>
            </a:r>
          </a:p>
          <a:p>
            <a:pPr marL="195539" indent="-195539" eaLnBrk="1" fontAlgn="auto" hangingPunct="1">
              <a:spcBef>
                <a:spcPts val="0"/>
              </a:spcBef>
              <a:spcAft>
                <a:spcPts val="0"/>
              </a:spcAft>
              <a:buFontTx/>
              <a:buChar char="-"/>
              <a:defRPr/>
            </a:pPr>
            <a:r>
              <a:rPr lang="en-GB" dirty="0"/>
              <a:t>Equip your children with the skills they need for life</a:t>
            </a:r>
          </a:p>
          <a:p>
            <a:pPr marL="195539" indent="-195539" eaLnBrk="1" fontAlgn="auto" hangingPunct="1">
              <a:spcBef>
                <a:spcPts val="0"/>
              </a:spcBef>
              <a:spcAft>
                <a:spcPts val="0"/>
              </a:spcAft>
              <a:buFontTx/>
              <a:buChar char="-"/>
              <a:defRPr/>
            </a:pPr>
            <a:r>
              <a:rPr lang="en-GB" dirty="0"/>
              <a:t>Make your children more effective learners</a:t>
            </a:r>
          </a:p>
          <a:p>
            <a:pPr marL="195539" indent="-195539" eaLnBrk="1" fontAlgn="auto" hangingPunct="1">
              <a:spcBef>
                <a:spcPts val="0"/>
              </a:spcBef>
              <a:spcAft>
                <a:spcPts val="0"/>
              </a:spcAft>
              <a:buFontTx/>
              <a:buChar char="-"/>
              <a:defRPr/>
            </a:pPr>
            <a:endParaRPr lang="en-GB" dirty="0"/>
          </a:p>
          <a:p>
            <a:pPr marL="195539" indent="-195539" eaLnBrk="1" fontAlgn="auto" hangingPunct="1">
              <a:spcBef>
                <a:spcPts val="0"/>
              </a:spcBef>
              <a:spcAft>
                <a:spcPts val="0"/>
              </a:spcAft>
              <a:buFontTx/>
              <a:buChar char="-"/>
              <a:defRPr/>
            </a:pPr>
            <a:r>
              <a:rPr lang="en-GB" dirty="0"/>
              <a:t>Make it anecdotal “you know the way our kids like to do X…?”</a:t>
            </a:r>
          </a:p>
          <a:p>
            <a:pPr marL="195539" indent="-195539" eaLnBrk="1" fontAlgn="auto" hangingPunct="1">
              <a:spcBef>
                <a:spcPts val="0"/>
              </a:spcBef>
              <a:spcAft>
                <a:spcPts val="0"/>
              </a:spcAft>
              <a:buFontTx/>
              <a:buChar char="-"/>
              <a:defRPr/>
            </a:pPr>
            <a:endParaRPr lang="en-GB" dirty="0"/>
          </a:p>
          <a:p>
            <a:pPr marL="195539" indent="-195539" eaLnBrk="1" fontAlgn="auto" hangingPunct="1">
              <a:spcBef>
                <a:spcPts val="0"/>
              </a:spcBef>
              <a:spcAft>
                <a:spcPts val="0"/>
              </a:spcAft>
              <a:buFontTx/>
              <a:buChar char="-"/>
              <a:defRPr/>
            </a:pPr>
            <a:r>
              <a:rPr lang="en-GB" dirty="0"/>
              <a:t>School/teachers are doing a great job but they can only be responsibility for teaching during lesson times and the remaining 20% is a rich opportunity for the necessary learning outside the curriculum that all children need (core skills etc)</a:t>
            </a:r>
          </a:p>
        </p:txBody>
      </p:sp>
      <p:sp>
        <p:nvSpPr>
          <p:cNvPr id="53252" name="Slide Number Placeholder 3"/>
          <p:cNvSpPr>
            <a:spLocks noGrp="1"/>
          </p:cNvSpPr>
          <p:nvPr>
            <p:ph type="sldNum" sz="quarter" idx="5"/>
          </p:nvPr>
        </p:nvSpPr>
        <p:spPr bwMode="auto">
          <a:noFill/>
          <a:ln>
            <a:miter lim="800000"/>
            <a:headEnd/>
            <a:tailEnd/>
          </a:ln>
        </p:spPr>
        <p:txBody>
          <a:bodyPr/>
          <a:lstStyle/>
          <a:p>
            <a:pPr hangingPunct="0">
              <a:tabLst>
                <a:tab pos="723900" algn="l"/>
                <a:tab pos="1447800" algn="l"/>
                <a:tab pos="2171700" algn="l"/>
                <a:tab pos="2895600" algn="l"/>
              </a:tabLst>
            </a:pPr>
            <a:fld id="{66A3156F-F486-405B-93D1-8E2CC996E514}" type="slidenum">
              <a:rPr lang="en-GB" altLang="en-US" smtClean="0">
                <a:solidFill>
                  <a:srgbClr val="000000"/>
                </a:solidFill>
                <a:latin typeface="Times New Roman" pitchFamily="16" charset="0"/>
                <a:cs typeface="Arial Unicode MS" charset="0"/>
              </a:rPr>
              <a:pPr hangingPunct="0">
                <a:tabLst>
                  <a:tab pos="723900" algn="l"/>
                  <a:tab pos="1447800" algn="l"/>
                  <a:tab pos="2171700" algn="l"/>
                  <a:tab pos="2895600" algn="l"/>
                </a:tabLst>
              </a:pPr>
              <a:t>12</a:t>
            </a:fld>
            <a:endParaRPr lang="en-GB" altLang="en-US" dirty="0">
              <a:solidFill>
                <a:srgbClr val="000000"/>
              </a:solidFill>
              <a:latin typeface="Times New Roman" pitchFamily="16" charset="0"/>
              <a:cs typeface="Arial Unicode M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latin typeface="Times New Roman" pitchFamily="16" charset="0"/>
            </a:endParaRPr>
          </a:p>
        </p:txBody>
      </p:sp>
      <p:sp>
        <p:nvSpPr>
          <p:cNvPr id="66564" name="Slide Number Placeholder 3"/>
          <p:cNvSpPr>
            <a:spLocks noGrp="1"/>
          </p:cNvSpPr>
          <p:nvPr>
            <p:ph type="sldNum" sz="quarter" idx="5"/>
          </p:nvPr>
        </p:nvSpPr>
        <p:spPr bwMode="auto">
          <a:noFill/>
          <a:ln>
            <a:miter lim="800000"/>
            <a:headEnd/>
            <a:tailEnd/>
          </a:ln>
        </p:spPr>
        <p:txBody>
          <a:bodyPr/>
          <a:lstStyle/>
          <a:p>
            <a:pPr hangingPunct="0">
              <a:tabLst>
                <a:tab pos="723900" algn="l"/>
                <a:tab pos="1447800" algn="l"/>
                <a:tab pos="2171700" algn="l"/>
                <a:tab pos="2895600" algn="l"/>
              </a:tabLst>
            </a:pPr>
            <a:fld id="{A0CCDE73-0B8E-419D-B0EA-B647F1711A35}" type="slidenum">
              <a:rPr lang="en-GB" altLang="en-US" smtClean="0">
                <a:solidFill>
                  <a:srgbClr val="000000"/>
                </a:solidFill>
                <a:latin typeface="Times New Roman" pitchFamily="16" charset="0"/>
                <a:cs typeface="Arial Unicode MS" charset="0"/>
              </a:rPr>
              <a:pPr hangingPunct="0">
                <a:tabLst>
                  <a:tab pos="723900" algn="l"/>
                  <a:tab pos="1447800" algn="l"/>
                  <a:tab pos="2171700" algn="l"/>
                  <a:tab pos="2895600" algn="l"/>
                </a:tabLst>
              </a:pPr>
              <a:t>13</a:t>
            </a:fld>
            <a:endParaRPr lang="en-GB" altLang="en-US">
              <a:solidFill>
                <a:srgbClr val="000000"/>
              </a:solidFill>
              <a:latin typeface="Times New Roman" pitchFamily="16" charset="0"/>
              <a:cs typeface="Arial Unicode MS" charset="0"/>
            </a:endParaRPr>
          </a:p>
        </p:txBody>
      </p:sp>
    </p:spTree>
    <p:extLst>
      <p:ext uri="{BB962C8B-B14F-4D97-AF65-F5344CB8AC3E}">
        <p14:creationId xmlns:p14="http://schemas.microsoft.com/office/powerpoint/2010/main" val="1751327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latin typeface="Times New Roman" pitchFamily="16" charset="0"/>
            </a:endParaRPr>
          </a:p>
        </p:txBody>
      </p:sp>
      <p:sp>
        <p:nvSpPr>
          <p:cNvPr id="66564" name="Slide Number Placeholder 3"/>
          <p:cNvSpPr>
            <a:spLocks noGrp="1"/>
          </p:cNvSpPr>
          <p:nvPr>
            <p:ph type="sldNum" sz="quarter" idx="5"/>
          </p:nvPr>
        </p:nvSpPr>
        <p:spPr bwMode="auto">
          <a:noFill/>
          <a:ln>
            <a:miter lim="800000"/>
            <a:headEnd/>
            <a:tailEnd/>
          </a:ln>
        </p:spPr>
        <p:txBody>
          <a:bodyPr/>
          <a:lstStyle/>
          <a:p>
            <a:pPr hangingPunct="0">
              <a:tabLst>
                <a:tab pos="723900" algn="l"/>
                <a:tab pos="1447800" algn="l"/>
                <a:tab pos="2171700" algn="l"/>
                <a:tab pos="2895600" algn="l"/>
              </a:tabLst>
            </a:pPr>
            <a:fld id="{A0CCDE73-0B8E-419D-B0EA-B647F1711A35}" type="slidenum">
              <a:rPr lang="en-GB" altLang="en-US" smtClean="0">
                <a:solidFill>
                  <a:srgbClr val="000000"/>
                </a:solidFill>
                <a:latin typeface="Times New Roman" pitchFamily="16" charset="0"/>
                <a:cs typeface="Arial Unicode MS" charset="0"/>
              </a:rPr>
              <a:pPr hangingPunct="0">
                <a:tabLst>
                  <a:tab pos="723900" algn="l"/>
                  <a:tab pos="1447800" algn="l"/>
                  <a:tab pos="2171700" algn="l"/>
                  <a:tab pos="2895600" algn="l"/>
                </a:tabLst>
              </a:pPr>
              <a:t>14</a:t>
            </a:fld>
            <a:endParaRPr lang="en-GB" altLang="en-US">
              <a:solidFill>
                <a:srgbClr val="000000"/>
              </a:solidFill>
              <a:latin typeface="Times New Roman" pitchFamily="16" charset="0"/>
              <a:cs typeface="Arial Unicode M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p:nvPr>
        </p:nvSpPr>
        <p:spPr>
          <a:ln/>
        </p:spPr>
        <p:txBody>
          <a:bodyPr/>
          <a:lstStyle/>
          <a:p>
            <a:fld id="{98D206FB-A037-4EEE-9822-D70AA5AC4B29}" type="slidenum">
              <a:rPr lang="en-GB"/>
              <a:pPr/>
              <a:t>18</a:t>
            </a:fld>
            <a:endParaRPr lang="en-GB"/>
          </a:p>
        </p:txBody>
      </p:sp>
      <p:sp>
        <p:nvSpPr>
          <p:cNvPr id="57345" name="Rectangle 1"/>
          <p:cNvSpPr txBox="1">
            <a:spLocks noGrp="1" noRot="1" noChangeAspect="1" noChangeArrowheads="1"/>
          </p:cNvSpPr>
          <p:nvPr>
            <p:ph type="sldImg"/>
          </p:nvPr>
        </p:nvSpPr>
        <p:spPr bwMode="auto">
          <a:xfrm>
            <a:off x="1108075" y="801688"/>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1008311" y="5079211"/>
            <a:ext cx="5543054" cy="481080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400270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EAB2B2-F8E3-477A-ADA3-0CB1EEC484FC}" type="slidenum">
              <a:rPr lang="en-GB" smtClean="0"/>
              <a:pPr/>
              <a:t>24</a:t>
            </a:fld>
            <a:endParaRPr lang="en-GB"/>
          </a:p>
        </p:txBody>
      </p:sp>
    </p:spTree>
    <p:extLst>
      <p:ext uri="{BB962C8B-B14F-4D97-AF65-F5344CB8AC3E}">
        <p14:creationId xmlns:p14="http://schemas.microsoft.com/office/powerpoint/2010/main" val="2495341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BB4B58F-76A7-477B-BEF5-2A9F2E641283}" type="datetime1">
              <a:rPr lang="en-GB" smtClean="0"/>
              <a:pPr/>
              <a:t>09/03/2022</a:t>
            </a:fld>
            <a:endParaRPr lang="en-GB"/>
          </a:p>
        </p:txBody>
      </p:sp>
      <p:sp>
        <p:nvSpPr>
          <p:cNvPr id="5" name="Footer Placeholder 4"/>
          <p:cNvSpPr>
            <a:spLocks noGrp="1"/>
          </p:cNvSpPr>
          <p:nvPr>
            <p:ph type="ftr" sz="quarter" idx="11"/>
          </p:nvPr>
        </p:nvSpPr>
        <p:spPr/>
        <p:txBody>
          <a:bodyPr/>
          <a:lstStyle/>
          <a:p>
            <a:r>
              <a:rPr lang="en-GB"/>
              <a:t>copyright OPAL CIC</a:t>
            </a:r>
          </a:p>
        </p:txBody>
      </p:sp>
      <p:sp>
        <p:nvSpPr>
          <p:cNvPr id="6" name="Slide Number Placeholder 5"/>
          <p:cNvSpPr>
            <a:spLocks noGrp="1"/>
          </p:cNvSpPr>
          <p:nvPr>
            <p:ph type="sldNum" sz="quarter" idx="12"/>
          </p:nvPr>
        </p:nvSpPr>
        <p:spPr/>
        <p:txBody>
          <a:bodyPr/>
          <a:lstStyle/>
          <a:p>
            <a:fld id="{791CD25B-A7CF-4CD3-BE4C-403C9BC0C81A}"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6B25E0-CEDD-45F3-B973-9AA63023DA3E}" type="datetime1">
              <a:rPr lang="en-GB" smtClean="0"/>
              <a:pPr/>
              <a:t>09/03/2022</a:t>
            </a:fld>
            <a:endParaRPr lang="en-GB"/>
          </a:p>
        </p:txBody>
      </p:sp>
      <p:sp>
        <p:nvSpPr>
          <p:cNvPr id="5" name="Footer Placeholder 4"/>
          <p:cNvSpPr>
            <a:spLocks noGrp="1"/>
          </p:cNvSpPr>
          <p:nvPr>
            <p:ph type="ftr" sz="quarter" idx="11"/>
          </p:nvPr>
        </p:nvSpPr>
        <p:spPr/>
        <p:txBody>
          <a:bodyPr/>
          <a:lstStyle/>
          <a:p>
            <a:r>
              <a:rPr lang="en-GB"/>
              <a:t>copyright OPAL CIC</a:t>
            </a:r>
          </a:p>
        </p:txBody>
      </p:sp>
      <p:sp>
        <p:nvSpPr>
          <p:cNvPr id="6" name="Slide Number Placeholder 5"/>
          <p:cNvSpPr>
            <a:spLocks noGrp="1"/>
          </p:cNvSpPr>
          <p:nvPr>
            <p:ph type="sldNum" sz="quarter" idx="12"/>
          </p:nvPr>
        </p:nvSpPr>
        <p:spPr/>
        <p:txBody>
          <a:bodyPr/>
          <a:lstStyle/>
          <a:p>
            <a:fld id="{791CD25B-A7CF-4CD3-BE4C-403C9BC0C81A}"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F06A55-B188-441B-B680-CB0CBE42BB7B}" type="datetime1">
              <a:rPr lang="en-GB" smtClean="0"/>
              <a:pPr/>
              <a:t>09/03/2022</a:t>
            </a:fld>
            <a:endParaRPr lang="en-GB"/>
          </a:p>
        </p:txBody>
      </p:sp>
      <p:sp>
        <p:nvSpPr>
          <p:cNvPr id="5" name="Footer Placeholder 4"/>
          <p:cNvSpPr>
            <a:spLocks noGrp="1"/>
          </p:cNvSpPr>
          <p:nvPr>
            <p:ph type="ftr" sz="quarter" idx="11"/>
          </p:nvPr>
        </p:nvSpPr>
        <p:spPr/>
        <p:txBody>
          <a:bodyPr/>
          <a:lstStyle/>
          <a:p>
            <a:r>
              <a:rPr lang="en-GB"/>
              <a:t>copyright OPAL CIC</a:t>
            </a:r>
          </a:p>
        </p:txBody>
      </p:sp>
      <p:sp>
        <p:nvSpPr>
          <p:cNvPr id="6" name="Slide Number Placeholder 5"/>
          <p:cNvSpPr>
            <a:spLocks noGrp="1"/>
          </p:cNvSpPr>
          <p:nvPr>
            <p:ph type="sldNum" sz="quarter" idx="12"/>
          </p:nvPr>
        </p:nvSpPr>
        <p:spPr/>
        <p:txBody>
          <a:bodyPr/>
          <a:lstStyle/>
          <a:p>
            <a:fld id="{791CD25B-A7CF-4CD3-BE4C-403C9BC0C81A}"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0B79495-2D4D-4DB9-9B4B-801B5BE72230}" type="datetime1">
              <a:rPr lang="en-GB" smtClean="0"/>
              <a:pPr/>
              <a:t>09/03/2022</a:t>
            </a:fld>
            <a:endParaRPr lang="en-GB"/>
          </a:p>
        </p:txBody>
      </p:sp>
      <p:sp>
        <p:nvSpPr>
          <p:cNvPr id="5" name="Footer Placeholder 4"/>
          <p:cNvSpPr>
            <a:spLocks noGrp="1"/>
          </p:cNvSpPr>
          <p:nvPr>
            <p:ph type="ftr" sz="quarter" idx="11"/>
          </p:nvPr>
        </p:nvSpPr>
        <p:spPr/>
        <p:txBody>
          <a:bodyPr/>
          <a:lstStyle/>
          <a:p>
            <a:r>
              <a:rPr lang="en-GB"/>
              <a:t>copyright OPAL CIC</a:t>
            </a:r>
          </a:p>
        </p:txBody>
      </p:sp>
      <p:sp>
        <p:nvSpPr>
          <p:cNvPr id="6" name="Slide Number Placeholder 5"/>
          <p:cNvSpPr>
            <a:spLocks noGrp="1"/>
          </p:cNvSpPr>
          <p:nvPr>
            <p:ph type="sldNum" sz="quarter" idx="12"/>
          </p:nvPr>
        </p:nvSpPr>
        <p:spPr/>
        <p:txBody>
          <a:bodyPr/>
          <a:lstStyle/>
          <a:p>
            <a:fld id="{791CD25B-A7CF-4CD3-BE4C-403C9BC0C81A}"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FE896-2A77-4887-8985-EF4BCC924BB5}" type="datetime1">
              <a:rPr lang="en-GB" smtClean="0"/>
              <a:pPr/>
              <a:t>09/03/2022</a:t>
            </a:fld>
            <a:endParaRPr lang="en-GB"/>
          </a:p>
        </p:txBody>
      </p:sp>
      <p:sp>
        <p:nvSpPr>
          <p:cNvPr id="5" name="Footer Placeholder 4"/>
          <p:cNvSpPr>
            <a:spLocks noGrp="1"/>
          </p:cNvSpPr>
          <p:nvPr>
            <p:ph type="ftr" sz="quarter" idx="11"/>
          </p:nvPr>
        </p:nvSpPr>
        <p:spPr/>
        <p:txBody>
          <a:bodyPr/>
          <a:lstStyle/>
          <a:p>
            <a:r>
              <a:rPr lang="en-GB"/>
              <a:t>copyright OPAL CIC</a:t>
            </a:r>
          </a:p>
        </p:txBody>
      </p:sp>
      <p:sp>
        <p:nvSpPr>
          <p:cNvPr id="6" name="Slide Number Placeholder 5"/>
          <p:cNvSpPr>
            <a:spLocks noGrp="1"/>
          </p:cNvSpPr>
          <p:nvPr>
            <p:ph type="sldNum" sz="quarter" idx="12"/>
          </p:nvPr>
        </p:nvSpPr>
        <p:spPr/>
        <p:txBody>
          <a:bodyPr/>
          <a:lstStyle/>
          <a:p>
            <a:fld id="{791CD25B-A7CF-4CD3-BE4C-403C9BC0C81A}"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AAF4C85-6C6E-4BA5-BB87-CD3F8D8ED335}" type="datetime1">
              <a:rPr lang="en-GB" smtClean="0"/>
              <a:pPr/>
              <a:t>09/03/2022</a:t>
            </a:fld>
            <a:endParaRPr lang="en-GB"/>
          </a:p>
        </p:txBody>
      </p:sp>
      <p:sp>
        <p:nvSpPr>
          <p:cNvPr id="6" name="Footer Placeholder 5"/>
          <p:cNvSpPr>
            <a:spLocks noGrp="1"/>
          </p:cNvSpPr>
          <p:nvPr>
            <p:ph type="ftr" sz="quarter" idx="11"/>
          </p:nvPr>
        </p:nvSpPr>
        <p:spPr/>
        <p:txBody>
          <a:bodyPr/>
          <a:lstStyle/>
          <a:p>
            <a:r>
              <a:rPr lang="en-GB"/>
              <a:t>copyright OPAL CIC</a:t>
            </a:r>
          </a:p>
        </p:txBody>
      </p:sp>
      <p:sp>
        <p:nvSpPr>
          <p:cNvPr id="7" name="Slide Number Placeholder 6"/>
          <p:cNvSpPr>
            <a:spLocks noGrp="1"/>
          </p:cNvSpPr>
          <p:nvPr>
            <p:ph type="sldNum" sz="quarter" idx="12"/>
          </p:nvPr>
        </p:nvSpPr>
        <p:spPr/>
        <p:txBody>
          <a:bodyPr/>
          <a:lstStyle/>
          <a:p>
            <a:fld id="{791CD25B-A7CF-4CD3-BE4C-403C9BC0C81A}"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9339539-835D-4406-9CEB-CB84813DCECA}" type="datetime1">
              <a:rPr lang="en-GB" smtClean="0"/>
              <a:pPr/>
              <a:t>09/03/2022</a:t>
            </a:fld>
            <a:endParaRPr lang="en-GB"/>
          </a:p>
        </p:txBody>
      </p:sp>
      <p:sp>
        <p:nvSpPr>
          <p:cNvPr id="8" name="Footer Placeholder 7"/>
          <p:cNvSpPr>
            <a:spLocks noGrp="1"/>
          </p:cNvSpPr>
          <p:nvPr>
            <p:ph type="ftr" sz="quarter" idx="11"/>
          </p:nvPr>
        </p:nvSpPr>
        <p:spPr/>
        <p:txBody>
          <a:bodyPr/>
          <a:lstStyle/>
          <a:p>
            <a:r>
              <a:rPr lang="en-GB"/>
              <a:t>copyright OPAL CIC</a:t>
            </a:r>
          </a:p>
        </p:txBody>
      </p:sp>
      <p:sp>
        <p:nvSpPr>
          <p:cNvPr id="9" name="Slide Number Placeholder 8"/>
          <p:cNvSpPr>
            <a:spLocks noGrp="1"/>
          </p:cNvSpPr>
          <p:nvPr>
            <p:ph type="sldNum" sz="quarter" idx="12"/>
          </p:nvPr>
        </p:nvSpPr>
        <p:spPr/>
        <p:txBody>
          <a:bodyPr/>
          <a:lstStyle/>
          <a:p>
            <a:fld id="{791CD25B-A7CF-4CD3-BE4C-403C9BC0C81A}"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BF791E7-48FE-4559-92F8-D7A446393125}" type="datetime1">
              <a:rPr lang="en-GB" smtClean="0"/>
              <a:pPr/>
              <a:t>09/03/2022</a:t>
            </a:fld>
            <a:endParaRPr lang="en-GB"/>
          </a:p>
        </p:txBody>
      </p:sp>
      <p:sp>
        <p:nvSpPr>
          <p:cNvPr id="4" name="Footer Placeholder 3"/>
          <p:cNvSpPr>
            <a:spLocks noGrp="1"/>
          </p:cNvSpPr>
          <p:nvPr>
            <p:ph type="ftr" sz="quarter" idx="11"/>
          </p:nvPr>
        </p:nvSpPr>
        <p:spPr/>
        <p:txBody>
          <a:bodyPr/>
          <a:lstStyle/>
          <a:p>
            <a:r>
              <a:rPr lang="en-GB"/>
              <a:t>copyright OPAL CIC</a:t>
            </a:r>
          </a:p>
        </p:txBody>
      </p:sp>
      <p:sp>
        <p:nvSpPr>
          <p:cNvPr id="5" name="Slide Number Placeholder 4"/>
          <p:cNvSpPr>
            <a:spLocks noGrp="1"/>
          </p:cNvSpPr>
          <p:nvPr>
            <p:ph type="sldNum" sz="quarter" idx="12"/>
          </p:nvPr>
        </p:nvSpPr>
        <p:spPr/>
        <p:txBody>
          <a:bodyPr/>
          <a:lstStyle/>
          <a:p>
            <a:fld id="{791CD25B-A7CF-4CD3-BE4C-403C9BC0C81A}"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9530D-23B9-4148-8262-FA42C131C2FF}" type="datetime1">
              <a:rPr lang="en-GB" smtClean="0"/>
              <a:pPr/>
              <a:t>09/03/2022</a:t>
            </a:fld>
            <a:endParaRPr lang="en-GB"/>
          </a:p>
        </p:txBody>
      </p:sp>
      <p:sp>
        <p:nvSpPr>
          <p:cNvPr id="3" name="Footer Placeholder 2"/>
          <p:cNvSpPr>
            <a:spLocks noGrp="1"/>
          </p:cNvSpPr>
          <p:nvPr>
            <p:ph type="ftr" sz="quarter" idx="11"/>
          </p:nvPr>
        </p:nvSpPr>
        <p:spPr/>
        <p:txBody>
          <a:bodyPr/>
          <a:lstStyle/>
          <a:p>
            <a:r>
              <a:rPr lang="en-GB"/>
              <a:t>copyright OPAL CIC</a:t>
            </a:r>
          </a:p>
        </p:txBody>
      </p:sp>
      <p:sp>
        <p:nvSpPr>
          <p:cNvPr id="4" name="Slide Number Placeholder 3"/>
          <p:cNvSpPr>
            <a:spLocks noGrp="1"/>
          </p:cNvSpPr>
          <p:nvPr>
            <p:ph type="sldNum" sz="quarter" idx="12"/>
          </p:nvPr>
        </p:nvSpPr>
        <p:spPr/>
        <p:txBody>
          <a:bodyPr/>
          <a:lstStyle/>
          <a:p>
            <a:fld id="{791CD25B-A7CF-4CD3-BE4C-403C9BC0C81A}"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E8FF50-7E66-4E7D-B36A-A69F79078377}" type="datetime1">
              <a:rPr lang="en-GB" smtClean="0"/>
              <a:pPr/>
              <a:t>09/03/2022</a:t>
            </a:fld>
            <a:endParaRPr lang="en-GB"/>
          </a:p>
        </p:txBody>
      </p:sp>
      <p:sp>
        <p:nvSpPr>
          <p:cNvPr id="6" name="Footer Placeholder 5"/>
          <p:cNvSpPr>
            <a:spLocks noGrp="1"/>
          </p:cNvSpPr>
          <p:nvPr>
            <p:ph type="ftr" sz="quarter" idx="11"/>
          </p:nvPr>
        </p:nvSpPr>
        <p:spPr/>
        <p:txBody>
          <a:bodyPr/>
          <a:lstStyle/>
          <a:p>
            <a:r>
              <a:rPr lang="en-GB"/>
              <a:t>copyright OPAL CIC</a:t>
            </a:r>
          </a:p>
        </p:txBody>
      </p:sp>
      <p:sp>
        <p:nvSpPr>
          <p:cNvPr id="7" name="Slide Number Placeholder 6"/>
          <p:cNvSpPr>
            <a:spLocks noGrp="1"/>
          </p:cNvSpPr>
          <p:nvPr>
            <p:ph type="sldNum" sz="quarter" idx="12"/>
          </p:nvPr>
        </p:nvSpPr>
        <p:spPr/>
        <p:txBody>
          <a:bodyPr/>
          <a:lstStyle/>
          <a:p>
            <a:fld id="{791CD25B-A7CF-4CD3-BE4C-403C9BC0C81A}"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0BDE62-10C1-4281-BA6D-AABB38DF8E4C}" type="datetime1">
              <a:rPr lang="en-GB" smtClean="0"/>
              <a:pPr/>
              <a:t>09/03/2022</a:t>
            </a:fld>
            <a:endParaRPr lang="en-GB"/>
          </a:p>
        </p:txBody>
      </p:sp>
      <p:sp>
        <p:nvSpPr>
          <p:cNvPr id="6" name="Footer Placeholder 5"/>
          <p:cNvSpPr>
            <a:spLocks noGrp="1"/>
          </p:cNvSpPr>
          <p:nvPr>
            <p:ph type="ftr" sz="quarter" idx="11"/>
          </p:nvPr>
        </p:nvSpPr>
        <p:spPr/>
        <p:txBody>
          <a:bodyPr/>
          <a:lstStyle/>
          <a:p>
            <a:r>
              <a:rPr lang="en-GB"/>
              <a:t>copyright OPAL CIC</a:t>
            </a:r>
          </a:p>
        </p:txBody>
      </p:sp>
      <p:sp>
        <p:nvSpPr>
          <p:cNvPr id="7" name="Slide Number Placeholder 6"/>
          <p:cNvSpPr>
            <a:spLocks noGrp="1"/>
          </p:cNvSpPr>
          <p:nvPr>
            <p:ph type="sldNum" sz="quarter" idx="12"/>
          </p:nvPr>
        </p:nvSpPr>
        <p:spPr/>
        <p:txBody>
          <a:bodyPr/>
          <a:lstStyle/>
          <a:p>
            <a:fld id="{791CD25B-A7CF-4CD3-BE4C-403C9BC0C81A}"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B9209B-8500-4FDC-ABF5-B89D832A0493}" type="datetime1">
              <a:rPr lang="en-GB" smtClean="0"/>
              <a:pPr/>
              <a:t>09/03/2022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copyright OPAL CIC</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1CD25B-A7CF-4CD3-BE4C-403C9BC0C81A}"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24.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em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2.emf"/><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www.outdoorplayandlearning.org.u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43.JPG"/><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tiff"/></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12" descr="Photo-0075">
            <a:extLst>
              <a:ext uri="{FF2B5EF4-FFF2-40B4-BE49-F238E27FC236}">
                <a16:creationId xmlns:a16="http://schemas.microsoft.com/office/drawing/2014/main" id="{5A4CB002-4F25-D547-8699-7FED57798C23}"/>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1" y="10"/>
            <a:ext cx="9144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47" name="Freeform: Shape 46">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4F2AC20-F705-8C4F-9668-D09042C5268A}"/>
              </a:ext>
            </a:extLst>
          </p:cNvPr>
          <p:cNvSpPr>
            <a:spLocks noGrp="1"/>
          </p:cNvSpPr>
          <p:nvPr>
            <p:ph type="title"/>
          </p:nvPr>
        </p:nvSpPr>
        <p:spPr>
          <a:xfrm>
            <a:off x="630936" y="4199861"/>
            <a:ext cx="6642044" cy="1336826"/>
          </a:xfrm>
        </p:spPr>
        <p:txBody>
          <a:bodyPr vert="horz" lIns="91440" tIns="45720" rIns="91440" bIns="45720" rtlCol="0" anchor="b">
            <a:normAutofit/>
          </a:bodyPr>
          <a:lstStyle/>
          <a:p>
            <a:pPr algn="l">
              <a:lnSpc>
                <a:spcPct val="90000"/>
              </a:lnSpc>
            </a:pPr>
            <a:r>
              <a:rPr lang="en-US" sz="4700">
                <a:solidFill>
                  <a:srgbClr val="FFFFFF"/>
                </a:solidFill>
              </a:rPr>
              <a:t>Welcome to OPAL</a:t>
            </a:r>
          </a:p>
        </p:txBody>
      </p:sp>
      <p:sp>
        <p:nvSpPr>
          <p:cNvPr id="4" name="Footer Placeholder 3">
            <a:extLst>
              <a:ext uri="{FF2B5EF4-FFF2-40B4-BE49-F238E27FC236}">
                <a16:creationId xmlns:a16="http://schemas.microsoft.com/office/drawing/2014/main" id="{86B42B41-1D32-A943-B52E-C2B4A3E334CD}"/>
              </a:ext>
            </a:extLst>
          </p:cNvPr>
          <p:cNvSpPr>
            <a:spLocks noGrp="1"/>
          </p:cNvSpPr>
          <p:nvPr>
            <p:ph type="ftr" sz="quarter" idx="11"/>
          </p:nvPr>
        </p:nvSpPr>
        <p:spPr>
          <a:xfrm>
            <a:off x="3031236" y="6355080"/>
            <a:ext cx="30861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copyright OPAL CIC</a:t>
            </a:r>
          </a:p>
        </p:txBody>
      </p:sp>
    </p:spTree>
    <p:extLst>
      <p:ext uri="{BB962C8B-B14F-4D97-AF65-F5344CB8AC3E}">
        <p14:creationId xmlns:p14="http://schemas.microsoft.com/office/powerpoint/2010/main" val="1848578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0A4B931-B7F0-403E-9F40-8A4054A04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144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3">
            <a:extLst>
              <a:ext uri="{FF2B5EF4-FFF2-40B4-BE49-F238E27FC236}">
                <a16:creationId xmlns:a16="http://schemas.microsoft.com/office/drawing/2014/main" id="{4CEAF602-346E-4A18-BDCE-F489E035C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7101525"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
            <a:extLst>
              <a:ext uri="{FF2B5EF4-FFF2-40B4-BE49-F238E27FC236}">
                <a16:creationId xmlns:a16="http://schemas.microsoft.com/office/drawing/2014/main" id="{F74A1337-596D-453E-B873-BCF1760EE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6058538"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Box 2">
            <a:extLst>
              <a:ext uri="{FF2B5EF4-FFF2-40B4-BE49-F238E27FC236}">
                <a16:creationId xmlns:a16="http://schemas.microsoft.com/office/drawing/2014/main" id="{522DCAEF-971A-4294-AA06-ADE16AA35C94}"/>
              </a:ext>
            </a:extLst>
          </p:cNvPr>
          <p:cNvSpPr txBox="1">
            <a:spLocks noChangeArrowheads="1"/>
          </p:cNvSpPr>
          <p:nvPr/>
        </p:nvSpPr>
        <p:spPr bwMode="auto">
          <a:xfrm>
            <a:off x="393222" y="3707463"/>
            <a:ext cx="3711321" cy="2651200"/>
          </a:xfrm>
          <a:prstGeom prst="rect">
            <a:avLst/>
          </a:prstGeom>
        </p:spPr>
        <p:txBody>
          <a:bodyPr rot="0" vert="horz" lIns="91440" tIns="45720" rIns="91440" bIns="45720" rtlCol="0" anchor="t" anchorCtr="0">
            <a:normAutofit/>
          </a:bodyPr>
          <a:lstStyle/>
          <a:p>
            <a:pPr>
              <a:lnSpc>
                <a:spcPct val="90000"/>
              </a:lnSpc>
              <a:spcBef>
                <a:spcPct val="0"/>
              </a:spcBef>
              <a:spcAft>
                <a:spcPts val="600"/>
              </a:spcAft>
            </a:pPr>
            <a:r>
              <a:rPr lang="en-US" sz="3600" b="1" dirty="0">
                <a:effectLst/>
                <a:latin typeface="+mj-lt"/>
                <a:ea typeface="+mj-ea"/>
                <a:cs typeface="+mj-cs"/>
              </a:rPr>
              <a:t>2018 European Winners </a:t>
            </a:r>
            <a:endParaRPr lang="en-US" sz="3600" dirty="0">
              <a:effectLst/>
              <a:latin typeface="+mj-lt"/>
              <a:ea typeface="+mj-ea"/>
              <a:cs typeface="+mj-cs"/>
            </a:endParaRPr>
          </a:p>
          <a:p>
            <a:pPr>
              <a:lnSpc>
                <a:spcPct val="90000"/>
              </a:lnSpc>
              <a:spcBef>
                <a:spcPct val="0"/>
              </a:spcBef>
              <a:spcAft>
                <a:spcPts val="600"/>
              </a:spcAft>
            </a:pPr>
            <a:r>
              <a:rPr lang="en-US" sz="3600" dirty="0">
                <a:effectLst/>
                <a:latin typeface="+mj-lt"/>
                <a:ea typeface="+mj-ea"/>
                <a:cs typeface="+mj-cs"/>
              </a:rPr>
              <a:t>Active School </a:t>
            </a:r>
            <a:r>
              <a:rPr lang="en-US" sz="3600" dirty="0" err="1">
                <a:effectLst/>
                <a:latin typeface="+mj-lt"/>
                <a:ea typeface="+mj-ea"/>
                <a:cs typeface="+mj-cs"/>
              </a:rPr>
              <a:t>Programme</a:t>
            </a:r>
            <a:r>
              <a:rPr lang="en-US" sz="3600" dirty="0">
                <a:effectLst/>
                <a:latin typeface="+mj-lt"/>
                <a:ea typeface="+mj-ea"/>
                <a:cs typeface="+mj-cs"/>
              </a:rPr>
              <a:t> Awards</a:t>
            </a:r>
          </a:p>
        </p:txBody>
      </p:sp>
      <p:pic>
        <p:nvPicPr>
          <p:cNvPr id="4" name="Picture 3" descr="Image result for erasmus +">
            <a:extLst>
              <a:ext uri="{FF2B5EF4-FFF2-40B4-BE49-F238E27FC236}">
                <a16:creationId xmlns:a16="http://schemas.microsoft.com/office/drawing/2014/main" id="{BD0C2D1C-C82A-4C0E-9587-925FBBF20BF9}"/>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5672825" y="1098628"/>
            <a:ext cx="3466168" cy="762557"/>
          </a:xfrm>
          <a:prstGeom prst="rect">
            <a:avLst/>
          </a:prstGeom>
          <a:noFill/>
        </p:spPr>
      </p:pic>
      <p:pic>
        <p:nvPicPr>
          <p:cNvPr id="5" name="Picture 4" descr="C:\Users\dingl\AppData\Local\Microsoft\Windows\INetCache\Content.MSO\B48C7DD0.tmp">
            <a:extLst>
              <a:ext uri="{FF2B5EF4-FFF2-40B4-BE49-F238E27FC236}">
                <a16:creationId xmlns:a16="http://schemas.microsoft.com/office/drawing/2014/main" id="{8242C249-B7E4-419E-B620-B54835338AC0}"/>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147018" y="2172990"/>
            <a:ext cx="2840396" cy="999398"/>
          </a:xfrm>
          <a:prstGeom prst="rect">
            <a:avLst/>
          </a:prstGeom>
          <a:noFill/>
        </p:spPr>
      </p:pic>
      <p:pic>
        <p:nvPicPr>
          <p:cNvPr id="7" name="Picture 6">
            <a:extLst>
              <a:ext uri="{FF2B5EF4-FFF2-40B4-BE49-F238E27FC236}">
                <a16:creationId xmlns:a16="http://schemas.microsoft.com/office/drawing/2014/main" id="{3C763290-6C03-4C8E-B14C-B86A72DC22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0943" y="5251525"/>
            <a:ext cx="2087236" cy="1388013"/>
          </a:xfrm>
          <a:prstGeom prst="rect">
            <a:avLst/>
          </a:prstGeom>
        </p:spPr>
      </p:pic>
      <p:pic>
        <p:nvPicPr>
          <p:cNvPr id="12" name="Picture 11" descr="A close up of a map&#10;&#10;Description automatically generated">
            <a:extLst>
              <a:ext uri="{FF2B5EF4-FFF2-40B4-BE49-F238E27FC236}">
                <a16:creationId xmlns:a16="http://schemas.microsoft.com/office/drawing/2014/main" id="{F53B78FE-7978-EC43-8272-D4E8E6F294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1891" y="3429000"/>
            <a:ext cx="2021466" cy="2929663"/>
          </a:xfrm>
          <a:prstGeom prst="rect">
            <a:avLst/>
          </a:prstGeom>
        </p:spPr>
      </p:pic>
      <p:pic>
        <p:nvPicPr>
          <p:cNvPr id="9" name="Picture 14">
            <a:extLst>
              <a:ext uri="{FF2B5EF4-FFF2-40B4-BE49-F238E27FC236}">
                <a16:creationId xmlns:a16="http://schemas.microsoft.com/office/drawing/2014/main" id="{6D0F3872-0516-43C2-92D3-83AB7BCDAC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9921" y="145027"/>
            <a:ext cx="1507493" cy="12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90F4833F-5FB5-3143-B15C-B29B73ADA677}"/>
              </a:ext>
            </a:extLst>
          </p:cNvPr>
          <p:cNvSpPr txBox="1"/>
          <p:nvPr/>
        </p:nvSpPr>
        <p:spPr>
          <a:xfrm>
            <a:off x="393222" y="695663"/>
            <a:ext cx="3387771" cy="2954655"/>
          </a:xfrm>
          <a:prstGeom prst="rect">
            <a:avLst/>
          </a:prstGeom>
          <a:noFill/>
        </p:spPr>
        <p:txBody>
          <a:bodyPr wrap="square" rtlCol="0">
            <a:spAutoFit/>
          </a:bodyPr>
          <a:lstStyle/>
          <a:p>
            <a:r>
              <a:rPr lang="en-US" sz="3600" b="1" dirty="0">
                <a:latin typeface="+mj-lt"/>
                <a:ea typeface="+mj-ea"/>
                <a:cs typeface="+mj-cs"/>
              </a:rPr>
              <a:t>2020 Awarded £250k from Sport England </a:t>
            </a:r>
          </a:p>
          <a:p>
            <a:r>
              <a:rPr lang="en-US" sz="2000" b="1" dirty="0">
                <a:latin typeface="+mj-lt"/>
                <a:ea typeface="+mj-ea"/>
                <a:cs typeface="+mj-cs"/>
              </a:rPr>
              <a:t>to double capacity and develop new materials to support all schools in the UK</a:t>
            </a:r>
          </a:p>
          <a:p>
            <a:endParaRPr lang="en-US" dirty="0"/>
          </a:p>
        </p:txBody>
      </p:sp>
    </p:spTree>
    <p:extLst>
      <p:ext uri="{BB962C8B-B14F-4D97-AF65-F5344CB8AC3E}">
        <p14:creationId xmlns:p14="http://schemas.microsoft.com/office/powerpoint/2010/main" val="388625982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D27C8B72-EE28-E14C-81E5-18A839314644}"/>
              </a:ext>
            </a:extLst>
          </p:cNvPr>
          <p:cNvSpPr>
            <a:spLocks noGrp="1"/>
          </p:cNvSpPr>
          <p:nvPr>
            <p:ph type="title"/>
          </p:nvPr>
        </p:nvSpPr>
        <p:spPr>
          <a:xfrm>
            <a:off x="666473" y="4760132"/>
            <a:ext cx="2960565" cy="1777829"/>
          </a:xfrm>
        </p:spPr>
        <p:txBody>
          <a:bodyPr vert="horz" lIns="91440" tIns="45720" rIns="91440" bIns="45720" rtlCol="0" anchor="ctr">
            <a:normAutofit/>
          </a:bodyPr>
          <a:lstStyle/>
          <a:p>
            <a:pPr algn="l">
              <a:lnSpc>
                <a:spcPct val="90000"/>
              </a:lnSpc>
            </a:pPr>
            <a:r>
              <a:rPr lang="en-US" sz="3500" kern="1200">
                <a:solidFill>
                  <a:schemeClr val="tx1"/>
                </a:solidFill>
                <a:latin typeface="+mj-lt"/>
                <a:ea typeface="+mj-ea"/>
                <a:cs typeface="+mj-cs"/>
              </a:rPr>
              <a:t>OFSTED and OPAL</a:t>
            </a:r>
          </a:p>
        </p:txBody>
      </p:sp>
      <p:sp>
        <p:nvSpPr>
          <p:cNvPr id="33" name="Freeform: Shape 32">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8B3750D9-BE94-7943-9149-EB25AF3C6A75}"/>
              </a:ext>
            </a:extLst>
          </p:cNvPr>
          <p:cNvPicPr>
            <a:picLocks noGrp="1" noChangeAspect="1"/>
          </p:cNvPicPr>
          <p:nvPr>
            <p:ph idx="1"/>
          </p:nvPr>
        </p:nvPicPr>
        <p:blipFill>
          <a:blip r:embed="rId3"/>
          <a:stretch>
            <a:fillRect/>
          </a:stretch>
        </p:blipFill>
        <p:spPr>
          <a:xfrm>
            <a:off x="736392" y="671951"/>
            <a:ext cx="7677961" cy="3359108"/>
          </a:xfrm>
          <a:prstGeom prst="rect">
            <a:avLst/>
          </a:prstGeom>
        </p:spPr>
      </p:pic>
      <p:sp>
        <p:nvSpPr>
          <p:cNvPr id="4" name="Footer Placeholder 3">
            <a:extLst>
              <a:ext uri="{FF2B5EF4-FFF2-40B4-BE49-F238E27FC236}">
                <a16:creationId xmlns:a16="http://schemas.microsoft.com/office/drawing/2014/main" id="{CAC07563-DD9E-074F-9A25-75E58B55374A}"/>
              </a:ext>
            </a:extLst>
          </p:cNvPr>
          <p:cNvSpPr>
            <a:spLocks noGrp="1"/>
          </p:cNvSpPr>
          <p:nvPr>
            <p:ph type="ftr" sz="quarter" idx="11"/>
          </p:nvPr>
        </p:nvSpPr>
        <p:spPr>
          <a:xfrm>
            <a:off x="1005840" y="4055364"/>
            <a:ext cx="7132320" cy="320040"/>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copyright OPAL CIC</a:t>
            </a:r>
          </a:p>
        </p:txBody>
      </p:sp>
      <p:sp>
        <p:nvSpPr>
          <p:cNvPr id="3" name="TextBox 2">
            <a:extLst>
              <a:ext uri="{FF2B5EF4-FFF2-40B4-BE49-F238E27FC236}">
                <a16:creationId xmlns:a16="http://schemas.microsoft.com/office/drawing/2014/main" id="{781828AF-FA6F-8D45-A8B8-1526F0272379}"/>
              </a:ext>
            </a:extLst>
          </p:cNvPr>
          <p:cNvSpPr txBox="1"/>
          <p:nvPr/>
        </p:nvSpPr>
        <p:spPr>
          <a:xfrm>
            <a:off x="3838835" y="4767660"/>
            <a:ext cx="4711405" cy="177030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a:t>How do you develop a child’s resilience, perseverance, determination and grit?</a:t>
            </a:r>
          </a:p>
          <a:p>
            <a:pPr indent="-228600">
              <a:lnSpc>
                <a:spcPct val="90000"/>
              </a:lnSpc>
              <a:spcAft>
                <a:spcPts val="600"/>
              </a:spcAft>
              <a:buFont typeface="Arial" panose="020B0604020202020204" pitchFamily="34" charset="0"/>
              <a:buChar char="•"/>
            </a:pPr>
            <a:r>
              <a:rPr lang="en-US" sz="1600"/>
              <a:t>How do you prepare a child with skills for life?</a:t>
            </a:r>
          </a:p>
          <a:p>
            <a:pPr indent="-228600">
              <a:lnSpc>
                <a:spcPct val="90000"/>
              </a:lnSpc>
              <a:spcAft>
                <a:spcPts val="600"/>
              </a:spcAft>
              <a:buFont typeface="Arial" panose="020B0604020202020204" pitchFamily="34" charset="0"/>
              <a:buChar char="•"/>
            </a:pPr>
            <a:r>
              <a:rPr lang="en-US" sz="1600"/>
              <a:t>How do you provide character building skills and opportunities? </a:t>
            </a:r>
          </a:p>
        </p:txBody>
      </p:sp>
    </p:spTree>
    <p:extLst>
      <p:ext uri="{BB962C8B-B14F-4D97-AF65-F5344CB8AC3E}">
        <p14:creationId xmlns:p14="http://schemas.microsoft.com/office/powerpoint/2010/main" val="299396080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4"/>
          <p:cNvGraphicFramePr>
            <a:graphicFrameLocks noGrp="1"/>
          </p:cNvGraphicFramePr>
          <p:nvPr>
            <p:ph idx="1"/>
          </p:nvPr>
        </p:nvGraphicFramePr>
        <p:xfrm>
          <a:off x="3878263" y="2205038"/>
          <a:ext cx="6165850" cy="4289425"/>
        </p:xfrm>
        <a:graphic>
          <a:graphicData uri="http://schemas.openxmlformats.org/presentationml/2006/ole">
            <mc:AlternateContent xmlns:mc="http://schemas.openxmlformats.org/markup-compatibility/2006">
              <mc:Choice xmlns:v="urn:schemas-microsoft-com:vml" Requires="v">
                <p:oleObj spid="_x0000_s1052" r:id="rId4" imgW="4804064" imgH="3365284" progId="Excel.Sheet.8">
                  <p:embed/>
                </p:oleObj>
              </mc:Choice>
              <mc:Fallback>
                <p:oleObj r:id="rId4" imgW="4804064" imgH="3365284" progId="Excel.Sheet.8">
                  <p:embed/>
                  <p:pic>
                    <p:nvPicPr>
                      <p:cNvPr id="0" name="Object 3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263" y="2205038"/>
                        <a:ext cx="6165850" cy="428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7" name="Title 1"/>
          <p:cNvSpPr txBox="1">
            <a:spLocks/>
          </p:cNvSpPr>
          <p:nvPr/>
        </p:nvSpPr>
        <p:spPr bwMode="auto">
          <a:xfrm>
            <a:off x="395288" y="1412875"/>
            <a:ext cx="6229350" cy="6129338"/>
          </a:xfrm>
          <a:prstGeom prst="rect">
            <a:avLst/>
          </a:prstGeom>
          <a:noFill/>
          <a:ln w="9525">
            <a:noFill/>
            <a:miter lim="800000"/>
            <a:headEnd/>
            <a:tailEnd/>
          </a:ln>
        </p:spPr>
        <p:txBody>
          <a:bodyPr lIns="90000" tIns="45000" rIns="90000" bIns="45000"/>
          <a:lstStyle/>
          <a:p>
            <a:pPr marL="457200" indent="-457200" defTabSz="449263">
              <a:lnSpc>
                <a:spcPct val="102000"/>
              </a:lnSpc>
              <a:buClr>
                <a:srgbClr val="7F7F7F"/>
              </a:buClr>
              <a:buFont typeface="Arial" charset="0"/>
              <a:buChar char="•"/>
            </a:pPr>
            <a:r>
              <a:rPr lang="en-GB" altLang="en-US" sz="2800" dirty="0">
                <a:solidFill>
                  <a:srgbClr val="7F7F7F"/>
                </a:solidFill>
              </a:rPr>
              <a:t>Playtime makes up 20% of school life</a:t>
            </a:r>
          </a:p>
          <a:p>
            <a:pPr marL="457200" indent="-457200" defTabSz="449263">
              <a:lnSpc>
                <a:spcPct val="102000"/>
              </a:lnSpc>
              <a:buClr>
                <a:srgbClr val="7F7F7F"/>
              </a:buClr>
              <a:buFont typeface="Arial" charset="0"/>
              <a:buChar char="•"/>
            </a:pPr>
            <a:r>
              <a:rPr lang="en-GB" altLang="en-US" sz="2800" dirty="0">
                <a:solidFill>
                  <a:srgbClr val="7F7F7F"/>
                </a:solidFill>
              </a:rPr>
              <a:t>Per year - 231 hours, 37 days, 7.4 weeks…or 1.4 years overall</a:t>
            </a:r>
          </a:p>
          <a:p>
            <a:pPr marL="457200" indent="-457200" defTabSz="449263">
              <a:lnSpc>
                <a:spcPct val="102000"/>
              </a:lnSpc>
              <a:buClr>
                <a:srgbClr val="7F7F7F"/>
              </a:buClr>
              <a:buFont typeface="Arial" charset="0"/>
              <a:buChar char="•"/>
            </a:pPr>
            <a:endParaRPr lang="en-GB" altLang="en-US" sz="2800" dirty="0">
              <a:solidFill>
                <a:srgbClr val="7F7F7F"/>
              </a:solidFill>
            </a:endParaRPr>
          </a:p>
        </p:txBody>
      </p:sp>
      <p:sp>
        <p:nvSpPr>
          <p:cNvPr id="1028" name="Title 1"/>
          <p:cNvSpPr txBox="1">
            <a:spLocks/>
          </p:cNvSpPr>
          <p:nvPr/>
        </p:nvSpPr>
        <p:spPr bwMode="auto">
          <a:xfrm>
            <a:off x="684213" y="4437063"/>
            <a:ext cx="3673475" cy="720725"/>
          </a:xfrm>
          <a:prstGeom prst="rect">
            <a:avLst/>
          </a:prstGeom>
          <a:noFill/>
          <a:ln w="9525">
            <a:noFill/>
            <a:miter lim="800000"/>
            <a:headEnd/>
            <a:tailEnd/>
          </a:ln>
        </p:spPr>
        <p:txBody>
          <a:bodyPr lIns="90000" tIns="45000" rIns="90000" bIns="45000"/>
          <a:lstStyle/>
          <a:p>
            <a:pPr marL="457200" indent="-457200" defTabSz="449263">
              <a:lnSpc>
                <a:spcPct val="102000"/>
              </a:lnSpc>
              <a:buClr>
                <a:srgbClr val="254061"/>
              </a:buClr>
              <a:buFont typeface="Arial" charset="0"/>
              <a:buChar char="•"/>
            </a:pPr>
            <a:endParaRPr lang="en-GB" altLang="en-US" sz="2800" dirty="0">
              <a:solidFill>
                <a:srgbClr val="254061"/>
              </a:solidFill>
            </a:endParaRPr>
          </a:p>
        </p:txBody>
      </p:sp>
      <p:sp>
        <p:nvSpPr>
          <p:cNvPr id="1029" name="Rectangle 11"/>
          <p:cNvSpPr>
            <a:spLocks noChangeArrowheads="1"/>
          </p:cNvSpPr>
          <p:nvPr/>
        </p:nvSpPr>
        <p:spPr bwMode="auto">
          <a:xfrm>
            <a:off x="468313" y="1619250"/>
            <a:ext cx="4824412" cy="4689475"/>
          </a:xfrm>
          <a:prstGeom prst="rect">
            <a:avLst/>
          </a:prstGeom>
          <a:noFill/>
          <a:ln w="120650" algn="ctr">
            <a:noFill/>
            <a:round/>
            <a:headEnd/>
            <a:tailEnd/>
          </a:ln>
        </p:spPr>
        <p:txBody>
          <a:bodyPr/>
          <a:lstStyle/>
          <a:p>
            <a:pPr hangingPunct="0">
              <a:lnSpc>
                <a:spcPct val="93000"/>
              </a:lnSpc>
              <a:buClr>
                <a:srgbClr val="000000"/>
              </a:buClr>
              <a:buFont typeface="Times New Roman" pitchFamily="16" charset="0"/>
              <a:buNone/>
            </a:pPr>
            <a:endParaRPr lang="en-GB" altLang="en-US" dirty="0">
              <a:latin typeface="Arial" charset="0"/>
              <a:ea typeface="Microsoft YaHei" charset="-122"/>
            </a:endParaRPr>
          </a:p>
        </p:txBody>
      </p:sp>
      <p:pic>
        <p:nvPicPr>
          <p:cNvPr id="1030" name="Picture 12"/>
          <p:cNvPicPr>
            <a:picLocks noChangeAspect="1"/>
          </p:cNvPicPr>
          <p:nvPr/>
        </p:nvPicPr>
        <p:blipFill>
          <a:blip r:embed="rId6" cstate="print"/>
          <a:srcRect/>
          <a:stretch>
            <a:fillRect/>
          </a:stretch>
        </p:blipFill>
        <p:spPr bwMode="auto">
          <a:xfrm>
            <a:off x="7910513" y="260350"/>
            <a:ext cx="982662" cy="936625"/>
          </a:xfrm>
          <a:prstGeom prst="rect">
            <a:avLst/>
          </a:prstGeom>
          <a:noFill/>
          <a:ln w="9525">
            <a:noFill/>
            <a:miter lim="800000"/>
            <a:headEnd/>
            <a:tailEnd/>
          </a:ln>
        </p:spPr>
      </p:pic>
      <p:sp>
        <p:nvSpPr>
          <p:cNvPr id="14" name="Content Placeholder 2"/>
          <p:cNvSpPr txBox="1">
            <a:spLocks/>
          </p:cNvSpPr>
          <p:nvPr/>
        </p:nvSpPr>
        <p:spPr>
          <a:xfrm>
            <a:off x="468313" y="4012406"/>
            <a:ext cx="3446463" cy="1854994"/>
          </a:xfrm>
          <a:prstGeom prst="rect">
            <a:avLst/>
          </a:prstGeom>
          <a:solidFill>
            <a:schemeClr val="bg1">
              <a:lumMod val="65000"/>
            </a:schemeClr>
          </a:solid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GB" sz="2400" b="1" dirty="0">
                <a:solidFill>
                  <a:schemeClr val="bg1"/>
                </a:solidFill>
                <a:ea typeface="Calibri" panose="020F0502020204030204" pitchFamily="34" charset="0"/>
                <a:cs typeface="Times New Roman" panose="02020603050405020304" pitchFamily="18" charset="0"/>
              </a:rPr>
              <a:t>You are going to make 20% of that time into amazing playtimes every single day for all of your children.</a:t>
            </a:r>
            <a:endParaRPr lang="en-GB" sz="2400" b="1" dirty="0">
              <a:solidFill>
                <a:schemeClr val="bg1"/>
              </a:solidFill>
            </a:endParaRPr>
          </a:p>
        </p:txBody>
      </p:sp>
      <p:sp>
        <p:nvSpPr>
          <p:cNvPr id="9" name="Title 1"/>
          <p:cNvSpPr>
            <a:spLocks noGrp="1"/>
          </p:cNvSpPr>
          <p:nvPr>
            <p:ph type="title"/>
          </p:nvPr>
        </p:nvSpPr>
        <p:spPr>
          <a:xfrm>
            <a:off x="457200" y="274638"/>
            <a:ext cx="8229600" cy="1143000"/>
          </a:xfrm>
        </p:spPr>
        <p:txBody>
          <a:bodyPr>
            <a:normAutofit/>
          </a:bodyPr>
          <a:lstStyle/>
          <a:p>
            <a:r>
              <a:rPr lang="en-GB" sz="3200" dirty="0"/>
              <a:t>Leadership and  Responsibility for Play</a:t>
            </a:r>
          </a:p>
        </p:txBody>
      </p:sp>
      <p:sp>
        <p:nvSpPr>
          <p:cNvPr id="10" name="Footer Placeholder 9"/>
          <p:cNvSpPr>
            <a:spLocks noGrp="1"/>
          </p:cNvSpPr>
          <p:nvPr>
            <p:ph type="ftr" sz="quarter" idx="11"/>
          </p:nvPr>
        </p:nvSpPr>
        <p:spPr/>
        <p:txBody>
          <a:bodyPr/>
          <a:lstStyle/>
          <a:p>
            <a:r>
              <a:rPr lang="en-GB"/>
              <a:t>copyright OPAL CIC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 name="Freeform: Shape 13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2" name="Group 14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14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4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9" name="TextBox 8">
            <a:extLst>
              <a:ext uri="{FF2B5EF4-FFF2-40B4-BE49-F238E27FC236}">
                <a16:creationId xmlns:a16="http://schemas.microsoft.com/office/drawing/2014/main" id="{712848CB-C753-044B-AE7B-D979E206A095}"/>
              </a:ext>
            </a:extLst>
          </p:cNvPr>
          <p:cNvSpPr txBox="1"/>
          <p:nvPr/>
        </p:nvSpPr>
        <p:spPr>
          <a:xfrm>
            <a:off x="401265" y="685800"/>
            <a:ext cx="2085203"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b="1" kern="1200">
                <a:solidFill>
                  <a:srgbClr val="FFFFFF"/>
                </a:solidFill>
                <a:latin typeface="+mj-lt"/>
                <a:ea typeface="+mj-ea"/>
                <a:cs typeface="+mj-cs"/>
              </a:rPr>
              <a:t>The Benefits of OPAL to Adults</a:t>
            </a:r>
          </a:p>
        </p:txBody>
      </p:sp>
      <p:sp>
        <p:nvSpPr>
          <p:cNvPr id="6" name="Footer Placeholder 5"/>
          <p:cNvSpPr>
            <a:spLocks noGrp="1"/>
          </p:cNvSpPr>
          <p:nvPr>
            <p:ph type="ftr" sz="quarter" idx="11"/>
          </p:nvPr>
        </p:nvSpPr>
        <p:spPr>
          <a:xfrm>
            <a:off x="4314078" y="6309360"/>
            <a:ext cx="2924211" cy="365125"/>
          </a:xfrm>
        </p:spPr>
        <p:txBody>
          <a:bodyPr vert="horz" lIns="91440" tIns="45720" rIns="91440" bIns="45720" rtlCol="0" anchor="ctr">
            <a:normAutofit/>
          </a:bodyPr>
          <a:lstStyle/>
          <a:p>
            <a:pPr algn="l">
              <a:spcAft>
                <a:spcPts val="600"/>
              </a:spcAft>
            </a:pPr>
            <a:r>
              <a:rPr lang="en-US" sz="1000" kern="1200">
                <a:solidFill>
                  <a:prstClr val="black">
                    <a:tint val="75000"/>
                  </a:prstClr>
                </a:solidFill>
                <a:latin typeface="+mn-lt"/>
                <a:ea typeface="+mn-ea"/>
                <a:cs typeface="+mn-cs"/>
              </a:rPr>
              <a:t>copyright OPAL CIC</a:t>
            </a:r>
          </a:p>
        </p:txBody>
      </p:sp>
      <p:sp>
        <p:nvSpPr>
          <p:cNvPr id="10" name="Rectangle 9">
            <a:extLst>
              <a:ext uri="{FF2B5EF4-FFF2-40B4-BE49-F238E27FC236}">
                <a16:creationId xmlns:a16="http://schemas.microsoft.com/office/drawing/2014/main" id="{C37FA94A-4D5E-3A49-9D51-7915011A001F}"/>
              </a:ext>
            </a:extLst>
          </p:cNvPr>
          <p:cNvSpPr/>
          <p:nvPr/>
        </p:nvSpPr>
        <p:spPr>
          <a:xfrm>
            <a:off x="3854195" y="1338729"/>
            <a:ext cx="3841999" cy="418054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000" dirty="0"/>
              <a:t> </a:t>
            </a:r>
          </a:p>
        </p:txBody>
      </p:sp>
      <p:graphicFrame>
        <p:nvGraphicFramePr>
          <p:cNvPr id="36871" name="TextBox 1">
            <a:extLst>
              <a:ext uri="{FF2B5EF4-FFF2-40B4-BE49-F238E27FC236}">
                <a16:creationId xmlns:a16="http://schemas.microsoft.com/office/drawing/2014/main" id="{683BFCFD-5C1F-47A9-AD8D-43F633B89DE1}"/>
              </a:ext>
            </a:extLst>
          </p:cNvPr>
          <p:cNvGraphicFramePr/>
          <p:nvPr>
            <p:extLst>
              <p:ext uri="{D42A27DB-BD31-4B8C-83A1-F6EECF244321}">
                <p14:modId xmlns:p14="http://schemas.microsoft.com/office/powerpoint/2010/main" val="342298291"/>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7505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 name="Rectangle 142">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150">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12848CB-C753-044B-AE7B-D979E206A095}"/>
              </a:ext>
            </a:extLst>
          </p:cNvPr>
          <p:cNvSpPr txBox="1"/>
          <p:nvPr/>
        </p:nvSpPr>
        <p:spPr>
          <a:xfrm>
            <a:off x="619797" y="586855"/>
            <a:ext cx="3172575"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3500" b="1" kern="1200">
                <a:solidFill>
                  <a:srgbClr val="FFFFFF"/>
                </a:solidFill>
                <a:latin typeface="+mj-lt"/>
                <a:ea typeface="+mj-ea"/>
                <a:cs typeface="+mj-cs"/>
              </a:rPr>
              <a:t>The Benefits of OPAL to children</a:t>
            </a:r>
          </a:p>
        </p:txBody>
      </p:sp>
      <p:sp>
        <p:nvSpPr>
          <p:cNvPr id="6" name="Footer Placeholder 5"/>
          <p:cNvSpPr>
            <a:spLocks noGrp="1"/>
          </p:cNvSpPr>
          <p:nvPr>
            <p:ph type="ftr" sz="quarter" idx="11"/>
          </p:nvPr>
        </p:nvSpPr>
        <p:spPr>
          <a:xfrm rot="5400000">
            <a:off x="-1371600" y="1984248"/>
            <a:ext cx="3086100" cy="365125"/>
          </a:xfrm>
        </p:spPr>
        <p:txBody>
          <a:bodyPr vert="horz" lIns="91440" tIns="45720" rIns="91440" bIns="45720" rtlCol="0" anchor="ctr">
            <a:normAutofit/>
          </a:bodyPr>
          <a:lstStyle/>
          <a:p>
            <a:pPr algn="l">
              <a:spcAft>
                <a:spcPts val="600"/>
              </a:spcAft>
            </a:pPr>
            <a:r>
              <a:rPr lang="en-US" sz="1000" kern="1200">
                <a:solidFill>
                  <a:srgbClr val="FFFFFF"/>
                </a:solidFill>
                <a:latin typeface="+mn-lt"/>
                <a:ea typeface="+mn-ea"/>
                <a:cs typeface="+mn-cs"/>
              </a:rPr>
              <a:t>copyright OPAL CIC</a:t>
            </a:r>
          </a:p>
        </p:txBody>
      </p:sp>
      <p:sp>
        <p:nvSpPr>
          <p:cNvPr id="10" name="Rectangle 9">
            <a:extLst>
              <a:ext uri="{FF2B5EF4-FFF2-40B4-BE49-F238E27FC236}">
                <a16:creationId xmlns:a16="http://schemas.microsoft.com/office/drawing/2014/main" id="{C37FA94A-4D5E-3A49-9D51-7915011A001F}"/>
              </a:ext>
            </a:extLst>
          </p:cNvPr>
          <p:cNvSpPr/>
          <p:nvPr/>
        </p:nvSpPr>
        <p:spPr>
          <a:xfrm>
            <a:off x="4466284" y="649480"/>
            <a:ext cx="4453900"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200" dirty="0"/>
              <a:t>More physically active, Up to 100% of girls and SEN more active.</a:t>
            </a:r>
          </a:p>
          <a:p>
            <a:pPr indent="-228600">
              <a:lnSpc>
                <a:spcPct val="90000"/>
              </a:lnSpc>
              <a:spcAft>
                <a:spcPts val="600"/>
              </a:spcAft>
              <a:buFont typeface="Arial" panose="020B0604020202020204" pitchFamily="34" charset="0"/>
              <a:buChar char="•"/>
            </a:pPr>
            <a:r>
              <a:rPr lang="en-US" sz="1200" dirty="0"/>
              <a:t>Increase in happiness and well-being</a:t>
            </a:r>
          </a:p>
          <a:p>
            <a:pPr indent="-228600">
              <a:lnSpc>
                <a:spcPct val="90000"/>
              </a:lnSpc>
              <a:spcAft>
                <a:spcPts val="600"/>
              </a:spcAft>
              <a:buFont typeface="Arial" panose="020B0604020202020204" pitchFamily="34" charset="0"/>
              <a:buChar char="•"/>
            </a:pPr>
            <a:r>
              <a:rPr lang="en-US" sz="1200" dirty="0"/>
              <a:t>Significant increase in core skills</a:t>
            </a:r>
          </a:p>
          <a:p>
            <a:pPr indent="-228600">
              <a:lnSpc>
                <a:spcPct val="90000"/>
              </a:lnSpc>
              <a:spcAft>
                <a:spcPts val="600"/>
              </a:spcAft>
              <a:buFont typeface="Arial" panose="020B0604020202020204" pitchFamily="34" charset="0"/>
              <a:buChar char="•"/>
            </a:pPr>
            <a:r>
              <a:rPr lang="en-US" sz="1200" dirty="0"/>
              <a:t>Children are playing more creatively</a:t>
            </a:r>
          </a:p>
          <a:p>
            <a:pPr indent="-228600">
              <a:lnSpc>
                <a:spcPct val="90000"/>
              </a:lnSpc>
              <a:spcAft>
                <a:spcPts val="600"/>
              </a:spcAft>
              <a:buFont typeface="Arial" panose="020B0604020202020204" pitchFamily="34" charset="0"/>
              <a:buChar char="•"/>
            </a:pPr>
            <a:r>
              <a:rPr lang="en-US" sz="1200" dirty="0"/>
              <a:t>Developing life skills – resilience, competence, </a:t>
            </a:r>
          </a:p>
          <a:p>
            <a:pPr>
              <a:lnSpc>
                <a:spcPct val="90000"/>
              </a:lnSpc>
              <a:spcAft>
                <a:spcPts val="600"/>
              </a:spcAft>
            </a:pPr>
            <a:r>
              <a:rPr lang="en-US" sz="1200" dirty="0"/>
              <a:t>       perseverance and  determination </a:t>
            </a:r>
          </a:p>
          <a:p>
            <a:pPr indent="-228600">
              <a:lnSpc>
                <a:spcPct val="90000"/>
              </a:lnSpc>
              <a:spcAft>
                <a:spcPts val="600"/>
              </a:spcAft>
              <a:buFont typeface="Arial" panose="020B0604020202020204" pitchFamily="34" charset="0"/>
              <a:buChar char="•"/>
            </a:pPr>
            <a:r>
              <a:rPr lang="en-US" sz="1200" dirty="0"/>
              <a:t>Risk Management Skills -  improved decision making</a:t>
            </a:r>
          </a:p>
          <a:p>
            <a:pPr indent="-228600">
              <a:lnSpc>
                <a:spcPct val="90000"/>
              </a:lnSpc>
              <a:spcAft>
                <a:spcPts val="600"/>
              </a:spcAft>
              <a:buFont typeface="Arial" panose="020B0604020202020204" pitchFamily="34" charset="0"/>
              <a:buChar char="•"/>
            </a:pPr>
            <a:r>
              <a:rPr lang="en-US" sz="1200" dirty="0"/>
              <a:t> Social skills, team building, negotiation</a:t>
            </a:r>
          </a:p>
          <a:p>
            <a:pPr indent="-228600">
              <a:lnSpc>
                <a:spcPct val="90000"/>
              </a:lnSpc>
              <a:spcAft>
                <a:spcPts val="600"/>
              </a:spcAft>
              <a:buFont typeface="Arial" panose="020B0604020202020204" pitchFamily="34" charset="0"/>
              <a:buChar char="•"/>
            </a:pPr>
            <a:r>
              <a:rPr lang="en-US" sz="1200" dirty="0"/>
              <a:t> Improved mental health and well-being</a:t>
            </a:r>
          </a:p>
          <a:p>
            <a:pPr indent="-228600">
              <a:lnSpc>
                <a:spcPct val="90000"/>
              </a:lnSpc>
              <a:spcAft>
                <a:spcPts val="600"/>
              </a:spcAft>
              <a:buFont typeface="Arial" panose="020B0604020202020204" pitchFamily="34" charset="0"/>
              <a:buChar char="•"/>
            </a:pPr>
            <a:r>
              <a:rPr lang="en-US" sz="1200" dirty="0"/>
              <a:t> Improved </a:t>
            </a:r>
            <a:r>
              <a:rPr lang="en-US" sz="1200" dirty="0" err="1"/>
              <a:t>behaviour</a:t>
            </a:r>
            <a:endParaRPr lang="en-US" sz="1200" dirty="0"/>
          </a:p>
          <a:p>
            <a:pPr indent="-228600">
              <a:lnSpc>
                <a:spcPct val="90000"/>
              </a:lnSpc>
              <a:spcAft>
                <a:spcPts val="600"/>
              </a:spcAft>
              <a:buFont typeface="Arial" panose="020B0604020202020204" pitchFamily="34" charset="0"/>
              <a:buChar char="•"/>
            </a:pPr>
            <a:r>
              <a:rPr lang="en-US" sz="1200" dirty="0"/>
              <a:t> Less accidents, incidents and winging – addressing</a:t>
            </a:r>
          </a:p>
          <a:p>
            <a:pPr>
              <a:lnSpc>
                <a:spcPct val="90000"/>
              </a:lnSpc>
              <a:spcAft>
                <a:spcPts val="600"/>
              </a:spcAft>
            </a:pPr>
            <a:r>
              <a:rPr lang="en-US" sz="1200" dirty="0"/>
              <a:t>       cotton wool culture</a:t>
            </a:r>
          </a:p>
          <a:p>
            <a:pPr indent="-228600">
              <a:lnSpc>
                <a:spcPct val="90000"/>
              </a:lnSpc>
              <a:spcAft>
                <a:spcPts val="600"/>
              </a:spcAft>
              <a:buFont typeface="Arial" panose="020B0604020202020204" pitchFamily="34" charset="0"/>
              <a:buChar char="•"/>
            </a:pPr>
            <a:r>
              <a:rPr lang="en-US" sz="1200" dirty="0"/>
              <a:t> More inclusive – no child bored, feeling left out,</a:t>
            </a:r>
          </a:p>
          <a:p>
            <a:pPr>
              <a:lnSpc>
                <a:spcPct val="90000"/>
              </a:lnSpc>
              <a:spcAft>
                <a:spcPts val="600"/>
              </a:spcAft>
            </a:pPr>
            <a:r>
              <a:rPr lang="en-US" sz="1200" dirty="0"/>
              <a:t>        unhappy, withdrawn, </a:t>
            </a:r>
          </a:p>
          <a:p>
            <a:pPr indent="-228600">
              <a:lnSpc>
                <a:spcPct val="90000"/>
              </a:lnSpc>
              <a:spcAft>
                <a:spcPts val="600"/>
              </a:spcAft>
              <a:buFont typeface="Arial" panose="020B0604020202020204" pitchFamily="34" charset="0"/>
              <a:buChar char="•"/>
            </a:pPr>
            <a:r>
              <a:rPr lang="en-US" sz="1200" dirty="0"/>
              <a:t> New friendship groups developed and wider social</a:t>
            </a:r>
          </a:p>
          <a:p>
            <a:pPr>
              <a:lnSpc>
                <a:spcPct val="90000"/>
              </a:lnSpc>
              <a:spcAft>
                <a:spcPts val="600"/>
              </a:spcAft>
            </a:pPr>
            <a:r>
              <a:rPr lang="en-US" sz="1200" dirty="0"/>
              <a:t>        networks</a:t>
            </a:r>
          </a:p>
          <a:p>
            <a:pPr indent="-228600">
              <a:lnSpc>
                <a:spcPct val="90000"/>
              </a:lnSpc>
              <a:spcAft>
                <a:spcPts val="600"/>
              </a:spcAft>
              <a:buFont typeface="Arial" panose="020B0604020202020204" pitchFamily="34" charset="0"/>
              <a:buChar char="•"/>
            </a:pPr>
            <a:r>
              <a:rPr lang="en-US" sz="1200" dirty="0"/>
              <a:t> Increased learning time – more settled and ready</a:t>
            </a:r>
          </a:p>
          <a:p>
            <a:pPr>
              <a:lnSpc>
                <a:spcPct val="90000"/>
              </a:lnSpc>
              <a:spcAft>
                <a:spcPts val="600"/>
              </a:spcAft>
            </a:pPr>
            <a:r>
              <a:rPr lang="en-US" sz="1200" dirty="0"/>
              <a:t>       to learn</a:t>
            </a:r>
          </a:p>
          <a:p>
            <a:pPr indent="-228600">
              <a:lnSpc>
                <a:spcPct val="90000"/>
              </a:lnSpc>
              <a:spcAft>
                <a:spcPts val="600"/>
              </a:spcAft>
              <a:buFont typeface="Arial" panose="020B0604020202020204" pitchFamily="34" charset="0"/>
              <a:buChar char="•"/>
            </a:pPr>
            <a:r>
              <a:rPr lang="en-US" sz="1200" dirty="0"/>
              <a:t>Access to grounds and nature regardless of the weather</a:t>
            </a:r>
          </a:p>
          <a:p>
            <a:pPr indent="-228600">
              <a:lnSpc>
                <a:spcPct val="90000"/>
              </a:lnSpc>
              <a:spcAft>
                <a:spcPts val="600"/>
              </a:spcAft>
              <a:buFont typeface="Arial" panose="020B0604020202020204" pitchFamily="34" charset="0"/>
              <a:buChar char="•"/>
            </a:pPr>
            <a:r>
              <a:rPr lang="en-US" sz="1200" dirty="0"/>
              <a:t>New skills and interests nurtured</a:t>
            </a:r>
          </a:p>
          <a:p>
            <a:pPr indent="-228600">
              <a:lnSpc>
                <a:spcPct val="90000"/>
              </a:lnSpc>
              <a:spcAft>
                <a:spcPts val="600"/>
              </a:spcAft>
              <a:buFont typeface="Arial" panose="020B0604020202020204" pitchFamily="34" charset="0"/>
              <a:buChar char="•"/>
            </a:pPr>
            <a:r>
              <a:rPr lang="en-US" sz="1200" dirty="0"/>
              <a:t>Therapeutic, opportunity to revisit developmental stages</a:t>
            </a:r>
          </a:p>
        </p:txBody>
      </p:sp>
      <p:pic>
        <p:nvPicPr>
          <p:cNvPr id="36869" name="Picture 5"/>
          <p:cNvPicPr>
            <a:picLocks noChangeAspect="1"/>
          </p:cNvPicPr>
          <p:nvPr/>
        </p:nvPicPr>
        <p:blipFill>
          <a:blip r:embed="rId3" cstate="print"/>
          <a:srcRect/>
          <a:stretch>
            <a:fillRect/>
          </a:stretch>
        </p:blipFill>
        <p:spPr bwMode="auto">
          <a:xfrm>
            <a:off x="7910513" y="260350"/>
            <a:ext cx="982662" cy="93662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7">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52F499-6949-064B-80BB-8F3197AFCAD7}"/>
              </a:ext>
            </a:extLst>
          </p:cNvPr>
          <p:cNvSpPr>
            <a:spLocks noGrp="1"/>
          </p:cNvSpPr>
          <p:nvPr>
            <p:ph type="title"/>
          </p:nvPr>
        </p:nvSpPr>
        <p:spPr>
          <a:xfrm>
            <a:off x="3766365" y="3812954"/>
            <a:ext cx="4848966" cy="1516014"/>
          </a:xfrm>
        </p:spPr>
        <p:txBody>
          <a:bodyPr vert="horz" lIns="91440" tIns="45720" rIns="91440" bIns="45720" rtlCol="0" anchor="b">
            <a:normAutofit/>
          </a:bodyPr>
          <a:lstStyle/>
          <a:p>
            <a:pPr algn="l">
              <a:lnSpc>
                <a:spcPct val="90000"/>
              </a:lnSpc>
            </a:pPr>
            <a:r>
              <a:rPr lang="en-US" sz="4200" kern="1200">
                <a:solidFill>
                  <a:srgbClr val="FFFFFF"/>
                </a:solidFill>
                <a:latin typeface="+mj-lt"/>
                <a:ea typeface="+mj-ea"/>
                <a:cs typeface="+mj-cs"/>
              </a:rPr>
              <a:t>Article 31 UNRC and </a:t>
            </a:r>
            <a:br>
              <a:rPr lang="en-US" sz="4200" kern="1200">
                <a:solidFill>
                  <a:srgbClr val="FFFFFF"/>
                </a:solidFill>
                <a:latin typeface="+mj-lt"/>
                <a:ea typeface="+mj-ea"/>
                <a:cs typeface="+mj-cs"/>
              </a:rPr>
            </a:br>
            <a:r>
              <a:rPr lang="en-US" sz="4200" kern="1200">
                <a:solidFill>
                  <a:srgbClr val="FFFFFF"/>
                </a:solidFill>
                <a:latin typeface="+mj-lt"/>
                <a:ea typeface="+mj-ea"/>
                <a:cs typeface="+mj-cs"/>
              </a:rPr>
              <a:t>General Comment 17</a:t>
            </a:r>
          </a:p>
        </p:txBody>
      </p:sp>
      <p:cxnSp>
        <p:nvCxnSpPr>
          <p:cNvPr id="35" name="Straight Connector 29">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C33EC34B-F5D8-5849-87F7-9AA76A3C8779}"/>
              </a:ext>
            </a:extLst>
          </p:cNvPr>
          <p:cNvSpPr>
            <a:spLocks noGrp="1"/>
          </p:cNvSpPr>
          <p:nvPr>
            <p:ph type="ftr" sz="quarter" idx="11"/>
          </p:nvPr>
        </p:nvSpPr>
        <p:spPr>
          <a:xfrm>
            <a:off x="2737184" y="6536267"/>
            <a:ext cx="3669631" cy="306928"/>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copyright OPAL CIC</a:t>
            </a:r>
          </a:p>
        </p:txBody>
      </p:sp>
      <p:pic>
        <p:nvPicPr>
          <p:cNvPr id="6" name="Content Placeholder 5" descr="A picture containing outdoor, bench, wooden, grass&#10;&#10;Description automatically generated">
            <a:extLst>
              <a:ext uri="{FF2B5EF4-FFF2-40B4-BE49-F238E27FC236}">
                <a16:creationId xmlns:a16="http://schemas.microsoft.com/office/drawing/2014/main" id="{F30FC0EC-A2B5-1348-AB49-028578190A87}"/>
              </a:ext>
            </a:extLst>
          </p:cNvPr>
          <p:cNvPicPr>
            <a:picLocks noChangeAspect="1"/>
          </p:cNvPicPr>
          <p:nvPr/>
        </p:nvPicPr>
        <p:blipFill rotWithShape="1">
          <a:blip r:embed="rId2">
            <a:extLst>
              <a:ext uri="{28A0092B-C50C-407E-A947-70E740481C1C}">
                <a14:useLocalDpi xmlns:a14="http://schemas.microsoft.com/office/drawing/2010/main" val="0"/>
              </a:ext>
            </a:extLst>
          </a:blip>
          <a:srcRect t="16527" r="-2" b="16525"/>
          <a:stretch/>
        </p:blipFill>
        <p:spPr>
          <a:xfrm rot="5400000">
            <a:off x="-1308871" y="1868830"/>
            <a:ext cx="6214534" cy="3120339"/>
          </a:xfrm>
          <a:prstGeom prst="rect">
            <a:avLst/>
          </a:prstGeom>
        </p:spPr>
      </p:pic>
      <p:pic>
        <p:nvPicPr>
          <p:cNvPr id="5" name="Picture 2">
            <a:extLst>
              <a:ext uri="{FF2B5EF4-FFF2-40B4-BE49-F238E27FC236}">
                <a16:creationId xmlns:a16="http://schemas.microsoft.com/office/drawing/2014/main" id="{06A7DB40-FC42-9147-9ADC-53715F16BC1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949" b="12951"/>
          <a:stretch/>
        </p:blipFill>
        <p:spPr bwMode="auto">
          <a:xfrm>
            <a:off x="3490722" y="299363"/>
            <a:ext cx="5412813" cy="3008188"/>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02122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057400" y="-685800"/>
            <a:ext cx="4777740" cy="8686800"/>
          </a:xfrm>
          <a:prstGeom prst="rect">
            <a:avLst/>
          </a:prstGeom>
          <a:noFill/>
          <a:ln w="9525">
            <a:noFill/>
            <a:miter lim="800000"/>
            <a:headEnd/>
            <a:tailEnd/>
          </a:ln>
        </p:spPr>
      </p:pic>
      <p:sp>
        <p:nvSpPr>
          <p:cNvPr id="3" name="TextBox 2"/>
          <p:cNvSpPr txBox="1"/>
          <p:nvPr/>
        </p:nvSpPr>
        <p:spPr>
          <a:xfrm>
            <a:off x="7010400" y="1600200"/>
            <a:ext cx="1752600" cy="3970318"/>
          </a:xfrm>
          <a:prstGeom prst="rect">
            <a:avLst/>
          </a:prstGeom>
          <a:solidFill>
            <a:schemeClr val="accent3">
              <a:lumMod val="60000"/>
              <a:lumOff val="40000"/>
            </a:schemeClr>
          </a:solidFill>
        </p:spPr>
        <p:txBody>
          <a:bodyPr wrap="square" rtlCol="0">
            <a:spAutoFit/>
          </a:bodyPr>
          <a:lstStyle/>
          <a:p>
            <a:pPr algn="ctr"/>
            <a:r>
              <a:rPr lang="en-GB" dirty="0"/>
              <a:t>Risky play also develops your executive function, the parts of the brain in charge of decision- making...the only way to learn to make good decisions is by practising making decisions.</a:t>
            </a:r>
          </a:p>
        </p:txBody>
      </p:sp>
      <p:sp>
        <p:nvSpPr>
          <p:cNvPr id="4" name="TextBox 3"/>
          <p:cNvSpPr txBox="1"/>
          <p:nvPr/>
        </p:nvSpPr>
        <p:spPr>
          <a:xfrm>
            <a:off x="6934200" y="5715000"/>
            <a:ext cx="1905000" cy="923330"/>
          </a:xfrm>
          <a:prstGeom prst="rect">
            <a:avLst/>
          </a:prstGeom>
          <a:solidFill>
            <a:schemeClr val="accent1">
              <a:lumMod val="75000"/>
            </a:schemeClr>
          </a:solidFill>
        </p:spPr>
        <p:txBody>
          <a:bodyPr wrap="square" rtlCol="0">
            <a:spAutoFit/>
          </a:bodyPr>
          <a:lstStyle/>
          <a:p>
            <a:pPr algn="ctr"/>
            <a:r>
              <a:rPr lang="en-GB" dirty="0"/>
              <a:t>Safe-guarding and  personal risk assessment</a:t>
            </a:r>
          </a:p>
        </p:txBody>
      </p:sp>
      <p:sp>
        <p:nvSpPr>
          <p:cNvPr id="5" name="TextBox 4"/>
          <p:cNvSpPr txBox="1"/>
          <p:nvPr/>
        </p:nvSpPr>
        <p:spPr>
          <a:xfrm>
            <a:off x="89783" y="260350"/>
            <a:ext cx="1828800" cy="3416320"/>
          </a:xfrm>
          <a:prstGeom prst="rect">
            <a:avLst/>
          </a:prstGeom>
          <a:solidFill>
            <a:schemeClr val="accent6"/>
          </a:solidFill>
        </p:spPr>
        <p:txBody>
          <a:bodyPr wrap="square" rtlCol="0">
            <a:spAutoFit/>
          </a:bodyPr>
          <a:lstStyle/>
          <a:p>
            <a:pPr algn="ctr"/>
            <a:r>
              <a:rPr lang="en-GB" sz="2400" dirty="0"/>
              <a:t>Risky play combines </a:t>
            </a:r>
          </a:p>
          <a:p>
            <a:pPr algn="ctr"/>
            <a:r>
              <a:rPr lang="en-GB" sz="2400" dirty="0"/>
              <a:t>fun and stress ............</a:t>
            </a:r>
          </a:p>
          <a:p>
            <a:pPr algn="ctr"/>
            <a:r>
              <a:rPr lang="en-GB" sz="2400" dirty="0"/>
              <a:t>turbo charging </a:t>
            </a:r>
          </a:p>
          <a:p>
            <a:pPr algn="ctr"/>
            <a:r>
              <a:rPr lang="en-GB" sz="2400" dirty="0"/>
              <a:t>brain development</a:t>
            </a:r>
          </a:p>
        </p:txBody>
      </p:sp>
      <p:sp>
        <p:nvSpPr>
          <p:cNvPr id="6" name="TextBox 5"/>
          <p:cNvSpPr txBox="1"/>
          <p:nvPr/>
        </p:nvSpPr>
        <p:spPr>
          <a:xfrm>
            <a:off x="0" y="6400800"/>
            <a:ext cx="1752600" cy="307777"/>
          </a:xfrm>
          <a:prstGeom prst="rect">
            <a:avLst/>
          </a:prstGeom>
          <a:noFill/>
        </p:spPr>
        <p:txBody>
          <a:bodyPr wrap="square" rtlCol="0">
            <a:spAutoFit/>
          </a:bodyPr>
          <a:lstStyle/>
          <a:p>
            <a:r>
              <a:rPr lang="en-GB" sz="1400" dirty="0"/>
              <a:t>Ref; </a:t>
            </a:r>
            <a:r>
              <a:rPr lang="en-GB" sz="1400" dirty="0" err="1"/>
              <a:t>Playgroundology</a:t>
            </a:r>
            <a:endParaRPr lang="en-GB" sz="1400" dirty="0"/>
          </a:p>
        </p:txBody>
      </p:sp>
      <p:pic>
        <p:nvPicPr>
          <p:cNvPr id="7" name="Picture 24"/>
          <p:cNvPicPr>
            <a:picLocks noChangeAspect="1"/>
          </p:cNvPicPr>
          <p:nvPr/>
        </p:nvPicPr>
        <p:blipFill>
          <a:blip r:embed="rId3" cstate="print"/>
          <a:srcRect/>
          <a:stretch>
            <a:fillRect/>
          </a:stretch>
        </p:blipFill>
        <p:spPr bwMode="auto">
          <a:xfrm>
            <a:off x="7910513" y="260350"/>
            <a:ext cx="982662" cy="936625"/>
          </a:xfrm>
          <a:prstGeom prst="rect">
            <a:avLst/>
          </a:prstGeom>
          <a:noFill/>
          <a:ln w="9525">
            <a:noFill/>
            <a:miter lim="800000"/>
            <a:headEnd/>
            <a:tailEnd/>
          </a:ln>
        </p:spPr>
      </p:pic>
      <p:sp>
        <p:nvSpPr>
          <p:cNvPr id="8" name="Footer Placeholder 7"/>
          <p:cNvSpPr>
            <a:spLocks noGrp="1"/>
          </p:cNvSpPr>
          <p:nvPr>
            <p:ph type="ftr" sz="quarter" idx="11"/>
          </p:nvPr>
        </p:nvSpPr>
        <p:spPr/>
        <p:txBody>
          <a:bodyPr/>
          <a:lstStyle/>
          <a:p>
            <a:r>
              <a:rPr lang="en-GB"/>
              <a:t>copyright OPAL CIC</a:t>
            </a:r>
          </a:p>
        </p:txBody>
      </p:sp>
      <p:sp>
        <p:nvSpPr>
          <p:cNvPr id="2" name="Speech Bubble: Oval 1">
            <a:extLst>
              <a:ext uri="{FF2B5EF4-FFF2-40B4-BE49-F238E27FC236}">
                <a16:creationId xmlns:a16="http://schemas.microsoft.com/office/drawing/2014/main" id="{0E1F6DCE-799C-49D0-A919-0E07AC62BF89}"/>
              </a:ext>
            </a:extLst>
          </p:cNvPr>
          <p:cNvSpPr/>
          <p:nvPr/>
        </p:nvSpPr>
        <p:spPr>
          <a:xfrm>
            <a:off x="242183" y="4018722"/>
            <a:ext cx="3352800" cy="19050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C8B57FE-670E-4B9D-A5FC-4D93E93DB6CA}"/>
              </a:ext>
            </a:extLst>
          </p:cNvPr>
          <p:cNvSpPr txBox="1"/>
          <p:nvPr/>
        </p:nvSpPr>
        <p:spPr>
          <a:xfrm>
            <a:off x="762000" y="4191000"/>
            <a:ext cx="2514600" cy="1200329"/>
          </a:xfrm>
          <a:prstGeom prst="rect">
            <a:avLst/>
          </a:prstGeom>
          <a:noFill/>
        </p:spPr>
        <p:txBody>
          <a:bodyPr wrap="square" rtlCol="0">
            <a:spAutoFit/>
          </a:bodyPr>
          <a:lstStyle/>
          <a:p>
            <a:r>
              <a:rPr lang="en-GB" dirty="0"/>
              <a:t>Who can ride a bike?</a:t>
            </a:r>
          </a:p>
          <a:p>
            <a:r>
              <a:rPr lang="en-GB" dirty="0"/>
              <a:t>What’s the first thing that happens when you start to learn this skill?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12A51-0239-CE4F-9F26-D7FEDE6BB3F3}"/>
              </a:ext>
            </a:extLst>
          </p:cNvPr>
          <p:cNvSpPr>
            <a:spLocks noGrp="1"/>
          </p:cNvSpPr>
          <p:nvPr>
            <p:ph type="title"/>
          </p:nvPr>
        </p:nvSpPr>
        <p:spPr>
          <a:xfrm>
            <a:off x="628650" y="557188"/>
            <a:ext cx="7886700" cy="1133499"/>
          </a:xfrm>
        </p:spPr>
        <p:txBody>
          <a:bodyPr>
            <a:normAutofit/>
          </a:bodyPr>
          <a:lstStyle/>
          <a:p>
            <a:pPr>
              <a:lnSpc>
                <a:spcPct val="90000"/>
              </a:lnSpc>
            </a:pPr>
            <a:r>
              <a:rPr lang="en-US" sz="3500"/>
              <a:t>OPAL supports schools to manage risk in children’s play</a:t>
            </a:r>
          </a:p>
        </p:txBody>
      </p:sp>
      <p:sp>
        <p:nvSpPr>
          <p:cNvPr id="4" name="Footer Placeholder 3">
            <a:extLst>
              <a:ext uri="{FF2B5EF4-FFF2-40B4-BE49-F238E27FC236}">
                <a16:creationId xmlns:a16="http://schemas.microsoft.com/office/drawing/2014/main" id="{CDD99EDA-4DC8-D54D-ACA0-9AC5EAE3E902}"/>
              </a:ext>
            </a:extLst>
          </p:cNvPr>
          <p:cNvSpPr>
            <a:spLocks noGrp="1"/>
          </p:cNvSpPr>
          <p:nvPr>
            <p:ph type="ftr" sz="quarter" idx="11"/>
          </p:nvPr>
        </p:nvSpPr>
        <p:spPr>
          <a:xfrm>
            <a:off x="3028950" y="6356350"/>
            <a:ext cx="3086100" cy="365125"/>
          </a:xfrm>
        </p:spPr>
        <p:txBody>
          <a:bodyPr>
            <a:normAutofit/>
          </a:bodyPr>
          <a:lstStyle/>
          <a:p>
            <a:pPr>
              <a:spcAft>
                <a:spcPts val="600"/>
              </a:spcAft>
            </a:pPr>
            <a:r>
              <a:rPr lang="en-GB"/>
              <a:t>copyright OPAL CIC</a:t>
            </a:r>
          </a:p>
        </p:txBody>
      </p:sp>
      <p:graphicFrame>
        <p:nvGraphicFramePr>
          <p:cNvPr id="6" name="Content Placeholder 2">
            <a:extLst>
              <a:ext uri="{FF2B5EF4-FFF2-40B4-BE49-F238E27FC236}">
                <a16:creationId xmlns:a16="http://schemas.microsoft.com/office/drawing/2014/main" id="{C800DBFF-E17D-492D-BDCA-F6D6DCBCBFE2}"/>
              </a:ext>
            </a:extLst>
          </p:cNvPr>
          <p:cNvGraphicFramePr>
            <a:graphicFrameLocks noGrp="1"/>
          </p:cNvGraphicFramePr>
          <p:nvPr>
            <p:ph idx="1"/>
          </p:nvPr>
        </p:nvGraphicFramePr>
        <p:xfrm>
          <a:off x="628650" y="1828800"/>
          <a:ext cx="78867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14">
            <a:extLst>
              <a:ext uri="{FF2B5EF4-FFF2-40B4-BE49-F238E27FC236}">
                <a16:creationId xmlns:a16="http://schemas.microsoft.com/office/drawing/2014/main" id="{1C38EA46-F650-894F-807E-0BD027B1DF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173862" y="6122681"/>
            <a:ext cx="654669" cy="5562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7830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1447800" y="2673350"/>
            <a:ext cx="6326188"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9pPr>
          </a:lstStyle>
          <a:p>
            <a:pPr>
              <a:buClrTx/>
              <a:buFontTx/>
              <a:buNone/>
            </a:pPr>
            <a:r>
              <a:rPr lang="en-GB" sz="1200" i="1">
                <a:latin typeface="Arial" charset="0"/>
                <a:cs typeface="Arial" charset="0"/>
              </a:rPr>
              <a:t>Key message: ‘Play is great for children’s well-being and development. When planning and</a:t>
            </a:r>
          </a:p>
          <a:p>
            <a:pPr>
              <a:buClrTx/>
              <a:buFontTx/>
              <a:buNone/>
            </a:pPr>
            <a:r>
              <a:rPr lang="en-GB" sz="1200" i="1">
                <a:latin typeface="Arial" charset="0"/>
                <a:cs typeface="Arial" charset="0"/>
              </a:rPr>
              <a:t>providing play opportunities, the goal is not to eliminate risk, but to weigh up the risks and</a:t>
            </a:r>
          </a:p>
          <a:p>
            <a:pPr>
              <a:buClrTx/>
              <a:buFontTx/>
              <a:buNone/>
            </a:pPr>
            <a:r>
              <a:rPr lang="en-GB" sz="1200" i="1">
                <a:latin typeface="Arial" charset="0"/>
                <a:cs typeface="Arial" charset="0"/>
              </a:rPr>
              <a:t>benefits. No child will learn about risk if they are wrapped in cotton wool’.</a:t>
            </a:r>
          </a:p>
        </p:txBody>
      </p:sp>
      <p:sp>
        <p:nvSpPr>
          <p:cNvPr id="21506" name="Text Box 2"/>
          <p:cNvSpPr txBox="1">
            <a:spLocks noChangeArrowheads="1"/>
          </p:cNvSpPr>
          <p:nvPr/>
        </p:nvSpPr>
        <p:spPr bwMode="auto">
          <a:xfrm>
            <a:off x="1728788" y="1776413"/>
            <a:ext cx="5678487"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9pPr>
          </a:lstStyle>
          <a:p>
            <a:pPr>
              <a:buClrTx/>
              <a:buFontTx/>
              <a:buNone/>
            </a:pPr>
            <a:r>
              <a:rPr lang="en-GB" sz="1200" b="1">
                <a:latin typeface="Arial" charset="0"/>
                <a:cs typeface="Arial" charset="0"/>
              </a:rPr>
              <a:t>CHILDREN’S PLAY AND LEISURE – PROMOTING A BALANCED APPROACH</a:t>
            </a:r>
          </a:p>
          <a:p>
            <a:pPr algn="ctr">
              <a:buClrTx/>
              <a:buFontTx/>
              <a:buNone/>
            </a:pPr>
            <a:r>
              <a:rPr lang="en-GB" sz="1200" b="1">
                <a:latin typeface="Arial" charset="0"/>
                <a:cs typeface="Arial" charset="0"/>
              </a:rPr>
              <a:t>SEPTEMBER 2012</a:t>
            </a:r>
          </a:p>
        </p:txBody>
      </p:sp>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988"/>
            <a:ext cx="9144000" cy="1268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Text Box 4"/>
          <p:cNvSpPr txBox="1">
            <a:spLocks noChangeArrowheads="1"/>
          </p:cNvSpPr>
          <p:nvPr/>
        </p:nvSpPr>
        <p:spPr bwMode="auto">
          <a:xfrm>
            <a:off x="792163" y="3878263"/>
            <a:ext cx="7775575" cy="194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9pPr>
          </a:lstStyle>
          <a:p>
            <a:pPr>
              <a:buClrTx/>
              <a:buFontTx/>
              <a:buNone/>
            </a:pPr>
            <a:r>
              <a:rPr lang="en-GB" sz="1200">
                <a:latin typeface="SymbolMT" charset="0"/>
              </a:rPr>
              <a:t> </a:t>
            </a:r>
            <a:r>
              <a:rPr lang="en-GB" sz="1200">
                <a:latin typeface="Arial" charset="0"/>
                <a:cs typeface="Arial" charset="0"/>
              </a:rPr>
              <a:t>Weighing up risks and benefits when designing and providing play opportunities and </a:t>
            </a:r>
            <a:r>
              <a:rPr lang="en-GB" sz="1000">
                <a:latin typeface="Arial" charset="0"/>
                <a:cs typeface="Arial" charset="0"/>
              </a:rPr>
              <a:t>activities</a:t>
            </a:r>
          </a:p>
          <a:p>
            <a:pPr>
              <a:buClrTx/>
              <a:buFontTx/>
              <a:buNone/>
            </a:pPr>
            <a:endParaRPr lang="en-GB" sz="1000">
              <a:latin typeface="Arial" charset="0"/>
              <a:cs typeface="Arial" charset="0"/>
            </a:endParaRPr>
          </a:p>
          <a:p>
            <a:pPr>
              <a:buClrTx/>
              <a:buFontTx/>
              <a:buNone/>
            </a:pPr>
            <a:r>
              <a:rPr lang="en-GB" sz="1200">
                <a:latin typeface="SymbolMT" charset="0"/>
              </a:rPr>
              <a:t> </a:t>
            </a:r>
            <a:r>
              <a:rPr lang="en-GB" sz="1200">
                <a:latin typeface="Arial" charset="0"/>
                <a:cs typeface="Arial" charset="0"/>
              </a:rPr>
              <a:t>Focussing on and controlling the most serious risks, and those that are not beneficial to </a:t>
            </a:r>
            <a:r>
              <a:rPr lang="en-GB" sz="1000">
                <a:latin typeface="Arial" charset="0"/>
                <a:cs typeface="Arial" charset="0"/>
              </a:rPr>
              <a:t>the play activity or foreseeable by the user</a:t>
            </a:r>
          </a:p>
          <a:p>
            <a:pPr>
              <a:buClrTx/>
              <a:buFontTx/>
              <a:buNone/>
            </a:pPr>
            <a:endParaRPr lang="en-GB" sz="1000">
              <a:latin typeface="Arial" charset="0"/>
              <a:cs typeface="Arial" charset="0"/>
            </a:endParaRPr>
          </a:p>
          <a:p>
            <a:pPr>
              <a:buClrTx/>
              <a:buFontTx/>
              <a:buNone/>
            </a:pPr>
            <a:r>
              <a:rPr lang="en-GB" sz="1200">
                <a:latin typeface="SymbolMT" charset="0"/>
              </a:rPr>
              <a:t> </a:t>
            </a:r>
            <a:r>
              <a:rPr lang="en-GB" sz="1200">
                <a:latin typeface="Arial" charset="0"/>
                <a:cs typeface="Arial" charset="0"/>
              </a:rPr>
              <a:t>Recognising that the introduction of risk might form part of play opportunities and activity</a:t>
            </a:r>
          </a:p>
          <a:p>
            <a:pPr>
              <a:buClrTx/>
              <a:buFontTx/>
              <a:buNone/>
            </a:pPr>
            <a:endParaRPr lang="en-GB" sz="1200">
              <a:latin typeface="Arial" charset="0"/>
              <a:cs typeface="Arial" charset="0"/>
            </a:endParaRPr>
          </a:p>
          <a:p>
            <a:pPr>
              <a:buClrTx/>
              <a:buFontTx/>
              <a:buNone/>
            </a:pPr>
            <a:r>
              <a:rPr lang="en-GB" sz="1200">
                <a:latin typeface="SymbolMT" charset="0"/>
              </a:rPr>
              <a:t> </a:t>
            </a:r>
            <a:r>
              <a:rPr lang="en-GB" sz="1200">
                <a:latin typeface="Arial" charset="0"/>
                <a:cs typeface="Arial" charset="0"/>
              </a:rPr>
              <a:t>Understanding that the purpose of risk control is not the elimination of all risk, and so </a:t>
            </a:r>
            <a:r>
              <a:rPr lang="en-GB" sz="1000">
                <a:latin typeface="Arial" charset="0"/>
                <a:cs typeface="Arial" charset="0"/>
              </a:rPr>
              <a:t>accepting that the possibility of even serious or life-threatening injuries cannot be eliminated, though it should be managed</a:t>
            </a:r>
          </a:p>
          <a:p>
            <a:pPr>
              <a:buClrTx/>
              <a:buFontTx/>
              <a:buNone/>
            </a:pPr>
            <a:endParaRPr lang="en-GB" sz="1000">
              <a:latin typeface="Arial" charset="0"/>
              <a:cs typeface="Arial" charset="0"/>
            </a:endParaRPr>
          </a:p>
          <a:p>
            <a:pPr>
              <a:buClrTx/>
              <a:buFontTx/>
              <a:buNone/>
            </a:pPr>
            <a:r>
              <a:rPr lang="en-GB" sz="1200">
                <a:latin typeface="SymbolMT" charset="0"/>
              </a:rPr>
              <a:t> </a:t>
            </a:r>
            <a:r>
              <a:rPr lang="en-GB" sz="1200">
                <a:latin typeface="Arial" charset="0"/>
                <a:cs typeface="Arial" charset="0"/>
              </a:rPr>
              <a:t>Ensuring that the benefits of play are experienced to the full</a:t>
            </a:r>
          </a:p>
        </p:txBody>
      </p:sp>
      <p:sp>
        <p:nvSpPr>
          <p:cNvPr id="21509" name="Text Box 5"/>
          <p:cNvSpPr txBox="1">
            <a:spLocks noChangeArrowheads="1"/>
          </p:cNvSpPr>
          <p:nvPr/>
        </p:nvSpPr>
        <p:spPr bwMode="auto">
          <a:xfrm>
            <a:off x="1593850" y="3384550"/>
            <a:ext cx="5678488"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6" charset="0"/>
                <a:ea typeface="Microsoft YaHei" charset="-122"/>
              </a:defRPr>
            </a:lvl9pPr>
          </a:lstStyle>
          <a:p>
            <a:pPr algn="ctr">
              <a:buClrTx/>
              <a:buFontTx/>
              <a:buNone/>
            </a:pPr>
            <a:r>
              <a:rPr lang="en-GB" sz="1200" b="1">
                <a:latin typeface="Arial" charset="0"/>
                <a:cs typeface="Arial" charset="0"/>
              </a:rPr>
              <a:t>STRIKING THE RIGHT BALANCE MEANS</a:t>
            </a:r>
          </a:p>
        </p:txBody>
      </p:sp>
    </p:spTree>
    <p:extLst>
      <p:ext uri="{BB962C8B-B14F-4D97-AF65-F5344CB8AC3E}">
        <p14:creationId xmlns:p14="http://schemas.microsoft.com/office/powerpoint/2010/main" val="3493001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GEDV0132.JPG"/>
          <p:cNvPicPr>
            <a:picLocks noGrp="1" noChangeAspect="1"/>
          </p:cNvPicPr>
          <p:nvPr>
            <p:ph idx="1"/>
          </p:nvPr>
        </p:nvPicPr>
        <p:blipFill rotWithShape="1">
          <a:blip r:embed="rId2" cstate="print"/>
          <a:srcRect t="9091" r="9091"/>
          <a:stretch/>
        </p:blipFill>
        <p:spPr>
          <a:xfrm>
            <a:off x="20" y="10"/>
            <a:ext cx="9143980" cy="6857990"/>
          </a:xfrm>
          <a:prstGeom prst="rect">
            <a:avLst/>
          </a:prstGeom>
        </p:spPr>
      </p:pic>
      <p:sp>
        <p:nvSpPr>
          <p:cNvPr id="12" name="Rectangle 11">
            <a:extLst>
              <a:ext uri="{FF2B5EF4-FFF2-40B4-BE49-F238E27FC236}">
                <a16:creationId xmlns:a16="http://schemas.microsoft.com/office/drawing/2014/main" id="{7B51B11D-BBCD-47C7-A599-1EDA2F22F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4981" y="4549726"/>
            <a:ext cx="8579094" cy="1844256"/>
          </a:xfrm>
          <a:prstGeom prst="rect">
            <a:avLst/>
          </a:prstGeom>
          <a:solidFill>
            <a:srgbClr val="404040">
              <a:alpha val="93000"/>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06908" y="4754880"/>
            <a:ext cx="8353044" cy="932688"/>
          </a:xfrm>
        </p:spPr>
        <p:txBody>
          <a:bodyPr vert="horz" lIns="91440" tIns="45720" rIns="91440" bIns="45720" rtlCol="0" anchor="b">
            <a:normAutofit/>
          </a:bodyPr>
          <a:lstStyle/>
          <a:p>
            <a:pPr>
              <a:lnSpc>
                <a:spcPct val="90000"/>
              </a:lnSpc>
            </a:pPr>
            <a:r>
              <a:rPr lang="en-US" sz="4200">
                <a:solidFill>
                  <a:schemeClr val="bg1"/>
                </a:solidFill>
              </a:rPr>
              <a:t>What does an OPAL school look like?</a:t>
            </a:r>
          </a:p>
        </p:txBody>
      </p:sp>
      <p:cxnSp>
        <p:nvCxnSpPr>
          <p:cNvPr id="14" name="Straight Connector 13">
            <a:extLst>
              <a:ext uri="{FF2B5EF4-FFF2-40B4-BE49-F238E27FC236}">
                <a16:creationId xmlns:a16="http://schemas.microsoft.com/office/drawing/2014/main" id="{6A810F53-4CAC-492E-A2F9-C147AA509B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4243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1"/>
          </p:nvPr>
        </p:nvSpPr>
        <p:spPr>
          <a:xfrm>
            <a:off x="3028950" y="6440574"/>
            <a:ext cx="30861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Video of St Michaels or pics</a:t>
            </a:r>
          </a:p>
        </p:txBody>
      </p:sp>
      <p:pic>
        <p:nvPicPr>
          <p:cNvPr id="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252" y="5715000"/>
            <a:ext cx="14077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0824" y="1396289"/>
            <a:ext cx="3299320" cy="1325563"/>
          </a:xfrm>
        </p:spPr>
        <p:txBody>
          <a:bodyPr>
            <a:normAutofit/>
          </a:bodyPr>
          <a:lstStyle/>
          <a:p>
            <a:pPr>
              <a:lnSpc>
                <a:spcPct val="90000"/>
              </a:lnSpc>
            </a:pPr>
            <a:br>
              <a:rPr lang="en-GB" sz="2800"/>
            </a:br>
            <a:r>
              <a:rPr lang="en-GB" sz="2800"/>
              <a:t>What is OPAL?</a:t>
            </a:r>
            <a:br>
              <a:rPr lang="en-GB" sz="2800"/>
            </a:br>
            <a:endParaRPr lang="en-GB" sz="2800"/>
          </a:p>
        </p:txBody>
      </p:sp>
      <p:sp>
        <p:nvSpPr>
          <p:cNvPr id="3" name="Content Placeholder 2"/>
          <p:cNvSpPr>
            <a:spLocks noGrp="1"/>
          </p:cNvSpPr>
          <p:nvPr>
            <p:ph idx="1"/>
          </p:nvPr>
        </p:nvSpPr>
        <p:spPr>
          <a:xfrm>
            <a:off x="604158" y="2871982"/>
            <a:ext cx="3299320" cy="2462018"/>
          </a:xfrm>
        </p:spPr>
        <p:txBody>
          <a:bodyPr anchor="t">
            <a:normAutofit/>
          </a:bodyPr>
          <a:lstStyle/>
          <a:p>
            <a:pPr marL="0" indent="0">
              <a:buNone/>
            </a:pPr>
            <a:r>
              <a:rPr lang="en-GB" sz="1600" dirty="0"/>
              <a:t>‘</a:t>
            </a:r>
            <a:r>
              <a:rPr lang="en-GB" sz="1800" dirty="0"/>
              <a:t>A strategic school improvement programme for primary schools. It provides 8 meetings spread over 18 months to enable a school to transform its entire culture around play and ensure that every child has an amazing playtime every single day’</a:t>
            </a:r>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p:txBody>
      </p:sp>
      <p:sp>
        <p:nvSpPr>
          <p:cNvPr id="5" name="Footer Placeholder 4"/>
          <p:cNvSpPr>
            <a:spLocks noGrp="1"/>
          </p:cNvSpPr>
          <p:nvPr>
            <p:ph type="ftr" sz="quarter" idx="11"/>
          </p:nvPr>
        </p:nvSpPr>
        <p:spPr>
          <a:xfrm>
            <a:off x="603504" y="6199632"/>
            <a:ext cx="3296640" cy="365125"/>
          </a:xfrm>
        </p:spPr>
        <p:txBody>
          <a:bodyPr>
            <a:normAutofit/>
          </a:bodyPr>
          <a:lstStyle/>
          <a:p>
            <a:pPr algn="l">
              <a:spcAft>
                <a:spcPts val="600"/>
              </a:spcAft>
            </a:pPr>
            <a:r>
              <a:rPr lang="en-GB" sz="1000">
                <a:solidFill>
                  <a:schemeClr val="tx1">
                    <a:alpha val="80000"/>
                  </a:schemeClr>
                </a:solidFill>
              </a:rPr>
              <a:t>copyright OPAL CIC</a:t>
            </a:r>
          </a:p>
        </p:txBody>
      </p:sp>
      <p:sp>
        <p:nvSpPr>
          <p:cNvPr id="69" name="Freeform: Shape 68">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Shape 70">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8" name="Picture 14">
            <a:extLst>
              <a:ext uri="{FF2B5EF4-FFF2-40B4-BE49-F238E27FC236}">
                <a16:creationId xmlns:a16="http://schemas.microsoft.com/office/drawing/2014/main" id="{C23DA022-E189-4841-A744-8C944783FD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10749" y="599325"/>
            <a:ext cx="3226456" cy="27411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3" descr="Copy of Photo-0002_1">
            <a:extLst>
              <a:ext uri="{FF2B5EF4-FFF2-40B4-BE49-F238E27FC236}">
                <a16:creationId xmlns:a16="http://schemas.microsoft.com/office/drawing/2014/main" id="{4A9882F2-5D9E-464F-BB4F-85F2568EBA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90709" y="3708994"/>
            <a:ext cx="3466539" cy="2599904"/>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nfield 2016 (27).jpg"/>
          <p:cNvPicPr>
            <a:picLocks noChangeAspect="1"/>
          </p:cNvPicPr>
          <p:nvPr/>
        </p:nvPicPr>
        <p:blipFill>
          <a:blip r:embed="rId2" cstate="print"/>
          <a:stretch>
            <a:fillRect/>
          </a:stretch>
        </p:blipFill>
        <p:spPr>
          <a:xfrm>
            <a:off x="3733800" y="3657600"/>
            <a:ext cx="5105399" cy="2614612"/>
          </a:xfrm>
          <a:prstGeom prst="rect">
            <a:avLst/>
          </a:prstGeom>
        </p:spPr>
      </p:pic>
      <p:pic>
        <p:nvPicPr>
          <p:cNvPr id="3" name="Picture 2" descr="tanfield 2016 (29).jpg"/>
          <p:cNvPicPr>
            <a:picLocks noChangeAspect="1"/>
          </p:cNvPicPr>
          <p:nvPr/>
        </p:nvPicPr>
        <p:blipFill>
          <a:blip r:embed="rId3" cstate="print"/>
          <a:stretch>
            <a:fillRect/>
          </a:stretch>
        </p:blipFill>
        <p:spPr>
          <a:xfrm>
            <a:off x="381000" y="609600"/>
            <a:ext cx="3148012" cy="5596466"/>
          </a:xfrm>
          <a:prstGeom prst="rect">
            <a:avLst/>
          </a:prstGeom>
        </p:spPr>
      </p:pic>
      <p:pic>
        <p:nvPicPr>
          <p:cNvPr id="4" name="Picture 3" descr="tanfield 2016 (48).jpg"/>
          <p:cNvPicPr>
            <a:picLocks noChangeAspect="1"/>
          </p:cNvPicPr>
          <p:nvPr/>
        </p:nvPicPr>
        <p:blipFill>
          <a:blip r:embed="rId4" cstate="print"/>
          <a:stretch>
            <a:fillRect/>
          </a:stretch>
        </p:blipFill>
        <p:spPr>
          <a:xfrm>
            <a:off x="3767666" y="609600"/>
            <a:ext cx="5147733" cy="2895600"/>
          </a:xfrm>
          <a:prstGeom prst="rect">
            <a:avLst/>
          </a:prstGeom>
        </p:spPr>
      </p:pic>
      <p:sp>
        <p:nvSpPr>
          <p:cNvPr id="5" name="TextBox 4"/>
          <p:cNvSpPr txBox="1"/>
          <p:nvPr/>
        </p:nvSpPr>
        <p:spPr>
          <a:xfrm>
            <a:off x="228600" y="6248400"/>
            <a:ext cx="8534400" cy="369332"/>
          </a:xfrm>
          <a:prstGeom prst="rect">
            <a:avLst/>
          </a:prstGeom>
          <a:noFill/>
        </p:spPr>
        <p:txBody>
          <a:bodyPr wrap="square" rtlCol="0">
            <a:spAutoFit/>
          </a:bodyPr>
          <a:lstStyle/>
          <a:p>
            <a:pPr algn="ctr"/>
            <a:r>
              <a:rPr lang="en-GB" b="1" dirty="0"/>
              <a:t>Messy, creative, adventurous, fun, inclusive and much more!</a:t>
            </a:r>
          </a:p>
        </p:txBody>
      </p:sp>
      <p:pic>
        <p:nvPicPr>
          <p:cNvPr id="6"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304800"/>
            <a:ext cx="1524000" cy="123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p:cNvSpPr>
            <a:spLocks noGrp="1"/>
          </p:cNvSpPr>
          <p:nvPr>
            <p:ph type="ftr" sz="quarter" idx="11"/>
          </p:nvPr>
        </p:nvSpPr>
        <p:spPr>
          <a:xfrm>
            <a:off x="3124200" y="7620000"/>
            <a:ext cx="2133600" cy="365125"/>
          </a:xfrm>
        </p:spPr>
        <p:txBody>
          <a:bodyPr/>
          <a:lstStyle/>
          <a:p>
            <a:r>
              <a:rPr lang="en-GB" dirty="0"/>
              <a:t>adventurous OPAL CIC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2613211" y="3200399"/>
            <a:ext cx="2960235" cy="1428961"/>
          </a:xfrm>
          <a:prstGeom prst="rect">
            <a:avLst/>
          </a:prstGeom>
        </p:spPr>
        <p:txBody>
          <a:bodyPr vert="horz" lIns="91440" tIns="45720" rIns="91440" bIns="45720" rtlCol="0" anchor="b">
            <a:normAutofit fontScale="77500" lnSpcReduction="20000"/>
          </a:bodyPr>
          <a:lstStyle/>
          <a:p>
            <a:pPr>
              <a:lnSpc>
                <a:spcPct val="90000"/>
              </a:lnSpc>
              <a:spcBef>
                <a:spcPct val="0"/>
              </a:spcBef>
              <a:spcAft>
                <a:spcPts val="600"/>
              </a:spcAft>
            </a:pPr>
            <a:r>
              <a:rPr lang="en-US" sz="2900" kern="1200" dirty="0">
                <a:solidFill>
                  <a:schemeClr val="tx1"/>
                </a:solidFill>
                <a:latin typeface="+mj-lt"/>
                <a:ea typeface="+mj-ea"/>
                <a:cs typeface="+mj-cs"/>
              </a:rPr>
              <a:t>Children’s play is enriched by what is provided and the space in which they play.</a:t>
            </a:r>
          </a:p>
          <a:p>
            <a:pPr>
              <a:lnSpc>
                <a:spcPct val="90000"/>
              </a:lnSpc>
              <a:spcBef>
                <a:spcPct val="0"/>
              </a:spcBef>
              <a:spcAft>
                <a:spcPts val="600"/>
              </a:spcAft>
            </a:pPr>
            <a:endParaRPr lang="en-US" sz="2900" kern="1200" dirty="0">
              <a:solidFill>
                <a:schemeClr val="tx1"/>
              </a:solidFill>
              <a:latin typeface="+mj-lt"/>
              <a:ea typeface="+mj-ea"/>
              <a:cs typeface="+mj-cs"/>
            </a:endParaRPr>
          </a:p>
          <a:p>
            <a:pPr>
              <a:lnSpc>
                <a:spcPct val="90000"/>
              </a:lnSpc>
              <a:spcBef>
                <a:spcPct val="0"/>
              </a:spcBef>
              <a:spcAft>
                <a:spcPts val="600"/>
              </a:spcAft>
            </a:pPr>
            <a:endParaRPr lang="en-US" sz="2900" kern="1200" dirty="0">
              <a:solidFill>
                <a:schemeClr val="tx1"/>
              </a:solidFill>
              <a:latin typeface="+mj-lt"/>
              <a:ea typeface="+mj-ea"/>
              <a:cs typeface="+mj-cs"/>
            </a:endParaRPr>
          </a:p>
        </p:txBody>
      </p:sp>
      <p:pic>
        <p:nvPicPr>
          <p:cNvPr id="15" name="Picture 14" descr="A small child sitting on a cart&#10;&#10;Description automatically generated">
            <a:extLst>
              <a:ext uri="{FF2B5EF4-FFF2-40B4-BE49-F238E27FC236}">
                <a16:creationId xmlns:a16="http://schemas.microsoft.com/office/drawing/2014/main" id="{9F711A65-FFA6-A240-BB1F-F92F38361D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302" r="3" b="39884"/>
          <a:stretch/>
        </p:blipFill>
        <p:spPr>
          <a:xfrm>
            <a:off x="2702449" y="46521"/>
            <a:ext cx="6407012" cy="2128159"/>
          </a:xfrm>
          <a:custGeom>
            <a:avLst/>
            <a:gdLst/>
            <a:ahLst/>
            <a:cxnLst/>
            <a:rect l="l" t="t" r="r" b="b"/>
            <a:pathLst>
              <a:path w="8542682" h="2130473">
                <a:moveTo>
                  <a:pt x="986689" y="0"/>
                </a:moveTo>
                <a:lnTo>
                  <a:pt x="8542682" y="0"/>
                </a:lnTo>
                <a:lnTo>
                  <a:pt x="8542682" y="2130473"/>
                </a:lnTo>
                <a:lnTo>
                  <a:pt x="0" y="2130473"/>
                </a:lnTo>
                <a:close/>
              </a:path>
            </a:pathLst>
          </a:custGeom>
        </p:spPr>
      </p:pic>
      <p:pic>
        <p:nvPicPr>
          <p:cNvPr id="9" name="Picture 8" descr="GEDV0136.JPG"/>
          <p:cNvPicPr>
            <a:picLocks noChangeAspect="1"/>
          </p:cNvPicPr>
          <p:nvPr/>
        </p:nvPicPr>
        <p:blipFill rotWithShape="1">
          <a:blip r:embed="rId3" cstate="print"/>
          <a:srcRect r="2" b="18622"/>
          <a:stretch/>
        </p:blipFill>
        <p:spPr>
          <a:xfrm>
            <a:off x="20" y="-6955"/>
            <a:ext cx="3356335"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2" name="Picture 1" descr="tanfield 2016 (13).jpg"/>
          <p:cNvPicPr>
            <a:picLocks noChangeAspect="1"/>
          </p:cNvPicPr>
          <p:nvPr/>
        </p:nvPicPr>
        <p:blipFill rotWithShape="1">
          <a:blip r:embed="rId4" cstate="print"/>
          <a:srcRect t="21682" r="-1" b="31509"/>
          <a:stretch/>
        </p:blipFill>
        <p:spPr>
          <a:xfrm>
            <a:off x="20" y="2279768"/>
            <a:ext cx="2532551" cy="2175160"/>
          </a:xfrm>
          <a:prstGeom prst="rect">
            <a:avLst/>
          </a:prstGeom>
        </p:spPr>
      </p:pic>
      <p:pic>
        <p:nvPicPr>
          <p:cNvPr id="16" name="Picture 15" descr="tanfield 2016 (43).jpg">
            <a:extLst>
              <a:ext uri="{FF2B5EF4-FFF2-40B4-BE49-F238E27FC236}">
                <a16:creationId xmlns:a16="http://schemas.microsoft.com/office/drawing/2014/main" id="{B759738F-E08A-0B40-89CB-FF98038F37D3}"/>
              </a:ext>
            </a:extLst>
          </p:cNvPr>
          <p:cNvPicPr>
            <a:picLocks noChangeAspect="1"/>
          </p:cNvPicPr>
          <p:nvPr/>
        </p:nvPicPr>
        <p:blipFill rotWithShape="1">
          <a:blip r:embed="rId5" cstate="print"/>
          <a:srcRect t="32722" r="-1" b="30832"/>
          <a:stretch/>
        </p:blipFill>
        <p:spPr>
          <a:xfrm>
            <a:off x="5787645" y="4683320"/>
            <a:ext cx="3356355"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17" name="Picture 16" descr="tanfield tubes.jpg">
            <a:extLst>
              <a:ext uri="{FF2B5EF4-FFF2-40B4-BE49-F238E27FC236}">
                <a16:creationId xmlns:a16="http://schemas.microsoft.com/office/drawing/2014/main" id="{0DE7FCF4-9CEF-014C-A969-2AB95DB85CC3}"/>
              </a:ext>
            </a:extLst>
          </p:cNvPr>
          <p:cNvPicPr>
            <a:picLocks noChangeAspect="1"/>
          </p:cNvPicPr>
          <p:nvPr/>
        </p:nvPicPr>
        <p:blipFill rotWithShape="1">
          <a:blip r:embed="rId6" cstate="print"/>
          <a:srcRect t="22108" r="-2" b="32735"/>
          <a:stretch/>
        </p:blipFill>
        <p:spPr>
          <a:xfrm>
            <a:off x="20" y="4682839"/>
            <a:ext cx="6422512" cy="2175160"/>
          </a:xfrm>
          <a:custGeom>
            <a:avLst/>
            <a:gdLst/>
            <a:ahLst/>
            <a:cxnLst/>
            <a:rect l="l" t="t" r="r" b="b"/>
            <a:pathLst>
              <a:path w="8563376" h="2175160">
                <a:moveTo>
                  <a:pt x="0" y="0"/>
                </a:moveTo>
                <a:lnTo>
                  <a:pt x="8563376" y="0"/>
                </a:lnTo>
                <a:lnTo>
                  <a:pt x="7555992" y="2175160"/>
                </a:lnTo>
                <a:lnTo>
                  <a:pt x="0" y="2175160"/>
                </a:lnTo>
                <a:close/>
              </a:path>
            </a:pathLst>
          </a:custGeom>
        </p:spPr>
      </p:pic>
      <p:sp>
        <p:nvSpPr>
          <p:cNvPr id="12" name="TextBox 11"/>
          <p:cNvSpPr txBox="1"/>
          <p:nvPr/>
        </p:nvSpPr>
        <p:spPr>
          <a:xfrm>
            <a:off x="0" y="4524188"/>
            <a:ext cx="2532551" cy="1384995"/>
          </a:xfrm>
          <a:prstGeom prst="rect">
            <a:avLst/>
          </a:prstGeom>
          <a:solidFill>
            <a:schemeClr val="accent3">
              <a:lumMod val="60000"/>
              <a:lumOff val="40000"/>
            </a:schemeClr>
          </a:solidFill>
        </p:spPr>
        <p:txBody>
          <a:bodyPr wrap="square" rtlCol="0">
            <a:spAutoFit/>
          </a:bodyPr>
          <a:lstStyle/>
          <a:p>
            <a:pPr algn="ctr">
              <a:spcAft>
                <a:spcPts val="600"/>
              </a:spcAft>
            </a:pPr>
            <a:r>
              <a:rPr lang="en-GB" sz="2800" b="1" dirty="0"/>
              <a:t>When children play anything is possible!</a:t>
            </a:r>
          </a:p>
        </p:txBody>
      </p:sp>
      <p:pic>
        <p:nvPicPr>
          <p:cNvPr id="18" name="Picture 17">
            <a:extLst>
              <a:ext uri="{FF2B5EF4-FFF2-40B4-BE49-F238E27FC236}">
                <a16:creationId xmlns:a16="http://schemas.microsoft.com/office/drawing/2014/main" id="{04F8AF0C-5D75-A94D-8070-618BCCB4A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8287" y="2279769"/>
            <a:ext cx="3445051" cy="22967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udworth (1).jpg"/>
          <p:cNvPicPr>
            <a:picLocks noChangeAspect="1"/>
          </p:cNvPicPr>
          <p:nvPr/>
        </p:nvPicPr>
        <p:blipFill>
          <a:blip r:embed="rId2" cstate="print"/>
          <a:stretch>
            <a:fillRect/>
          </a:stretch>
        </p:blipFill>
        <p:spPr>
          <a:xfrm>
            <a:off x="152400" y="1936760"/>
            <a:ext cx="2946400" cy="2243767"/>
          </a:xfrm>
          <a:prstGeom prst="rect">
            <a:avLst/>
          </a:prstGeom>
        </p:spPr>
      </p:pic>
      <p:sp>
        <p:nvSpPr>
          <p:cNvPr id="4" name="TextBox 3"/>
          <p:cNvSpPr txBox="1"/>
          <p:nvPr/>
        </p:nvSpPr>
        <p:spPr>
          <a:xfrm>
            <a:off x="152400" y="304800"/>
            <a:ext cx="3048000" cy="1477328"/>
          </a:xfrm>
          <a:prstGeom prst="rect">
            <a:avLst/>
          </a:prstGeom>
          <a:solidFill>
            <a:schemeClr val="accent3">
              <a:lumMod val="60000"/>
              <a:lumOff val="40000"/>
            </a:schemeClr>
          </a:solidFill>
        </p:spPr>
        <p:txBody>
          <a:bodyPr wrap="square" rtlCol="0">
            <a:spAutoFit/>
          </a:bodyPr>
          <a:lstStyle/>
          <a:p>
            <a:r>
              <a:rPr lang="en-GB" sz="2400" dirty="0"/>
              <a:t>There is no such thing as bad weather, only </a:t>
            </a:r>
          </a:p>
          <a:p>
            <a:r>
              <a:rPr lang="en-GB" sz="2400" dirty="0"/>
              <a:t>inappropriate clothing</a:t>
            </a:r>
          </a:p>
          <a:p>
            <a:endParaRPr lang="en-GB" dirty="0"/>
          </a:p>
        </p:txBody>
      </p:sp>
      <p:sp>
        <p:nvSpPr>
          <p:cNvPr id="5" name="TextBox 4"/>
          <p:cNvSpPr txBox="1"/>
          <p:nvPr/>
        </p:nvSpPr>
        <p:spPr>
          <a:xfrm>
            <a:off x="6705600" y="228600"/>
            <a:ext cx="2057400" cy="3416320"/>
          </a:xfrm>
          <a:prstGeom prst="rect">
            <a:avLst/>
          </a:prstGeom>
          <a:solidFill>
            <a:schemeClr val="accent6">
              <a:lumMod val="60000"/>
              <a:lumOff val="40000"/>
            </a:schemeClr>
          </a:solidFill>
        </p:spPr>
        <p:txBody>
          <a:bodyPr wrap="square" rtlCol="0">
            <a:spAutoFit/>
          </a:bodyPr>
          <a:lstStyle/>
          <a:p>
            <a:pPr algn="ctr"/>
            <a:r>
              <a:rPr lang="en-GB" sz="2400" dirty="0"/>
              <a:t>OPAL schools overcome challenge and ensure enriched play opportunities can be achieved  for all children</a:t>
            </a:r>
          </a:p>
        </p:txBody>
      </p:sp>
      <p:sp>
        <p:nvSpPr>
          <p:cNvPr id="9" name="Footer Placeholder 8"/>
          <p:cNvSpPr>
            <a:spLocks noGrp="1"/>
          </p:cNvSpPr>
          <p:nvPr>
            <p:ph type="ftr" sz="quarter" idx="11"/>
          </p:nvPr>
        </p:nvSpPr>
        <p:spPr/>
        <p:txBody>
          <a:bodyPr/>
          <a:lstStyle/>
          <a:p>
            <a:r>
              <a:rPr lang="en-GB"/>
              <a:t>copyright OPAL CIC</a:t>
            </a:r>
          </a:p>
        </p:txBody>
      </p:sp>
      <p:pic>
        <p:nvPicPr>
          <p:cNvPr id="10" name="Picture 9">
            <a:extLst>
              <a:ext uri="{FF2B5EF4-FFF2-40B4-BE49-F238E27FC236}">
                <a16:creationId xmlns:a16="http://schemas.microsoft.com/office/drawing/2014/main" id="{9E87ECBE-57E1-1C46-BDB1-1659730D289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312477" y="325273"/>
            <a:ext cx="3281045" cy="3244077"/>
          </a:xfrm>
          <a:prstGeom prst="rect">
            <a:avLst/>
          </a:prstGeom>
        </p:spPr>
      </p:pic>
      <p:pic>
        <p:nvPicPr>
          <p:cNvPr id="2049" name="Picture 1" descr="page1image105956160">
            <a:extLst>
              <a:ext uri="{FF2B5EF4-FFF2-40B4-BE49-F238E27FC236}">
                <a16:creationId xmlns:a16="http://schemas.microsoft.com/office/drawing/2014/main" id="{CB91DF48-F3E4-B14B-A845-D64295945F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5345" y="3644920"/>
            <a:ext cx="5721627" cy="29844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60B793E-0E44-924A-A89E-91CB6F2ECE93}"/>
              </a:ext>
            </a:extLst>
          </p:cNvPr>
          <p:cNvSpPr txBox="1"/>
          <p:nvPr/>
        </p:nvSpPr>
        <p:spPr>
          <a:xfrm>
            <a:off x="152400" y="4343400"/>
            <a:ext cx="2922945"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Access</a:t>
            </a:r>
          </a:p>
          <a:p>
            <a:pPr marL="342900" indent="-342900">
              <a:buFont typeface="Arial" panose="020B0604020202020204" pitchFamily="34" charset="0"/>
              <a:buChar char="•"/>
            </a:pPr>
            <a:r>
              <a:rPr lang="en-US" sz="2400" dirty="0"/>
              <a:t>Storage</a:t>
            </a:r>
          </a:p>
          <a:p>
            <a:pPr marL="342900" indent="-342900">
              <a:buFont typeface="Arial" panose="020B0604020202020204" pitchFamily="34" charset="0"/>
              <a:buChar char="•"/>
            </a:pPr>
            <a:r>
              <a:rPr lang="en-US" sz="2400" dirty="0"/>
              <a:t>Resources</a:t>
            </a:r>
          </a:p>
          <a:p>
            <a:pPr marL="342900" indent="-342900">
              <a:buFont typeface="Arial" panose="020B0604020202020204" pitchFamily="34" charset="0"/>
              <a:buChar char="•"/>
            </a:pPr>
            <a:r>
              <a:rPr lang="en-US" sz="2400" dirty="0"/>
              <a:t>Provision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00824" y="1396289"/>
            <a:ext cx="3679711" cy="1325563"/>
          </a:xfrm>
        </p:spPr>
        <p:txBody>
          <a:bodyPr vert="horz" lIns="91440" tIns="45720" rIns="91440" bIns="45720" rtlCol="0" anchor="ctr">
            <a:normAutofit/>
          </a:bodyPr>
          <a:lstStyle/>
          <a:p>
            <a:pPr algn="l">
              <a:lnSpc>
                <a:spcPct val="90000"/>
              </a:lnSpc>
            </a:pPr>
            <a:r>
              <a:rPr lang="en-US" kern="1200">
                <a:solidFill>
                  <a:schemeClr val="tx1"/>
                </a:solidFill>
                <a:latin typeface="+mj-lt"/>
                <a:ea typeface="+mj-ea"/>
                <a:cs typeface="+mj-cs"/>
              </a:rPr>
              <a:t>One of many Testimonials </a:t>
            </a:r>
          </a:p>
        </p:txBody>
      </p:sp>
      <p:sp>
        <p:nvSpPr>
          <p:cNvPr id="5" name="Rectangle 4"/>
          <p:cNvSpPr/>
          <p:nvPr/>
        </p:nvSpPr>
        <p:spPr>
          <a:xfrm>
            <a:off x="604157" y="2871982"/>
            <a:ext cx="3754752" cy="3181684"/>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sz="1200" dirty="0"/>
              <a:t>‘</a:t>
            </a:r>
            <a:r>
              <a:rPr lang="en-US" sz="1400" i="1" dirty="0"/>
              <a:t>OPAL has </a:t>
            </a:r>
            <a:r>
              <a:rPr lang="en-US" sz="1400" i="1" dirty="0" err="1"/>
              <a:t>revolutionised</a:t>
            </a:r>
            <a:r>
              <a:rPr lang="en-US" sz="1400" i="1" dirty="0"/>
              <a:t> our play at lunchtime. From being football dominated we now offer an exciting, creative, physical environment which has something to offer everyone. Children are now highly active and interactive; challenged both physically and mentally. There is high quality role play, greater integration across the school and so much creativity. You can build a den, play in the mud kitchen, chat in the stilt houses, swing on the </a:t>
            </a:r>
            <a:r>
              <a:rPr lang="en-US" sz="1400" i="1" dirty="0" err="1"/>
              <a:t>tyre</a:t>
            </a:r>
            <a:r>
              <a:rPr lang="en-US" sz="1400" i="1" dirty="0"/>
              <a:t> swings, enjoy a picnic, dig to your heart's content - the possibilities are endless and our children love it.'    </a:t>
            </a:r>
          </a:p>
          <a:p>
            <a:pPr indent="-228600">
              <a:lnSpc>
                <a:spcPct val="90000"/>
              </a:lnSpc>
              <a:spcAft>
                <a:spcPts val="600"/>
              </a:spcAft>
              <a:buFont typeface="Arial" panose="020B0604020202020204" pitchFamily="34" charset="0"/>
              <a:buChar char="•"/>
            </a:pPr>
            <a:endParaRPr lang="en-US" sz="1400" i="1" dirty="0"/>
          </a:p>
          <a:p>
            <a:pPr indent="-228600">
              <a:lnSpc>
                <a:spcPct val="90000"/>
              </a:lnSpc>
              <a:spcAft>
                <a:spcPts val="600"/>
              </a:spcAft>
              <a:buFont typeface="Arial" panose="020B0604020202020204" pitchFamily="34" charset="0"/>
              <a:buChar char="•"/>
            </a:pPr>
            <a:r>
              <a:rPr lang="en-US" sz="1400" i="1" dirty="0"/>
              <a:t>Kay Hemmings, Head Teacher, Tanfield Lee, Durham </a:t>
            </a:r>
            <a:endParaRPr lang="en-US" sz="1400" dirty="0"/>
          </a:p>
        </p:txBody>
      </p:sp>
      <p:sp>
        <p:nvSpPr>
          <p:cNvPr id="6" name="Footer Placeholder 5"/>
          <p:cNvSpPr>
            <a:spLocks noGrp="1"/>
          </p:cNvSpPr>
          <p:nvPr>
            <p:ph type="ftr" sz="quarter" idx="11"/>
          </p:nvPr>
        </p:nvSpPr>
        <p:spPr>
          <a:xfrm>
            <a:off x="603504" y="6199632"/>
            <a:ext cx="3754752" cy="365125"/>
          </a:xfrm>
        </p:spPr>
        <p:txBody>
          <a:bodyPr vert="horz" lIns="91440" tIns="45720" rIns="91440" bIns="45720" rtlCol="0" anchor="ctr">
            <a:normAutofit/>
          </a:bodyPr>
          <a:lstStyle/>
          <a:p>
            <a:pPr algn="l">
              <a:spcAft>
                <a:spcPts val="600"/>
              </a:spcAft>
            </a:pPr>
            <a:r>
              <a:rPr lang="en-US" sz="1000" kern="1200">
                <a:solidFill>
                  <a:schemeClr val="tx1">
                    <a:alpha val="80000"/>
                  </a:schemeClr>
                </a:solidFill>
                <a:latin typeface="+mn-lt"/>
                <a:ea typeface="+mn-ea"/>
                <a:cs typeface="+mn-cs"/>
              </a:rPr>
              <a:t>copyright OPAL CIC</a:t>
            </a:r>
          </a:p>
        </p:txBody>
      </p:sp>
      <p:sp>
        <p:nvSpPr>
          <p:cNvPr id="11"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413" y="0"/>
            <a:ext cx="4629587"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884" y="0"/>
            <a:ext cx="4518116"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850731" y="1388173"/>
            <a:ext cx="3078956" cy="26158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62976-0AE8-554D-809D-A8FA7EEF5A10}"/>
              </a:ext>
            </a:extLst>
          </p:cNvPr>
          <p:cNvSpPr>
            <a:spLocks noGrp="1"/>
          </p:cNvSpPr>
          <p:nvPr>
            <p:ph type="title"/>
          </p:nvPr>
        </p:nvSpPr>
        <p:spPr>
          <a:xfrm>
            <a:off x="457200" y="4385066"/>
            <a:ext cx="8192729" cy="1317643"/>
          </a:xfrm>
        </p:spPr>
        <p:txBody>
          <a:bodyPr vert="horz" lIns="91440" tIns="45720" rIns="91440" bIns="45720" rtlCol="0" anchor="b">
            <a:normAutofit/>
          </a:bodyPr>
          <a:lstStyle/>
          <a:p>
            <a:pPr algn="l">
              <a:lnSpc>
                <a:spcPct val="90000"/>
              </a:lnSpc>
            </a:pPr>
            <a:r>
              <a:rPr lang="en-US" sz="2000" kern="1200">
                <a:solidFill>
                  <a:schemeClr val="tx1"/>
                </a:solidFill>
                <a:latin typeface="+mj-lt"/>
                <a:ea typeface="+mj-ea"/>
                <a:cs typeface="+mj-cs"/>
              </a:rPr>
              <a:t>For further information:</a:t>
            </a:r>
            <a:br>
              <a:rPr lang="en-US" sz="2000" kern="1200">
                <a:solidFill>
                  <a:schemeClr val="tx1"/>
                </a:solidFill>
                <a:latin typeface="+mj-lt"/>
                <a:ea typeface="+mj-ea"/>
                <a:cs typeface="+mj-cs"/>
              </a:rPr>
            </a:br>
            <a:br>
              <a:rPr lang="en-US" sz="2000" kern="1200">
                <a:solidFill>
                  <a:schemeClr val="tx1"/>
                </a:solidFill>
                <a:latin typeface="+mj-lt"/>
                <a:ea typeface="+mj-ea"/>
                <a:cs typeface="+mj-cs"/>
              </a:rPr>
            </a:br>
            <a:r>
              <a:rPr lang="en-US" sz="2000" kern="1200">
                <a:solidFill>
                  <a:schemeClr val="tx1"/>
                </a:solidFill>
                <a:latin typeface="+mj-lt"/>
                <a:ea typeface="+mj-ea"/>
                <a:cs typeface="+mj-cs"/>
                <a:hlinkClick r:id="rId3">
                  <a:extLst>
                    <a:ext uri="{A12FA001-AC4F-418D-AE19-62706E023703}">
                      <ahyp:hlinkClr xmlns:ahyp="http://schemas.microsoft.com/office/drawing/2018/hyperlinkcolor" val="tx"/>
                    </a:ext>
                  </a:extLst>
                </a:hlinkClick>
              </a:rPr>
              <a:t>www.outdoorplayandlearning.org.uk</a:t>
            </a:r>
            <a:br>
              <a:rPr lang="en-US" sz="2000" kern="1200">
                <a:solidFill>
                  <a:schemeClr val="tx1"/>
                </a:solidFill>
                <a:latin typeface="+mj-lt"/>
                <a:ea typeface="+mj-ea"/>
                <a:cs typeface="+mj-cs"/>
              </a:rPr>
            </a:br>
            <a:endParaRPr lang="en-US" sz="2000" kern="1200">
              <a:solidFill>
                <a:schemeClr val="tx1"/>
              </a:solidFill>
              <a:latin typeface="+mj-lt"/>
              <a:ea typeface="+mj-ea"/>
              <a:cs typeface="+mj-cs"/>
            </a:endParaRPr>
          </a:p>
        </p:txBody>
      </p:sp>
      <p:pic>
        <p:nvPicPr>
          <p:cNvPr id="6" name="Picture 5" descr="A picture containing grass, outdoor, fence, sitting&#10;&#10;Description automatically generated">
            <a:extLst>
              <a:ext uri="{FF2B5EF4-FFF2-40B4-BE49-F238E27FC236}">
                <a16:creationId xmlns:a16="http://schemas.microsoft.com/office/drawing/2014/main" id="{DC2FF03C-D9DE-8447-84E8-A12B6E299F7B}"/>
              </a:ext>
            </a:extLst>
          </p:cNvPr>
          <p:cNvPicPr>
            <a:picLocks noChangeAspect="1"/>
          </p:cNvPicPr>
          <p:nvPr/>
        </p:nvPicPr>
        <p:blipFill rotWithShape="1">
          <a:blip r:embed="rId4">
            <a:extLst>
              <a:ext uri="{28A0092B-C50C-407E-A947-70E740481C1C}">
                <a14:useLocalDpi xmlns:a14="http://schemas.microsoft.com/office/drawing/2010/main" val="0"/>
              </a:ext>
            </a:extLst>
          </a:blip>
          <a:srcRect l="6928" r="12704" b="-3"/>
          <a:stretch/>
        </p:blipFill>
        <p:spPr>
          <a:xfrm>
            <a:off x="20" y="10"/>
            <a:ext cx="4571975" cy="4252522"/>
          </a:xfrm>
          <a:prstGeom prst="rect">
            <a:avLst/>
          </a:prstGeom>
        </p:spPr>
      </p:pic>
      <p:pic>
        <p:nvPicPr>
          <p:cNvPr id="12" name="Picture 11" descr="A picture containing outdoor, grass, person, kite&#10;&#10;Description automatically generated">
            <a:extLst>
              <a:ext uri="{FF2B5EF4-FFF2-40B4-BE49-F238E27FC236}">
                <a16:creationId xmlns:a16="http://schemas.microsoft.com/office/drawing/2014/main" id="{F756BFA0-3912-3742-ABD9-4CD67A6A50B3}"/>
              </a:ext>
            </a:extLst>
          </p:cNvPr>
          <p:cNvPicPr>
            <a:picLocks noChangeAspect="1"/>
          </p:cNvPicPr>
          <p:nvPr/>
        </p:nvPicPr>
        <p:blipFill rotWithShape="1">
          <a:blip r:embed="rId5">
            <a:extLst>
              <a:ext uri="{28A0092B-C50C-407E-A947-70E740481C1C}">
                <a14:useLocalDpi xmlns:a14="http://schemas.microsoft.com/office/drawing/2010/main" val="0"/>
              </a:ext>
            </a:extLst>
          </a:blip>
          <a:srcRect l="5244" r="25218"/>
          <a:stretch/>
        </p:blipFill>
        <p:spPr>
          <a:xfrm rot="5400000">
            <a:off x="4731392" y="-160074"/>
            <a:ext cx="4253215" cy="4572001"/>
          </a:xfrm>
          <a:prstGeom prst="rect">
            <a:avLst/>
          </a:prstGeom>
        </p:spPr>
      </p:pic>
      <p:cxnSp>
        <p:nvCxnSpPr>
          <p:cNvPr id="57" name="Straight Connector 52">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6055FAFB-00A0-BC44-9D18-24097B6CFE33}"/>
              </a:ext>
            </a:extLst>
          </p:cNvPr>
          <p:cNvSpPr>
            <a:spLocks noGrp="1"/>
          </p:cNvSpPr>
          <p:nvPr>
            <p:ph type="ftr" sz="quarter" idx="11"/>
          </p:nvPr>
        </p:nvSpPr>
        <p:spPr>
          <a:xfrm>
            <a:off x="457200" y="6356350"/>
            <a:ext cx="5657850" cy="365125"/>
          </a:xfrm>
        </p:spPr>
        <p:txBody>
          <a:bodyPr vert="horz" lIns="91440" tIns="45720" rIns="91440" bIns="45720" rtlCol="0" anchor="ctr">
            <a:normAutofit/>
          </a:bodyPr>
          <a:lstStyle/>
          <a:p>
            <a:pPr algn="l">
              <a:spcAft>
                <a:spcPts val="600"/>
              </a:spcAft>
            </a:pPr>
            <a:r>
              <a:rPr lang="en-US" sz="1000" kern="1200">
                <a:solidFill>
                  <a:schemeClr val="tx1"/>
                </a:solidFill>
                <a:latin typeface="+mn-lt"/>
                <a:ea typeface="+mn-ea"/>
                <a:cs typeface="+mn-cs"/>
              </a:rPr>
              <a:t>copyright OPAL CIC</a:t>
            </a:r>
          </a:p>
        </p:txBody>
      </p:sp>
      <p:pic>
        <p:nvPicPr>
          <p:cNvPr id="37" name="Picture 24">
            <a:extLst>
              <a:ext uri="{FF2B5EF4-FFF2-40B4-BE49-F238E27FC236}">
                <a16:creationId xmlns:a16="http://schemas.microsoft.com/office/drawing/2014/main" id="{585C2ED8-C261-8842-B9AD-F04720BA07C6}"/>
              </a:ext>
            </a:extLst>
          </p:cNvPr>
          <p:cNvPicPr>
            <a:picLocks noChangeAspect="1"/>
          </p:cNvPicPr>
          <p:nvPr/>
        </p:nvPicPr>
        <p:blipFill>
          <a:blip r:embed="rId6" cstate="print"/>
          <a:srcRect/>
          <a:stretch>
            <a:fillRect/>
          </a:stretch>
        </p:blipFill>
        <p:spPr bwMode="auto">
          <a:xfrm>
            <a:off x="7867767" y="5503018"/>
            <a:ext cx="982662" cy="936625"/>
          </a:xfrm>
          <a:prstGeom prst="rect">
            <a:avLst/>
          </a:prstGeom>
          <a:noFill/>
          <a:ln w="9525">
            <a:noFill/>
            <a:miter lim="800000"/>
            <a:headEnd/>
            <a:tailEnd/>
          </a:ln>
        </p:spPr>
      </p:pic>
    </p:spTree>
    <p:extLst>
      <p:ext uri="{BB962C8B-B14F-4D97-AF65-F5344CB8AC3E}">
        <p14:creationId xmlns:p14="http://schemas.microsoft.com/office/powerpoint/2010/main" val="96585083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8">
            <a:extLst>
              <a:ext uri="{FF2B5EF4-FFF2-40B4-BE49-F238E27FC236}">
                <a16:creationId xmlns:a16="http://schemas.microsoft.com/office/drawing/2014/main" id="{BECACB72-3535-4C1F-B618-F4CBD214F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568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45465" y="581891"/>
            <a:ext cx="2828257" cy="3740727"/>
          </a:xfrm>
        </p:spPr>
        <p:txBody>
          <a:bodyPr>
            <a:normAutofit/>
          </a:bodyPr>
          <a:lstStyle/>
          <a:p>
            <a:pPr algn="l"/>
            <a:r>
              <a:rPr lang="en-GB" sz="4700">
                <a:solidFill>
                  <a:schemeClr val="bg1"/>
                </a:solidFill>
              </a:rPr>
              <a:t>Our Process</a:t>
            </a:r>
          </a:p>
        </p:txBody>
      </p:sp>
      <p:sp>
        <p:nvSpPr>
          <p:cNvPr id="4" name="Subtitle 2">
            <a:extLst>
              <a:ext uri="{FF2B5EF4-FFF2-40B4-BE49-F238E27FC236}">
                <a16:creationId xmlns:a16="http://schemas.microsoft.com/office/drawing/2014/main" id="{6B424BD1-8301-CD46-8CE1-443F461F851A}"/>
              </a:ext>
            </a:extLst>
          </p:cNvPr>
          <p:cNvSpPr>
            <a:spLocks noGrp="1"/>
          </p:cNvSpPr>
          <p:nvPr>
            <p:ph type="subTitle" idx="1"/>
          </p:nvPr>
        </p:nvSpPr>
        <p:spPr>
          <a:xfrm>
            <a:off x="445465" y="3810000"/>
            <a:ext cx="2907335" cy="2335950"/>
          </a:xfrm>
        </p:spPr>
        <p:txBody>
          <a:bodyPr>
            <a:normAutofit fontScale="85000" lnSpcReduction="10000"/>
          </a:bodyPr>
          <a:lstStyle/>
          <a:p>
            <a:pPr algn="l">
              <a:lnSpc>
                <a:spcPct val="90000"/>
              </a:lnSpc>
              <a:buFont typeface="Arial" pitchFamily="34" charset="0"/>
              <a:buChar char="•"/>
            </a:pPr>
            <a:r>
              <a:rPr lang="en-GB" sz="1800" dirty="0">
                <a:solidFill>
                  <a:schemeClr val="accent1">
                    <a:lumMod val="20000"/>
                    <a:lumOff val="80000"/>
                  </a:schemeClr>
                </a:solidFill>
              </a:rPr>
              <a:t>   18 Point Audit</a:t>
            </a:r>
          </a:p>
          <a:p>
            <a:pPr algn="l">
              <a:lnSpc>
                <a:spcPct val="90000"/>
              </a:lnSpc>
              <a:buFont typeface="Arial" pitchFamily="34" charset="0"/>
              <a:buChar char="•"/>
            </a:pPr>
            <a:r>
              <a:rPr lang="en-GB" sz="1800" dirty="0">
                <a:solidFill>
                  <a:schemeClr val="accent1">
                    <a:lumMod val="20000"/>
                    <a:lumOff val="80000"/>
                  </a:schemeClr>
                </a:solidFill>
              </a:rPr>
              <a:t>   Action planning</a:t>
            </a:r>
          </a:p>
          <a:p>
            <a:pPr algn="l">
              <a:lnSpc>
                <a:spcPct val="90000"/>
              </a:lnSpc>
              <a:buFont typeface="Arial" pitchFamily="34" charset="0"/>
              <a:buChar char="•"/>
            </a:pPr>
            <a:r>
              <a:rPr lang="en-GB" sz="1800" dirty="0">
                <a:solidFill>
                  <a:schemeClr val="accent1">
                    <a:lumMod val="20000"/>
                    <a:lumOff val="80000"/>
                  </a:schemeClr>
                </a:solidFill>
              </a:rPr>
              <a:t>   Communication Strategy</a:t>
            </a:r>
          </a:p>
          <a:p>
            <a:pPr algn="l">
              <a:lnSpc>
                <a:spcPct val="90000"/>
              </a:lnSpc>
              <a:buFont typeface="Arial" pitchFamily="34" charset="0"/>
              <a:buChar char="•"/>
            </a:pPr>
            <a:r>
              <a:rPr lang="en-GB" sz="1800" dirty="0">
                <a:solidFill>
                  <a:schemeClr val="accent1">
                    <a:lumMod val="20000"/>
                    <a:lumOff val="80000"/>
                  </a:schemeClr>
                </a:solidFill>
              </a:rPr>
              <a:t>   INSET Training </a:t>
            </a:r>
          </a:p>
          <a:p>
            <a:pPr algn="l">
              <a:lnSpc>
                <a:spcPct val="90000"/>
              </a:lnSpc>
              <a:buFont typeface="Arial" pitchFamily="34" charset="0"/>
              <a:buChar char="•"/>
            </a:pPr>
            <a:r>
              <a:rPr lang="en-GB" sz="1800" dirty="0">
                <a:solidFill>
                  <a:schemeClr val="accent1">
                    <a:lumMod val="20000"/>
                    <a:lumOff val="80000"/>
                  </a:schemeClr>
                </a:solidFill>
              </a:rPr>
              <a:t>   Grounds Development</a:t>
            </a:r>
          </a:p>
          <a:p>
            <a:pPr algn="l">
              <a:lnSpc>
                <a:spcPct val="90000"/>
              </a:lnSpc>
              <a:buFont typeface="Arial" pitchFamily="34" charset="0"/>
              <a:buChar char="•"/>
            </a:pPr>
            <a:r>
              <a:rPr lang="en-GB" sz="1800" dirty="0">
                <a:solidFill>
                  <a:schemeClr val="accent1">
                    <a:lumMod val="20000"/>
                    <a:lumOff val="80000"/>
                  </a:schemeClr>
                </a:solidFill>
              </a:rPr>
              <a:t>   RISK Benefit Training</a:t>
            </a:r>
          </a:p>
          <a:p>
            <a:pPr algn="l">
              <a:lnSpc>
                <a:spcPct val="90000"/>
              </a:lnSpc>
              <a:buFont typeface="Arial" pitchFamily="34" charset="0"/>
              <a:buChar char="•"/>
            </a:pPr>
            <a:r>
              <a:rPr lang="en-GB" sz="1800" dirty="0">
                <a:solidFill>
                  <a:schemeClr val="accent1">
                    <a:lumMod val="20000"/>
                    <a:lumOff val="80000"/>
                  </a:schemeClr>
                </a:solidFill>
              </a:rPr>
              <a:t>   </a:t>
            </a:r>
            <a:r>
              <a:rPr lang="en-GB" sz="1800" dirty="0" err="1">
                <a:solidFill>
                  <a:schemeClr val="accent1">
                    <a:lumMod val="20000"/>
                    <a:lumOff val="80000"/>
                  </a:schemeClr>
                </a:solidFill>
              </a:rPr>
              <a:t>Playwork</a:t>
            </a:r>
            <a:r>
              <a:rPr lang="en-GB" sz="1800" dirty="0">
                <a:solidFill>
                  <a:schemeClr val="accent1">
                    <a:lumMod val="20000"/>
                    <a:lumOff val="80000"/>
                  </a:schemeClr>
                </a:solidFill>
              </a:rPr>
              <a:t> Training  </a:t>
            </a:r>
          </a:p>
          <a:p>
            <a:pPr algn="l">
              <a:lnSpc>
                <a:spcPct val="90000"/>
              </a:lnSpc>
              <a:buFont typeface="Arial" pitchFamily="34" charset="0"/>
              <a:buChar char="•"/>
            </a:pPr>
            <a:r>
              <a:rPr lang="en-GB" sz="1800" dirty="0">
                <a:solidFill>
                  <a:schemeClr val="accent1">
                    <a:lumMod val="20000"/>
                    <a:lumOff val="80000"/>
                  </a:schemeClr>
                </a:solidFill>
              </a:rPr>
              <a:t>   Parent Presentation</a:t>
            </a:r>
          </a:p>
          <a:p>
            <a:pPr algn="l">
              <a:lnSpc>
                <a:spcPct val="90000"/>
              </a:lnSpc>
              <a:buFont typeface="Arial" pitchFamily="34" charset="0"/>
              <a:buChar char="•"/>
            </a:pPr>
            <a:r>
              <a:rPr lang="en-GB" sz="1800" dirty="0">
                <a:solidFill>
                  <a:schemeClr val="accent1">
                    <a:lumMod val="20000"/>
                    <a:lumOff val="80000"/>
                  </a:schemeClr>
                </a:solidFill>
              </a:rPr>
              <a:t>   Assessment and Award</a:t>
            </a:r>
          </a:p>
          <a:p>
            <a:pPr algn="l">
              <a:lnSpc>
                <a:spcPct val="90000"/>
              </a:lnSpc>
              <a:buFont typeface="Arial" pitchFamily="34" charset="0"/>
              <a:buChar char="•"/>
            </a:pPr>
            <a:r>
              <a:rPr lang="en-GB" sz="1800" dirty="0">
                <a:solidFill>
                  <a:schemeClr val="accent1">
                    <a:lumMod val="20000"/>
                    <a:lumOff val="80000"/>
                  </a:schemeClr>
                </a:solidFill>
              </a:rPr>
              <a:t>   OPAL Plus</a:t>
            </a:r>
          </a:p>
          <a:p>
            <a:pPr lvl="1" algn="l">
              <a:lnSpc>
                <a:spcPct val="90000"/>
              </a:lnSpc>
            </a:pPr>
            <a:endParaRPr lang="en-GB" sz="1400" dirty="0">
              <a:solidFill>
                <a:schemeClr val="accent1">
                  <a:lumMod val="20000"/>
                  <a:lumOff val="80000"/>
                </a:schemeClr>
              </a:solidFill>
            </a:endParaRPr>
          </a:p>
          <a:p>
            <a:pPr algn="l">
              <a:lnSpc>
                <a:spcPct val="90000"/>
              </a:lnSpc>
              <a:buFont typeface="Arial" pitchFamily="34" charset="0"/>
              <a:buChar char="•"/>
            </a:pPr>
            <a:endParaRPr lang="en-GB" sz="1800" dirty="0">
              <a:solidFill>
                <a:schemeClr val="accent1">
                  <a:lumMod val="20000"/>
                  <a:lumOff val="80000"/>
                </a:schemeClr>
              </a:solidFill>
            </a:endParaRPr>
          </a:p>
          <a:p>
            <a:pPr algn="l">
              <a:lnSpc>
                <a:spcPct val="90000"/>
              </a:lnSpc>
              <a:buFont typeface="Arial" pitchFamily="34" charset="0"/>
              <a:buChar char="•"/>
            </a:pPr>
            <a:endParaRPr lang="en-GB" sz="1800" dirty="0">
              <a:solidFill>
                <a:schemeClr val="accent1">
                  <a:lumMod val="20000"/>
                  <a:lumOff val="80000"/>
                </a:schemeClr>
              </a:solidFill>
            </a:endParaRPr>
          </a:p>
        </p:txBody>
      </p:sp>
      <p:pic>
        <p:nvPicPr>
          <p:cNvPr id="14" name="Picture 13">
            <a:extLst>
              <a:ext uri="{FF2B5EF4-FFF2-40B4-BE49-F238E27FC236}">
                <a16:creationId xmlns:a16="http://schemas.microsoft.com/office/drawing/2014/main" id="{5FCA4C0C-45C6-4DC5-87BB-47757A73EBEC}"/>
              </a:ext>
            </a:extLst>
          </p:cNvPr>
          <p:cNvPicPr>
            <a:picLocks noChangeAspect="1"/>
          </p:cNvPicPr>
          <p:nvPr/>
        </p:nvPicPr>
        <p:blipFill rotWithShape="1">
          <a:blip r:embed="rId3"/>
          <a:srcRect b="29637"/>
          <a:stretch/>
        </p:blipFill>
        <p:spPr>
          <a:xfrm>
            <a:off x="3788406" y="1981200"/>
            <a:ext cx="5341853" cy="4164750"/>
          </a:xfrm>
          <a:prstGeom prst="rect">
            <a:avLst/>
          </a:prstGeom>
        </p:spPr>
      </p:pic>
      <p:sp>
        <p:nvSpPr>
          <p:cNvPr id="3" name="TextBox 2">
            <a:extLst>
              <a:ext uri="{FF2B5EF4-FFF2-40B4-BE49-F238E27FC236}">
                <a16:creationId xmlns:a16="http://schemas.microsoft.com/office/drawing/2014/main" id="{4BA4E4CD-3BDE-B441-AE4B-5BDB0E8B6F60}"/>
              </a:ext>
            </a:extLst>
          </p:cNvPr>
          <p:cNvSpPr txBox="1"/>
          <p:nvPr/>
        </p:nvSpPr>
        <p:spPr>
          <a:xfrm>
            <a:off x="3962400" y="381836"/>
            <a:ext cx="5590096" cy="400110"/>
          </a:xfrm>
          <a:prstGeom prst="rect">
            <a:avLst/>
          </a:prstGeom>
          <a:noFill/>
        </p:spPr>
        <p:txBody>
          <a:bodyPr wrap="square" rtlCol="0">
            <a:spAutoFit/>
          </a:bodyPr>
          <a:lstStyle/>
          <a:p>
            <a:pPr>
              <a:spcAft>
                <a:spcPts val="600"/>
              </a:spcAft>
            </a:pPr>
            <a:r>
              <a:rPr lang="en-US" sz="2000" b="1" dirty="0"/>
              <a:t>Meetings in the OPAL Primary Play </a:t>
            </a:r>
            <a:r>
              <a:rPr lang="en-US" sz="2000" b="1" dirty="0" err="1"/>
              <a:t>Programme</a:t>
            </a:r>
            <a:endParaRPr lang="en-US" sz="2000" b="1" dirty="0"/>
          </a:p>
        </p:txBody>
      </p:sp>
    </p:spTree>
    <p:custDataLst>
      <p:tags r:id="rId1"/>
    </p:custDataLst>
    <p:extLst>
      <p:ext uri="{BB962C8B-B14F-4D97-AF65-F5344CB8AC3E}">
        <p14:creationId xmlns:p14="http://schemas.microsoft.com/office/powerpoint/2010/main" val="1175644664"/>
      </p:ext>
    </p:extLst>
  </p:cSld>
  <p:clrMapOvr>
    <a:masterClrMapping/>
  </p:clrMapOvr>
  <mc:AlternateContent xmlns:mc="http://schemas.openxmlformats.org/markup-compatibility/2006" xmlns:p14="http://schemas.microsoft.com/office/powerpoint/2010/main">
    <mc:Choice Requires="p14">
      <p:transition p14:dur="0" advTm="12179"/>
    </mc:Choice>
    <mc:Fallback xmlns="">
      <p:transition advTm="1217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7">
            <a:extLst>
              <a:ext uri="{FF2B5EF4-FFF2-40B4-BE49-F238E27FC236}">
                <a16:creationId xmlns:a16="http://schemas.microsoft.com/office/drawing/2014/main" id="{0F7F73F1-9F18-45DE-AF9F-D86F1935571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95" y="10"/>
            <a:ext cx="9141229" cy="6857990"/>
          </a:xfrm>
          <a:prstGeom prst="rect">
            <a:avLst/>
          </a:prstGeom>
        </p:spPr>
      </p:pic>
      <p:sp>
        <p:nvSpPr>
          <p:cNvPr id="22" name="Rectangle 2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63E32345-7D2E-7E43-ACBF-D2F6ADFA9CFD}"/>
              </a:ext>
            </a:extLst>
          </p:cNvPr>
          <p:cNvSpPr txBox="1">
            <a:spLocks/>
          </p:cNvSpPr>
          <p:nvPr/>
        </p:nvSpPr>
        <p:spPr>
          <a:xfrm>
            <a:off x="392906" y="5317240"/>
            <a:ext cx="8408194" cy="7448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3100">
                <a:solidFill>
                  <a:schemeClr val="tx1">
                    <a:lumMod val="85000"/>
                    <a:lumOff val="15000"/>
                  </a:schemeClr>
                </a:solidFill>
              </a:rPr>
              <a:t> Key considerations</a:t>
            </a:r>
          </a:p>
        </p:txBody>
      </p:sp>
      <p:cxnSp>
        <p:nvCxnSpPr>
          <p:cNvPr id="24" name="Straight Connector 2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AD3C4EAA-6C42-BA44-BEC3-85791612AC75}"/>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defTabSz="457200">
              <a:spcAft>
                <a:spcPts val="600"/>
              </a:spcAft>
            </a:pPr>
            <a:r>
              <a:rPr lang="en-US" kern="1200">
                <a:solidFill>
                  <a:srgbClr val="FFFFFF"/>
                </a:solidFill>
                <a:latin typeface="+mn-lt"/>
                <a:ea typeface="+mn-ea"/>
                <a:cs typeface="+mn-cs"/>
              </a:rPr>
              <a:t>copyright OPAL CIC</a:t>
            </a:r>
          </a:p>
        </p:txBody>
      </p:sp>
      <p:sp>
        <p:nvSpPr>
          <p:cNvPr id="11" name="Rectangle: Rounded Corners 9">
            <a:extLst>
              <a:ext uri="{FF2B5EF4-FFF2-40B4-BE49-F238E27FC236}">
                <a16:creationId xmlns:a16="http://schemas.microsoft.com/office/drawing/2014/main" id="{49636169-4479-4E4A-A606-E9DACEFED011}"/>
              </a:ext>
            </a:extLst>
          </p:cNvPr>
          <p:cNvSpPr>
            <a:spLocks noChangeArrowheads="1"/>
          </p:cNvSpPr>
          <p:nvPr/>
        </p:nvSpPr>
        <p:spPr bwMode="auto">
          <a:xfrm>
            <a:off x="133350" y="225462"/>
            <a:ext cx="2895600" cy="828417"/>
          </a:xfrm>
          <a:prstGeom prst="roundRect">
            <a:avLst>
              <a:gd name="adj" fmla="val 16667"/>
            </a:avLst>
          </a:prstGeom>
          <a:solidFill>
            <a:srgbClr val="FF0000"/>
          </a:solidFill>
          <a:ln>
            <a:noFill/>
          </a:ln>
          <a:effectLst>
            <a:outerShdw dist="12700" dir="5400000" algn="ctr" rotWithShape="0">
              <a:srgbClr val="000000"/>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Time</a:t>
            </a:r>
            <a:endParaRPr kumimoji="0" lang="en-US" altLang="en-US" sz="16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pPr>
            <a:r>
              <a:rPr lang="en-US" altLang="en-US" sz="1600" b="1" dirty="0">
                <a:latin typeface="Calibri" panose="020F0502020204030204" pitchFamily="34" charset="0"/>
                <a:cs typeface="Times New Roman" panose="02020603050405020304" pitchFamily="18" charset="0"/>
              </a:rPr>
              <a:t>200 children – 20k play hours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Rounded Corners 9">
            <a:extLst>
              <a:ext uri="{FF2B5EF4-FFF2-40B4-BE49-F238E27FC236}">
                <a16:creationId xmlns:a16="http://schemas.microsoft.com/office/drawing/2014/main" id="{B30D9ED2-AD54-FB46-954D-CA0890247310}"/>
              </a:ext>
            </a:extLst>
          </p:cNvPr>
          <p:cNvSpPr>
            <a:spLocks noChangeArrowheads="1"/>
          </p:cNvSpPr>
          <p:nvPr/>
        </p:nvSpPr>
        <p:spPr bwMode="auto">
          <a:xfrm>
            <a:off x="3170283" y="225461"/>
            <a:ext cx="2895600" cy="828417"/>
          </a:xfrm>
          <a:prstGeom prst="roundRect">
            <a:avLst>
              <a:gd name="adj" fmla="val 16667"/>
            </a:avLst>
          </a:prstGeom>
          <a:solidFill>
            <a:schemeClr val="accent5">
              <a:lumMod val="40000"/>
              <a:lumOff val="60000"/>
            </a:schemeClr>
          </a:solidFill>
          <a:ln>
            <a:noFill/>
          </a:ln>
          <a:effectLst>
            <a:outerShdw dist="12700" dir="5400000" algn="ctr" rotWithShape="0">
              <a:srgbClr val="000000"/>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Space</a:t>
            </a:r>
            <a:endParaRPr kumimoji="0" lang="en-US" altLang="en-US" sz="16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pPr>
            <a:r>
              <a:rPr lang="en-US" altLang="en-US" sz="1600" b="1" dirty="0">
                <a:latin typeface="Calibri" panose="020F0502020204030204" pitchFamily="34" charset="0"/>
                <a:cs typeface="Times New Roman" panose="02020603050405020304" pitchFamily="18" charset="0"/>
              </a:rPr>
              <a:t>Your most valuable asset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Rounded Corners 9">
            <a:extLst>
              <a:ext uri="{FF2B5EF4-FFF2-40B4-BE49-F238E27FC236}">
                <a16:creationId xmlns:a16="http://schemas.microsoft.com/office/drawing/2014/main" id="{72D232A1-81E2-734F-ABC5-2695A38C2E4D}"/>
              </a:ext>
            </a:extLst>
          </p:cNvPr>
          <p:cNvSpPr>
            <a:spLocks noChangeArrowheads="1"/>
          </p:cNvSpPr>
          <p:nvPr/>
        </p:nvSpPr>
        <p:spPr bwMode="auto">
          <a:xfrm>
            <a:off x="6156453" y="225461"/>
            <a:ext cx="2895600" cy="828417"/>
          </a:xfrm>
          <a:prstGeom prst="roundRect">
            <a:avLst>
              <a:gd name="adj" fmla="val 16667"/>
            </a:avLst>
          </a:prstGeom>
          <a:solidFill>
            <a:schemeClr val="accent6">
              <a:lumMod val="60000"/>
              <a:lumOff val="40000"/>
            </a:schemeClr>
          </a:solidFill>
          <a:ln>
            <a:noFill/>
          </a:ln>
          <a:effectLst>
            <a:outerShdw dist="12700" dir="5400000" algn="ctr" rotWithShape="0">
              <a:srgbClr val="000000"/>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Resources</a:t>
            </a:r>
            <a:endParaRPr kumimoji="0" lang="en-US" altLang="en-US" sz="16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pPr>
            <a:r>
              <a:rPr lang="en-US" altLang="en-US" sz="1600" b="1" dirty="0">
                <a:latin typeface="Calibri" panose="020F0502020204030204" pitchFamily="34" charset="0"/>
                <a:cs typeface="Times New Roman" panose="02020603050405020304" pitchFamily="18" charset="0"/>
              </a:rPr>
              <a:t>Budget needed and </a:t>
            </a:r>
            <a:endParaRPr lang="en-US" altLang="en-US" sz="1600" b="1">
              <a:latin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pPr>
            <a:r>
              <a:rPr lang="en-US" altLang="en-US" sz="1600" b="1" dirty="0">
                <a:latin typeface="Calibri" panose="020F0502020204030204" pitchFamily="34" charset="0"/>
                <a:cs typeface="Times New Roman" panose="02020603050405020304" pitchFamily="18" charset="0"/>
              </a:rPr>
              <a:t>Cost effective solutions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Rounded Corners 9">
            <a:extLst>
              <a:ext uri="{FF2B5EF4-FFF2-40B4-BE49-F238E27FC236}">
                <a16:creationId xmlns:a16="http://schemas.microsoft.com/office/drawing/2014/main" id="{EC7EC1A2-471B-EC40-93FE-B408F078CBA0}"/>
              </a:ext>
            </a:extLst>
          </p:cNvPr>
          <p:cNvSpPr>
            <a:spLocks noChangeArrowheads="1"/>
          </p:cNvSpPr>
          <p:nvPr/>
        </p:nvSpPr>
        <p:spPr bwMode="auto">
          <a:xfrm>
            <a:off x="6156453" y="2895507"/>
            <a:ext cx="2895600" cy="828417"/>
          </a:xfrm>
          <a:prstGeom prst="roundRect">
            <a:avLst>
              <a:gd name="adj" fmla="val 16667"/>
            </a:avLst>
          </a:prstGeom>
          <a:solidFill>
            <a:srgbClr val="FF81F1"/>
          </a:solidFill>
          <a:ln>
            <a:noFill/>
          </a:ln>
          <a:effectLst>
            <a:outerShdw dist="12700" dir="5400000" algn="ctr" rotWithShape="0">
              <a:srgbClr val="000000"/>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Permission</a:t>
            </a:r>
          </a:p>
          <a:p>
            <a:pPr marL="0" marR="0" lvl="0" indent="0" algn="ctr" defTabSz="914400" rtl="0" eaLnBrk="0" fontAlgn="base" latinLnBrk="0" hangingPunct="0">
              <a:lnSpc>
                <a:spcPct val="100000"/>
              </a:lnSpc>
              <a:spcBef>
                <a:spcPct val="0"/>
              </a:spcBef>
              <a:spcAft>
                <a:spcPts val="600"/>
              </a:spcAft>
              <a:buClrTx/>
              <a:buSzTx/>
              <a:buFontTx/>
              <a:buNone/>
              <a:tabLst/>
            </a:pPr>
            <a:r>
              <a:rPr lang="en-US" altLang="en-US" sz="1600" b="1" dirty="0">
                <a:latin typeface="Calibri" panose="020F0502020204030204" pitchFamily="34" charset="0"/>
                <a:cs typeface="Times New Roman" panose="02020603050405020304" pitchFamily="18" charset="0"/>
              </a:rPr>
              <a:t>Culture change,  RBA, play to be valued and  celebrated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Rounded Corners 9">
            <a:extLst>
              <a:ext uri="{FF2B5EF4-FFF2-40B4-BE49-F238E27FC236}">
                <a16:creationId xmlns:a16="http://schemas.microsoft.com/office/drawing/2014/main" id="{758F59EF-9445-7A4B-9557-F2100E1B35E4}"/>
              </a:ext>
            </a:extLst>
          </p:cNvPr>
          <p:cNvSpPr>
            <a:spLocks noChangeArrowheads="1"/>
          </p:cNvSpPr>
          <p:nvPr/>
        </p:nvSpPr>
        <p:spPr bwMode="auto">
          <a:xfrm>
            <a:off x="0" y="2846449"/>
            <a:ext cx="2895600" cy="828417"/>
          </a:xfrm>
          <a:prstGeom prst="roundRect">
            <a:avLst>
              <a:gd name="adj" fmla="val 16667"/>
            </a:avLst>
          </a:prstGeom>
          <a:solidFill>
            <a:srgbClr val="92D050"/>
          </a:solidFill>
          <a:ln>
            <a:noFill/>
          </a:ln>
          <a:effectLst>
            <a:outerShdw dist="12700" dir="5400000" algn="ctr" rotWithShape="0">
              <a:srgbClr val="000000"/>
            </a:outerShdw>
          </a:effectLst>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Leadership</a:t>
            </a:r>
            <a:endParaRPr kumimoji="0" lang="en-US" altLang="en-US" sz="16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ts val="600"/>
              </a:spcAft>
              <a:buClrTx/>
              <a:buSzTx/>
              <a:buFontTx/>
              <a:buNone/>
              <a:tabLst/>
            </a:pPr>
            <a:r>
              <a:rPr lang="en-US" altLang="en-US" sz="1600" b="1" dirty="0">
                <a:latin typeface="Calibri" panose="020F0502020204030204" pitchFamily="34" charset="0"/>
                <a:cs typeface="Times New Roman" panose="02020603050405020304" pitchFamily="18" charset="0"/>
              </a:rPr>
              <a:t>2 clear Leadership Roles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Arrow: Right 13">
            <a:extLst>
              <a:ext uri="{FF2B5EF4-FFF2-40B4-BE49-F238E27FC236}">
                <a16:creationId xmlns:a16="http://schemas.microsoft.com/office/drawing/2014/main" id="{496F8B77-A00B-694F-AD99-DC49C56B1B97}"/>
              </a:ext>
            </a:extLst>
          </p:cNvPr>
          <p:cNvSpPr/>
          <p:nvPr/>
        </p:nvSpPr>
        <p:spPr>
          <a:xfrm rot="10577183">
            <a:off x="4244340" y="10572115"/>
            <a:ext cx="21336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Arrow: Right 14">
            <a:extLst>
              <a:ext uri="{FF2B5EF4-FFF2-40B4-BE49-F238E27FC236}">
                <a16:creationId xmlns:a16="http://schemas.microsoft.com/office/drawing/2014/main" id="{ADAFFC93-8D00-774F-AA0B-D3F1F71A686B}"/>
              </a:ext>
            </a:extLst>
          </p:cNvPr>
          <p:cNvSpPr/>
          <p:nvPr/>
        </p:nvSpPr>
        <p:spPr>
          <a:xfrm rot="10800000">
            <a:off x="4261485" y="11369675"/>
            <a:ext cx="21336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3237317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7910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87E9995-F3F5-6747-9FCF-E0B5C8CD9091}"/>
              </a:ext>
            </a:extLst>
          </p:cNvPr>
          <p:cNvSpPr>
            <a:spLocks noGrp="1"/>
          </p:cNvSpPr>
          <p:nvPr>
            <p:ph type="title"/>
          </p:nvPr>
        </p:nvSpPr>
        <p:spPr>
          <a:xfrm>
            <a:off x="467679" y="-303196"/>
            <a:ext cx="3604638" cy="1567761"/>
          </a:xfrm>
          <a:noFill/>
        </p:spPr>
        <p:txBody>
          <a:bodyPr vert="horz" lIns="91440" tIns="45720" rIns="91440" bIns="45720" rtlCol="0" anchor="b">
            <a:normAutofit fontScale="90000"/>
          </a:bodyPr>
          <a:lstStyle/>
          <a:p>
            <a:pPr algn="l">
              <a:lnSpc>
                <a:spcPct val="90000"/>
              </a:lnSpc>
            </a:pPr>
            <a:r>
              <a:rPr lang="en-US" sz="3600" dirty="0">
                <a:solidFill>
                  <a:schemeClr val="bg1"/>
                </a:solidFill>
              </a:rPr>
              <a:t>Key Roles to support Play in your school?</a:t>
            </a:r>
          </a:p>
        </p:txBody>
      </p:sp>
      <p:sp>
        <p:nvSpPr>
          <p:cNvPr id="4" name="Footer Placeholder 3">
            <a:extLst>
              <a:ext uri="{FF2B5EF4-FFF2-40B4-BE49-F238E27FC236}">
                <a16:creationId xmlns:a16="http://schemas.microsoft.com/office/drawing/2014/main" id="{B1309A30-669D-824D-9260-038C6D4EF184}"/>
              </a:ext>
            </a:extLst>
          </p:cNvPr>
          <p:cNvSpPr>
            <a:spLocks noGrp="1"/>
          </p:cNvSpPr>
          <p:nvPr>
            <p:ph type="ftr" sz="quarter" idx="11"/>
          </p:nvPr>
        </p:nvSpPr>
        <p:spPr>
          <a:xfrm>
            <a:off x="486918" y="6356350"/>
            <a:ext cx="3566160" cy="365125"/>
          </a:xfrm>
          <a:noFill/>
        </p:spPr>
        <p:txBody>
          <a:bodyPr vert="horz" lIns="91440" tIns="45720" rIns="91440" bIns="45720" rtlCol="0" anchor="ctr">
            <a:normAutofit/>
          </a:bodyPr>
          <a:lstStyle/>
          <a:p>
            <a:pPr algn="l">
              <a:spcAft>
                <a:spcPts val="600"/>
              </a:spcAft>
              <a:defRPr/>
            </a:pPr>
            <a:r>
              <a:rPr lang="en-US" kern="1200">
                <a:solidFill>
                  <a:schemeClr val="bg1">
                    <a:alpha val="80000"/>
                  </a:schemeClr>
                </a:solidFill>
                <a:latin typeface="Calibri" panose="020F0502020204030204"/>
                <a:ea typeface="+mn-ea"/>
                <a:cs typeface="+mn-cs"/>
              </a:rPr>
              <a:t>copyright OPAL CIC</a:t>
            </a:r>
          </a:p>
        </p:txBody>
      </p:sp>
      <p:pic>
        <p:nvPicPr>
          <p:cNvPr id="11" name="Picture 10" descr="A close up of a sign&#10;&#10;Description automatically generated">
            <a:extLst>
              <a:ext uri="{FF2B5EF4-FFF2-40B4-BE49-F238E27FC236}">
                <a16:creationId xmlns:a16="http://schemas.microsoft.com/office/drawing/2014/main" id="{DE6B1335-E6F6-324B-AB25-154DE894D942}"/>
              </a:ext>
            </a:extLst>
          </p:cNvPr>
          <p:cNvPicPr>
            <a:picLocks noChangeAspect="1"/>
          </p:cNvPicPr>
          <p:nvPr/>
        </p:nvPicPr>
        <p:blipFill rotWithShape="1">
          <a:blip r:embed="rId2">
            <a:extLst>
              <a:ext uri="{28A0092B-C50C-407E-A947-70E740481C1C}">
                <a14:useLocalDpi xmlns:a14="http://schemas.microsoft.com/office/drawing/2010/main" val="0"/>
              </a:ext>
            </a:extLst>
          </a:blip>
          <a:srcRect l="7645" r="3325"/>
          <a:stretch/>
        </p:blipFill>
        <p:spPr>
          <a:xfrm>
            <a:off x="4571999" y="10"/>
            <a:ext cx="4579241" cy="6857990"/>
          </a:xfrm>
          <a:prstGeom prst="rect">
            <a:avLst/>
          </a:prstGeom>
        </p:spPr>
      </p:pic>
      <p:sp>
        <p:nvSpPr>
          <p:cNvPr id="7" name="Rectangle: Rounded Corners 11">
            <a:extLst>
              <a:ext uri="{FF2B5EF4-FFF2-40B4-BE49-F238E27FC236}">
                <a16:creationId xmlns:a16="http://schemas.microsoft.com/office/drawing/2014/main" id="{C24898B9-74A1-A940-86AE-C9533408057B}"/>
              </a:ext>
            </a:extLst>
          </p:cNvPr>
          <p:cNvSpPr>
            <a:spLocks noChangeArrowheads="1"/>
          </p:cNvSpPr>
          <p:nvPr/>
        </p:nvSpPr>
        <p:spPr bwMode="auto">
          <a:xfrm>
            <a:off x="839040" y="2056955"/>
            <a:ext cx="2523285" cy="747918"/>
          </a:xfrm>
          <a:prstGeom prst="roundRect">
            <a:avLst>
              <a:gd name="adj" fmla="val 16667"/>
            </a:avLst>
          </a:prstGeom>
          <a:solidFill>
            <a:srgbClr val="FFFFFF"/>
          </a:solidFill>
          <a:ln>
            <a:noFill/>
          </a:ln>
          <a:effectLst>
            <a:outerShdw dist="12700" dir="5400000" algn="ctr" rotWithShape="0">
              <a:srgbClr val="000000"/>
            </a:outerShdw>
          </a:effectLst>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Leads on all strategic, planning and evaluation aspects of play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Rounded Corners 9">
            <a:extLst>
              <a:ext uri="{FF2B5EF4-FFF2-40B4-BE49-F238E27FC236}">
                <a16:creationId xmlns:a16="http://schemas.microsoft.com/office/drawing/2014/main" id="{B036AF47-6581-194A-B2FB-54DC80B7CCD1}"/>
              </a:ext>
            </a:extLst>
          </p:cNvPr>
          <p:cNvSpPr>
            <a:spLocks noChangeArrowheads="1"/>
          </p:cNvSpPr>
          <p:nvPr/>
        </p:nvSpPr>
        <p:spPr bwMode="auto">
          <a:xfrm>
            <a:off x="734457" y="3098659"/>
            <a:ext cx="2732450" cy="641749"/>
          </a:xfrm>
          <a:prstGeom prst="roundRect">
            <a:avLst>
              <a:gd name="adj" fmla="val 16667"/>
            </a:avLst>
          </a:prstGeom>
          <a:solidFill>
            <a:srgbClr val="92D050"/>
          </a:solidFill>
          <a:ln>
            <a:noFill/>
          </a:ln>
          <a:effectLst>
            <a:outerShdw dist="12700" dir="5400000" algn="ctr" rotWithShape="0">
              <a:srgbClr val="000000"/>
            </a:outerShdw>
          </a:effectLst>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Play Coordinator</a:t>
            </a: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Rounded Corners 12">
            <a:extLst>
              <a:ext uri="{FF2B5EF4-FFF2-40B4-BE49-F238E27FC236}">
                <a16:creationId xmlns:a16="http://schemas.microsoft.com/office/drawing/2014/main" id="{109E3EEE-A45D-184E-B823-085AADA9FE32}"/>
              </a:ext>
            </a:extLst>
          </p:cNvPr>
          <p:cNvSpPr>
            <a:spLocks noChangeArrowheads="1"/>
          </p:cNvSpPr>
          <p:nvPr/>
        </p:nvSpPr>
        <p:spPr bwMode="auto">
          <a:xfrm>
            <a:off x="803568" y="3740408"/>
            <a:ext cx="2555082" cy="641749"/>
          </a:xfrm>
          <a:prstGeom prst="roundRect">
            <a:avLst>
              <a:gd name="adj" fmla="val 16667"/>
            </a:avLst>
          </a:prstGeom>
          <a:solidFill>
            <a:srgbClr val="FFFFFF"/>
          </a:solidFill>
          <a:ln>
            <a:noFill/>
          </a:ln>
          <a:effectLst>
            <a:outerShdw dist="12700" dir="5400000" algn="ctr" rotWithShape="0">
              <a:srgbClr val="000000"/>
            </a:outerShdw>
          </a:effectLst>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Leads on all operational, resource, </a:t>
            </a:r>
            <a:r>
              <a:rPr kumimoji="0" lang="en-US" altLang="en-US" sz="11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playwork</a:t>
            </a: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communication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Rounded Corners 9">
            <a:extLst>
              <a:ext uri="{FF2B5EF4-FFF2-40B4-BE49-F238E27FC236}">
                <a16:creationId xmlns:a16="http://schemas.microsoft.com/office/drawing/2014/main" id="{FE24D557-4460-5844-BFC1-321B3FA233FA}"/>
              </a:ext>
            </a:extLst>
          </p:cNvPr>
          <p:cNvSpPr>
            <a:spLocks noChangeArrowheads="1"/>
          </p:cNvSpPr>
          <p:nvPr/>
        </p:nvSpPr>
        <p:spPr bwMode="auto">
          <a:xfrm>
            <a:off x="734457" y="4875214"/>
            <a:ext cx="2848383" cy="749202"/>
          </a:xfrm>
          <a:prstGeom prst="roundRect">
            <a:avLst>
              <a:gd name="adj" fmla="val 16667"/>
            </a:avLst>
          </a:prstGeom>
          <a:solidFill>
            <a:srgbClr val="FFFF00"/>
          </a:solidFill>
          <a:ln>
            <a:noFill/>
          </a:ln>
          <a:effectLst>
            <a:outerShdw dist="12700" dir="5400000" algn="ctr" rotWithShape="0">
              <a:srgbClr val="000000"/>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Play Team</a:t>
            </a: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Rounded Corners 12">
            <a:extLst>
              <a:ext uri="{FF2B5EF4-FFF2-40B4-BE49-F238E27FC236}">
                <a16:creationId xmlns:a16="http://schemas.microsoft.com/office/drawing/2014/main" id="{021CA1AC-E48F-484F-9592-B314ABD532EA}"/>
              </a:ext>
            </a:extLst>
          </p:cNvPr>
          <p:cNvSpPr>
            <a:spLocks noChangeArrowheads="1"/>
          </p:cNvSpPr>
          <p:nvPr/>
        </p:nvSpPr>
        <p:spPr bwMode="auto">
          <a:xfrm>
            <a:off x="914400" y="5653482"/>
            <a:ext cx="2485973" cy="675153"/>
          </a:xfrm>
          <a:prstGeom prst="roundRect">
            <a:avLst>
              <a:gd name="adj" fmla="val 16667"/>
            </a:avLst>
          </a:prstGeom>
          <a:solidFill>
            <a:srgbClr val="FFFFFF"/>
          </a:solidFill>
          <a:ln>
            <a:noFill/>
          </a:ln>
          <a:effectLst>
            <a:outerShdw dist="12700" dir="5400000" algn="ctr" rotWithShape="0">
              <a:srgbClr val="000000"/>
            </a:outerShdw>
          </a:effectLst>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pPr>
            <a:r>
              <a:rPr lang="en-US" altLang="en-US" sz="1100" b="1" dirty="0">
                <a:latin typeface="Calibri" panose="020F0502020204030204" pitchFamily="34" charset="0"/>
                <a:cs typeface="Times New Roman" panose="02020603050405020304" pitchFamily="18" charset="0"/>
              </a:rPr>
              <a:t>Delivers </a:t>
            </a:r>
            <a:r>
              <a:rPr lang="en-US" altLang="en-US" sz="1100" b="1" dirty="0" err="1">
                <a:latin typeface="Calibri" panose="020F0502020204030204" pitchFamily="34" charset="0"/>
                <a:cs typeface="Times New Roman" panose="02020603050405020304" pitchFamily="18" charset="0"/>
              </a:rPr>
              <a:t>playwork</a:t>
            </a:r>
            <a:r>
              <a:rPr lang="en-US" altLang="en-US" sz="1100" b="1" dirty="0">
                <a:latin typeface="Calibri" panose="020F0502020204030204" pitchFamily="34" charset="0"/>
                <a:cs typeface="Times New Roman" panose="02020603050405020304" pitchFamily="18" charset="0"/>
              </a:rPr>
              <a:t> practice and supports children every day at playtime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Rounded Corners 9">
            <a:extLst>
              <a:ext uri="{FF2B5EF4-FFF2-40B4-BE49-F238E27FC236}">
                <a16:creationId xmlns:a16="http://schemas.microsoft.com/office/drawing/2014/main" id="{AEC4BFEF-F180-664D-A358-8DFE9784248E}"/>
              </a:ext>
            </a:extLst>
          </p:cNvPr>
          <p:cNvSpPr>
            <a:spLocks noChangeArrowheads="1"/>
          </p:cNvSpPr>
          <p:nvPr/>
        </p:nvSpPr>
        <p:spPr bwMode="auto">
          <a:xfrm>
            <a:off x="734458" y="1515784"/>
            <a:ext cx="2732450" cy="641749"/>
          </a:xfrm>
          <a:prstGeom prst="roundRect">
            <a:avLst>
              <a:gd name="adj" fmla="val 16667"/>
            </a:avLst>
          </a:prstGeom>
          <a:solidFill>
            <a:schemeClr val="accent6">
              <a:lumMod val="75000"/>
            </a:schemeClr>
          </a:solidFill>
          <a:ln>
            <a:noFill/>
          </a:ln>
          <a:effectLst>
            <a:outerShdw dist="12700" dir="5400000" algn="ctr" rotWithShape="0">
              <a:srgbClr val="000000"/>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Curricular Lead for Play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49385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60000"/>
              <a:lumOff val="40000"/>
            </a:schemeClr>
          </a:solidFill>
        </p:spPr>
        <p:txBody>
          <a:bodyPr>
            <a:normAutofit fontScale="90000"/>
          </a:bodyPr>
          <a:lstStyle/>
          <a:p>
            <a:pPr algn="ctr"/>
            <a:r>
              <a:rPr lang="en-GB" sz="4400" dirty="0"/>
              <a:t>The importance of the </a:t>
            </a:r>
            <a:br>
              <a:rPr lang="en-GB" sz="4400" dirty="0"/>
            </a:br>
            <a:r>
              <a:rPr lang="en-GB" sz="4400" dirty="0"/>
              <a:t>Lunch Time Supervisor</a:t>
            </a:r>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cstate="print"/>
          <a:srcRect/>
          <a:stretch>
            <a:fillRect/>
          </a:stretch>
        </p:blipFill>
        <p:spPr bwMode="auto">
          <a:xfrm>
            <a:off x="4139952" y="3501008"/>
            <a:ext cx="982662" cy="936625"/>
          </a:xfrm>
          <a:prstGeom prst="rect">
            <a:avLst/>
          </a:prstGeom>
          <a:noFill/>
          <a:ln w="9525">
            <a:noFill/>
            <a:miter lim="800000"/>
            <a:headEnd/>
            <a:tailEnd/>
          </a:ln>
        </p:spPr>
      </p:pic>
      <p:sp>
        <p:nvSpPr>
          <p:cNvPr id="7" name="TextBox 6"/>
          <p:cNvSpPr txBox="1"/>
          <p:nvPr/>
        </p:nvSpPr>
        <p:spPr>
          <a:xfrm>
            <a:off x="6588224" y="4797152"/>
            <a:ext cx="2304256" cy="1200329"/>
          </a:xfrm>
          <a:prstGeom prst="rect">
            <a:avLst/>
          </a:prstGeom>
          <a:solidFill>
            <a:schemeClr val="accent3">
              <a:lumMod val="60000"/>
              <a:lumOff val="40000"/>
            </a:schemeClr>
          </a:solidFill>
        </p:spPr>
        <p:txBody>
          <a:bodyPr wrap="square" rtlCol="0">
            <a:spAutoFit/>
          </a:bodyPr>
          <a:lstStyle/>
          <a:p>
            <a:pPr algn="ctr"/>
            <a:r>
              <a:rPr lang="en-GB" dirty="0"/>
              <a:t>Lunch Time Supervisors play a key role in supporting Play and OPAL</a:t>
            </a:r>
          </a:p>
        </p:txBody>
      </p:sp>
      <p:pic>
        <p:nvPicPr>
          <p:cNvPr id="8" name="Picture 24"/>
          <p:cNvPicPr>
            <a:picLocks noChangeAspect="1"/>
          </p:cNvPicPr>
          <p:nvPr/>
        </p:nvPicPr>
        <p:blipFill>
          <a:blip r:embed="rId7" cstate="print"/>
          <a:srcRect/>
          <a:stretch>
            <a:fillRect/>
          </a:stretch>
        </p:blipFill>
        <p:spPr bwMode="auto">
          <a:xfrm>
            <a:off x="304800" y="5638800"/>
            <a:ext cx="982662" cy="936625"/>
          </a:xfrm>
          <a:prstGeom prst="rect">
            <a:avLst/>
          </a:prstGeom>
          <a:noFill/>
          <a:ln w="9525">
            <a:noFill/>
            <a:miter lim="800000"/>
            <a:headEnd/>
            <a:tailEnd/>
          </a:ln>
        </p:spPr>
      </p:pic>
      <p:pic>
        <p:nvPicPr>
          <p:cNvPr id="9" name="Picture 2"/>
          <p:cNvPicPr>
            <a:picLocks noChangeAspect="1" noChangeArrowheads="1"/>
          </p:cNvPicPr>
          <p:nvPr/>
        </p:nvPicPr>
        <p:blipFill>
          <a:blip r:embed="rId8" cstate="print"/>
          <a:srcRect l="42912" t="58400" r="26375" b="4851"/>
          <a:stretch>
            <a:fillRect/>
          </a:stretch>
        </p:blipFill>
        <p:spPr bwMode="auto">
          <a:xfrm>
            <a:off x="3733800" y="3124200"/>
            <a:ext cx="1847695" cy="1657350"/>
          </a:xfrm>
          <a:prstGeom prst="rect">
            <a:avLst/>
          </a:prstGeom>
          <a:noFill/>
          <a:ln w="9525">
            <a:noFill/>
            <a:round/>
            <a:headEnd/>
            <a:tailEnd/>
          </a:ln>
        </p:spPr>
      </p:pic>
      <p:sp>
        <p:nvSpPr>
          <p:cNvPr id="10" name="TextBox 9"/>
          <p:cNvSpPr txBox="1"/>
          <p:nvPr/>
        </p:nvSpPr>
        <p:spPr>
          <a:xfrm>
            <a:off x="533400" y="1828800"/>
            <a:ext cx="1752600" cy="646331"/>
          </a:xfrm>
          <a:prstGeom prst="rect">
            <a:avLst/>
          </a:prstGeom>
          <a:solidFill>
            <a:schemeClr val="accent3">
              <a:lumMod val="60000"/>
              <a:lumOff val="40000"/>
            </a:schemeClr>
          </a:solidFill>
        </p:spPr>
        <p:txBody>
          <a:bodyPr wrap="square" rtlCol="0">
            <a:spAutoFit/>
          </a:bodyPr>
          <a:lstStyle/>
          <a:p>
            <a:pPr algn="ctr"/>
            <a:r>
              <a:rPr lang="en-GB" dirty="0"/>
              <a:t>Whole school approach</a:t>
            </a:r>
          </a:p>
        </p:txBody>
      </p:sp>
    </p:spTree>
    <p:extLst>
      <p:ext uri="{BB962C8B-B14F-4D97-AF65-F5344CB8AC3E}">
        <p14:creationId xmlns:p14="http://schemas.microsoft.com/office/powerpoint/2010/main" val="273106097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DB04269-FF18-B144-A10A-5668FFD8C26F}"/>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t="5540" b="19460"/>
          <a:stretch/>
        </p:blipFill>
        <p:spPr bwMode="auto">
          <a:xfrm>
            <a:off x="464821" y="346167"/>
            <a:ext cx="2118592" cy="1588946"/>
          </a:xfrm>
          <a:prstGeom prst="rect">
            <a:avLst/>
          </a:prstGeom>
          <a:solidFill>
            <a:srgbClr val="FFFFFF">
              <a:alpha val="0"/>
            </a:srgbClr>
          </a:solidFill>
        </p:spPr>
      </p:pic>
      <p:pic>
        <p:nvPicPr>
          <p:cNvPr id="6" name="Picture 5">
            <a:extLst>
              <a:ext uri="{FF2B5EF4-FFF2-40B4-BE49-F238E27FC236}">
                <a16:creationId xmlns:a16="http://schemas.microsoft.com/office/drawing/2014/main" id="{22877B63-31EF-5445-BE94-8E5D2A182D42}"/>
              </a:ext>
            </a:extLst>
          </p:cNvPr>
          <p:cNvPicPr/>
          <p:nvPr/>
        </p:nvPicPr>
        <p:blipFill rotWithShape="1">
          <a:blip r:embed="rId3" cstate="print">
            <a:extLst>
              <a:ext uri="{28A0092B-C50C-407E-A947-70E740481C1C}">
                <a14:useLocalDpi xmlns:a14="http://schemas.microsoft.com/office/drawing/2010/main" val="0"/>
              </a:ext>
            </a:extLst>
          </a:blip>
          <a:srcRect t="8836" r="1" b="13929"/>
          <a:stretch/>
        </p:blipFill>
        <p:spPr bwMode="auto">
          <a:xfrm>
            <a:off x="3475339" y="346167"/>
            <a:ext cx="2063907" cy="1547944"/>
          </a:xfrm>
          <a:prstGeom prst="rect">
            <a:avLst/>
          </a:prstGeom>
          <a:solidFill>
            <a:srgbClr val="FFFFFF">
              <a:alpha val="0"/>
            </a:srgbClr>
          </a:solidFill>
        </p:spPr>
      </p:pic>
      <p:pic>
        <p:nvPicPr>
          <p:cNvPr id="7" name="Picture 6">
            <a:extLst>
              <a:ext uri="{FF2B5EF4-FFF2-40B4-BE49-F238E27FC236}">
                <a16:creationId xmlns:a16="http://schemas.microsoft.com/office/drawing/2014/main" id="{4D4ABC9D-7549-FF4F-8E2B-1ED7BDEF05A6}"/>
              </a:ext>
            </a:extLst>
          </p:cNvPr>
          <p:cNvPicPr/>
          <p:nvPr/>
        </p:nvPicPr>
        <p:blipFill rotWithShape="1">
          <a:blip r:embed="rId4" cstate="print">
            <a:extLst>
              <a:ext uri="{28A0092B-C50C-407E-A947-70E740481C1C}">
                <a14:useLocalDpi xmlns:a14="http://schemas.microsoft.com/office/drawing/2010/main" val="0"/>
              </a:ext>
            </a:extLst>
          </a:blip>
          <a:srcRect t="7170" r="3" b="13363"/>
          <a:stretch/>
        </p:blipFill>
        <p:spPr bwMode="auto">
          <a:xfrm>
            <a:off x="6543665" y="346167"/>
            <a:ext cx="2063951" cy="1547948"/>
          </a:xfrm>
          <a:prstGeom prst="rect">
            <a:avLst/>
          </a:prstGeom>
          <a:solidFill>
            <a:srgbClr val="FFFFFF">
              <a:alpha val="0"/>
            </a:srgbClr>
          </a:solidFill>
        </p:spPr>
      </p:pic>
      <p:pic>
        <p:nvPicPr>
          <p:cNvPr id="11" name="Picture 10" descr="A picture containing indoor, building, sitting, computer&#10;&#10;Description automatically generated">
            <a:extLst>
              <a:ext uri="{FF2B5EF4-FFF2-40B4-BE49-F238E27FC236}">
                <a16:creationId xmlns:a16="http://schemas.microsoft.com/office/drawing/2014/main" id="{E4E21AEA-628B-2D4D-8D51-C1DEC356E7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29649" y="2639044"/>
            <a:ext cx="1588934" cy="1588934"/>
          </a:xfrm>
          <a:prstGeom prst="rect">
            <a:avLst/>
          </a:prstGeom>
        </p:spPr>
      </p:pic>
      <p:pic>
        <p:nvPicPr>
          <p:cNvPr id="9" name="Picture 8" descr="A group of people standing in front of a building&#10;&#10;Description automatically generated">
            <a:extLst>
              <a:ext uri="{FF2B5EF4-FFF2-40B4-BE49-F238E27FC236}">
                <a16:creationId xmlns:a16="http://schemas.microsoft.com/office/drawing/2014/main" id="{C6B053FD-6CA2-2242-812B-68E6B3DFD5D1}"/>
              </a:ext>
            </a:extLst>
          </p:cNvPr>
          <p:cNvPicPr>
            <a:picLocks noChangeAspect="1"/>
          </p:cNvPicPr>
          <p:nvPr/>
        </p:nvPicPr>
        <p:blipFill rotWithShape="1">
          <a:blip r:embed="rId6">
            <a:extLst>
              <a:ext uri="{28A0092B-C50C-407E-A947-70E740481C1C}">
                <a14:useLocalDpi xmlns:a14="http://schemas.microsoft.com/office/drawing/2010/main" val="0"/>
              </a:ext>
            </a:extLst>
          </a:blip>
          <a:srcRect t="7285" b="17715"/>
          <a:stretch/>
        </p:blipFill>
        <p:spPr>
          <a:xfrm>
            <a:off x="467821" y="4930536"/>
            <a:ext cx="2110218" cy="1582664"/>
          </a:xfrm>
          <a:prstGeom prst="rect">
            <a:avLst/>
          </a:prstGeom>
        </p:spPr>
      </p:pic>
      <p:sp>
        <p:nvSpPr>
          <p:cNvPr id="42" name="Rectangle 41">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621" y="2300641"/>
            <a:ext cx="6093379"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B88C9D-BAC7-4B41-B3A1-DE633A8F48BF}"/>
              </a:ext>
            </a:extLst>
          </p:cNvPr>
          <p:cNvSpPr>
            <a:spLocks noGrp="1"/>
          </p:cNvSpPr>
          <p:nvPr>
            <p:ph type="title"/>
          </p:nvPr>
        </p:nvSpPr>
        <p:spPr>
          <a:xfrm>
            <a:off x="3492942" y="2916520"/>
            <a:ext cx="4848965" cy="2309364"/>
          </a:xfrm>
        </p:spPr>
        <p:txBody>
          <a:bodyPr vert="horz" lIns="91440" tIns="45720" rIns="91440" bIns="45720" rtlCol="0" anchor="b">
            <a:normAutofit fontScale="90000"/>
          </a:bodyPr>
          <a:lstStyle/>
          <a:p>
            <a:pPr algn="l">
              <a:lnSpc>
                <a:spcPct val="90000"/>
              </a:lnSpc>
            </a:pPr>
            <a:br>
              <a:rPr lang="en-US" sz="2600" kern="1200" dirty="0">
                <a:solidFill>
                  <a:srgbClr val="FFFFFF"/>
                </a:solidFill>
                <a:latin typeface="+mj-lt"/>
                <a:ea typeface="+mj-ea"/>
                <a:cs typeface="+mj-cs"/>
              </a:rPr>
            </a:br>
            <a:r>
              <a:rPr lang="en-US" sz="3600" kern="1200" dirty="0">
                <a:solidFill>
                  <a:srgbClr val="FFFFFF"/>
                </a:solidFill>
                <a:latin typeface="+mj-lt"/>
                <a:ea typeface="+mj-ea"/>
                <a:cs typeface="+mj-cs"/>
              </a:rPr>
              <a:t>OPAL Award</a:t>
            </a:r>
            <a:br>
              <a:rPr lang="en-US" sz="3600" kern="1200" dirty="0">
                <a:solidFill>
                  <a:srgbClr val="FFFFFF"/>
                </a:solidFill>
                <a:latin typeface="+mj-lt"/>
                <a:ea typeface="+mj-ea"/>
                <a:cs typeface="+mj-cs"/>
              </a:rPr>
            </a:br>
            <a:r>
              <a:rPr lang="en-US" sz="2600" b="1" kern="1200" dirty="0">
                <a:solidFill>
                  <a:srgbClr val="FFFFFF"/>
                </a:solidFill>
                <a:latin typeface="+mj-lt"/>
                <a:ea typeface="+mj-ea"/>
                <a:cs typeface="+mj-cs"/>
              </a:rPr>
              <a:t>Silver 65-74%  </a:t>
            </a:r>
            <a:br>
              <a:rPr lang="en-US" sz="2600" kern="1200" dirty="0">
                <a:solidFill>
                  <a:srgbClr val="FFFFFF"/>
                </a:solidFill>
                <a:latin typeface="+mj-lt"/>
                <a:ea typeface="+mj-ea"/>
                <a:cs typeface="+mj-cs"/>
              </a:rPr>
            </a:br>
            <a:r>
              <a:rPr lang="en-US" sz="2600" b="1" kern="1200" dirty="0">
                <a:solidFill>
                  <a:srgbClr val="FFFFFF"/>
                </a:solidFill>
                <a:latin typeface="+mj-lt"/>
                <a:ea typeface="+mj-ea"/>
                <a:cs typeface="+mj-cs"/>
              </a:rPr>
              <a:t>Gold 75%-84%  </a:t>
            </a:r>
            <a:br>
              <a:rPr lang="en-US" sz="2600" kern="1200" dirty="0">
                <a:solidFill>
                  <a:srgbClr val="FFFFFF"/>
                </a:solidFill>
                <a:latin typeface="+mj-lt"/>
                <a:ea typeface="+mj-ea"/>
                <a:cs typeface="+mj-cs"/>
              </a:rPr>
            </a:br>
            <a:r>
              <a:rPr lang="en-US" sz="2600" b="1" kern="1200" dirty="0">
                <a:solidFill>
                  <a:srgbClr val="FFFFFF"/>
                </a:solidFill>
                <a:latin typeface="+mj-lt"/>
                <a:ea typeface="+mj-ea"/>
                <a:cs typeface="+mj-cs"/>
              </a:rPr>
              <a:t>Platinum 85%-100%</a:t>
            </a:r>
            <a:r>
              <a:rPr lang="en-US" sz="2600" kern="1200" dirty="0">
                <a:solidFill>
                  <a:srgbClr val="FFFFFF"/>
                </a:solidFill>
                <a:latin typeface="+mj-lt"/>
                <a:ea typeface="+mj-ea"/>
                <a:cs typeface="+mj-cs"/>
              </a:rPr>
              <a:t> </a:t>
            </a:r>
            <a:br>
              <a:rPr lang="en-US" sz="2600" kern="1200" dirty="0">
                <a:solidFill>
                  <a:srgbClr val="FFFFFF"/>
                </a:solidFill>
                <a:latin typeface="+mj-lt"/>
                <a:ea typeface="+mj-ea"/>
                <a:cs typeface="+mj-cs"/>
              </a:rPr>
            </a:br>
            <a:endParaRPr lang="en-US" sz="2600" kern="1200" dirty="0">
              <a:solidFill>
                <a:srgbClr val="FFFFFF"/>
              </a:solidFill>
              <a:latin typeface="+mj-lt"/>
              <a:ea typeface="+mj-ea"/>
              <a:cs typeface="+mj-cs"/>
            </a:endParaRPr>
          </a:p>
        </p:txBody>
      </p:sp>
      <p:cxnSp>
        <p:nvCxnSpPr>
          <p:cNvPr id="44" name="Straight Connector 43">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9141714"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304824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23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15556"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60198" y="5336249"/>
            <a:ext cx="41148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950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88FA-7D03-054B-9708-603B1162A878}"/>
              </a:ext>
            </a:extLst>
          </p:cNvPr>
          <p:cNvSpPr>
            <a:spLocks noGrp="1"/>
          </p:cNvSpPr>
          <p:nvPr>
            <p:ph type="title"/>
          </p:nvPr>
        </p:nvSpPr>
        <p:spPr>
          <a:xfrm>
            <a:off x="603504" y="723578"/>
            <a:ext cx="2540329" cy="1645501"/>
          </a:xfrm>
        </p:spPr>
        <p:txBody>
          <a:bodyPr>
            <a:normAutofit/>
          </a:bodyPr>
          <a:lstStyle/>
          <a:p>
            <a:r>
              <a:rPr lang="en-US"/>
              <a:t>OPAL Resources </a:t>
            </a:r>
          </a:p>
        </p:txBody>
      </p:sp>
      <p:sp>
        <p:nvSpPr>
          <p:cNvPr id="12" name="Content Placeholder 2">
            <a:extLst>
              <a:ext uri="{FF2B5EF4-FFF2-40B4-BE49-F238E27FC236}">
                <a16:creationId xmlns:a16="http://schemas.microsoft.com/office/drawing/2014/main" id="{8E353BBA-7DB3-C54A-B364-7F3DE082538E}"/>
              </a:ext>
            </a:extLst>
          </p:cNvPr>
          <p:cNvSpPr>
            <a:spLocks noGrp="1"/>
          </p:cNvSpPr>
          <p:nvPr>
            <p:ph idx="1"/>
          </p:nvPr>
        </p:nvSpPr>
        <p:spPr>
          <a:xfrm>
            <a:off x="603504" y="2548467"/>
            <a:ext cx="2540328" cy="3628495"/>
          </a:xfrm>
        </p:spPr>
        <p:txBody>
          <a:bodyPr>
            <a:normAutofit/>
          </a:bodyPr>
          <a:lstStyle/>
          <a:p>
            <a:r>
              <a:rPr lang="en-US" sz="1600" dirty="0"/>
              <a:t>Guidance documents and templates</a:t>
            </a:r>
          </a:p>
          <a:p>
            <a:r>
              <a:rPr lang="en-US" sz="1600" dirty="0"/>
              <a:t>Data collection and surveys</a:t>
            </a:r>
          </a:p>
          <a:p>
            <a:r>
              <a:rPr lang="en-US" sz="1600" dirty="0"/>
              <a:t>Job and role descriptors</a:t>
            </a:r>
          </a:p>
          <a:p>
            <a:r>
              <a:rPr lang="en-US" sz="1600" dirty="0"/>
              <a:t>Risk benefit assessment and good practice guide</a:t>
            </a:r>
          </a:p>
          <a:p>
            <a:r>
              <a:rPr lang="en-US" sz="1600" dirty="0"/>
              <a:t>Grounds Development</a:t>
            </a:r>
          </a:p>
          <a:p>
            <a:r>
              <a:rPr lang="en-US" sz="1600" dirty="0"/>
              <a:t>Parent’s info</a:t>
            </a:r>
          </a:p>
          <a:p>
            <a:r>
              <a:rPr lang="en-US" sz="1600" dirty="0" err="1"/>
              <a:t>Playwork</a:t>
            </a:r>
            <a:r>
              <a:rPr lang="en-US" sz="1600" dirty="0"/>
              <a:t> Essentials</a:t>
            </a:r>
          </a:p>
          <a:p>
            <a:r>
              <a:rPr lang="en-US" sz="1600" dirty="0"/>
              <a:t>Further Reading</a:t>
            </a:r>
          </a:p>
          <a:p>
            <a:pPr marL="0" indent="0">
              <a:buNone/>
            </a:pPr>
            <a:endParaRPr lang="en-US" sz="1600" dirty="0"/>
          </a:p>
        </p:txBody>
      </p:sp>
      <p:sp>
        <p:nvSpPr>
          <p:cNvPr id="104" name="Rectangle 90">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3806" y="0"/>
            <a:ext cx="5740194"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92">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5105" y="321732"/>
            <a:ext cx="3083291"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Content Placeholder 4" descr="A close up of a sign&#10;&#10;Description automatically generated">
            <a:extLst>
              <a:ext uri="{FF2B5EF4-FFF2-40B4-BE49-F238E27FC236}">
                <a16:creationId xmlns:a16="http://schemas.microsoft.com/office/drawing/2014/main" id="{57A115E8-FF37-E14D-9347-208DD89C7FFF}"/>
              </a:ext>
            </a:extLst>
          </p:cNvPr>
          <p:cNvPicPr>
            <a:picLocks noChangeAspect="1"/>
          </p:cNvPicPr>
          <p:nvPr/>
        </p:nvPicPr>
        <p:blipFill rotWithShape="1">
          <a:blip r:embed="rId2">
            <a:extLst>
              <a:ext uri="{28A0092B-C50C-407E-A947-70E740481C1C}">
                <a14:useLocalDpi xmlns:a14="http://schemas.microsoft.com/office/drawing/2010/main" val="0"/>
              </a:ext>
            </a:extLst>
          </a:blip>
          <a:srcRect t="2553"/>
          <a:stretch/>
        </p:blipFill>
        <p:spPr>
          <a:xfrm>
            <a:off x="3935497" y="474133"/>
            <a:ext cx="2475124" cy="3361582"/>
          </a:xfrm>
          <a:prstGeom prst="rect">
            <a:avLst/>
          </a:prstGeom>
        </p:spPr>
      </p:pic>
      <p:sp>
        <p:nvSpPr>
          <p:cNvPr id="106" name="Rectangle 94">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8617" y="321732"/>
            <a:ext cx="2074512"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4" descr="Creating Excellence in Primary School Playtimes: How to Make 20% of the School Day 100% Better by [Michael Follett]">
            <a:extLst>
              <a:ext uri="{FF2B5EF4-FFF2-40B4-BE49-F238E27FC236}">
                <a16:creationId xmlns:a16="http://schemas.microsoft.com/office/drawing/2014/main" id="{D273DD94-D1D3-B84C-9B6F-B5A243965B6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70852" y="474133"/>
            <a:ext cx="1806630" cy="27178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B8637F70-E9DE-CB4B-858F-83A943EBB1B8}"/>
              </a:ext>
            </a:extLst>
          </p:cNvPr>
          <p:cNvSpPr>
            <a:spLocks noGrp="1"/>
          </p:cNvSpPr>
          <p:nvPr>
            <p:ph type="ftr" sz="quarter" idx="11"/>
          </p:nvPr>
        </p:nvSpPr>
        <p:spPr>
          <a:xfrm>
            <a:off x="603504" y="6355080"/>
            <a:ext cx="2565476" cy="365125"/>
          </a:xfrm>
        </p:spPr>
        <p:txBody>
          <a:bodyPr>
            <a:normAutofit/>
          </a:bodyPr>
          <a:lstStyle/>
          <a:p>
            <a:pPr algn="l">
              <a:spcAft>
                <a:spcPts val="600"/>
              </a:spcAft>
            </a:pPr>
            <a:r>
              <a:rPr lang="en-GB" sz="1000">
                <a:solidFill>
                  <a:schemeClr val="tx1">
                    <a:alpha val="80000"/>
                  </a:schemeClr>
                </a:solidFill>
              </a:rPr>
              <a:t>copyright OPAL CIC</a:t>
            </a:r>
          </a:p>
        </p:txBody>
      </p:sp>
      <p:sp>
        <p:nvSpPr>
          <p:cNvPr id="97" name="Rectangle 96">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5105" y="4155753"/>
            <a:ext cx="3083291"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1FA6C7D0-424B-074A-8A48-AF58BFE45091}"/>
              </a:ext>
            </a:extLst>
          </p:cNvPr>
          <p:cNvPicPr>
            <a:picLocks noChangeAspect="1"/>
          </p:cNvPicPr>
          <p:nvPr/>
        </p:nvPicPr>
        <p:blipFill rotWithShape="1">
          <a:blip r:embed="rId4"/>
          <a:srcRect l="31664" r="22132" b="-3"/>
          <a:stretch/>
        </p:blipFill>
        <p:spPr>
          <a:xfrm>
            <a:off x="4412628" y="4318312"/>
            <a:ext cx="1520861" cy="2065554"/>
          </a:xfrm>
          <a:prstGeom prst="rect">
            <a:avLst/>
          </a:prstGeom>
        </p:spPr>
      </p:pic>
      <p:sp>
        <p:nvSpPr>
          <p:cNvPr id="99" name="Rectangle 98">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8617" y="3509431"/>
            <a:ext cx="2074512"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ood&#10;&#10;Description automatically generated">
            <a:extLst>
              <a:ext uri="{FF2B5EF4-FFF2-40B4-BE49-F238E27FC236}">
                <a16:creationId xmlns:a16="http://schemas.microsoft.com/office/drawing/2014/main" id="{78355B59-FB5B-574B-8416-96A8FCEC4D25}"/>
              </a:ext>
            </a:extLst>
          </p:cNvPr>
          <p:cNvPicPr>
            <a:picLocks noChangeAspect="1"/>
          </p:cNvPicPr>
          <p:nvPr/>
        </p:nvPicPr>
        <p:blipFill rotWithShape="1">
          <a:blip r:embed="rId5">
            <a:extLst>
              <a:ext uri="{28A0092B-C50C-407E-A947-70E740481C1C}">
                <a14:useLocalDpi xmlns:a14="http://schemas.microsoft.com/office/drawing/2010/main" val="0"/>
              </a:ext>
            </a:extLst>
          </a:blip>
          <a:srcRect r="4" b="8668"/>
          <a:stretch/>
        </p:blipFill>
        <p:spPr>
          <a:xfrm>
            <a:off x="6959729" y="3785135"/>
            <a:ext cx="1828877" cy="2483891"/>
          </a:xfrm>
          <a:prstGeom prst="rect">
            <a:avLst/>
          </a:prstGeom>
        </p:spPr>
      </p:pic>
    </p:spTree>
    <p:extLst>
      <p:ext uri="{BB962C8B-B14F-4D97-AF65-F5344CB8AC3E}">
        <p14:creationId xmlns:p14="http://schemas.microsoft.com/office/powerpoint/2010/main" val="6438820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76" y="457200"/>
            <a:ext cx="7772400" cy="1470025"/>
          </a:xfrm>
        </p:spPr>
        <p:txBody>
          <a:bodyPr>
            <a:normAutofit fontScale="90000"/>
          </a:bodyPr>
          <a:lstStyle/>
          <a:p>
            <a:r>
              <a:rPr lang="en-GB" b="1" dirty="0"/>
              <a:t>OPAL </a:t>
            </a:r>
            <a:r>
              <a:rPr lang="en-GB" dirty="0"/>
              <a:t>is a UK and world leader </a:t>
            </a:r>
            <a:br>
              <a:rPr lang="en-GB" dirty="0"/>
            </a:br>
            <a:r>
              <a:rPr lang="en-GB" sz="3600" dirty="0"/>
              <a:t>in supporting schools improve the quality of children’s play</a:t>
            </a:r>
            <a:br>
              <a:rPr lang="en-GB" sz="3600" b="1" dirty="0"/>
            </a:br>
            <a:r>
              <a:rPr lang="en-GB" dirty="0">
                <a:solidFill>
                  <a:schemeClr val="bg1"/>
                </a:solidFill>
              </a:rPr>
              <a:t>Welcome to the OPAL </a:t>
            </a:r>
            <a:r>
              <a:rPr lang="en-GB" sz="1100" dirty="0">
                <a:solidFill>
                  <a:schemeClr val="bg1"/>
                </a:solidFill>
              </a:rPr>
              <a:t>Est 2006 </a:t>
            </a:r>
          </a:p>
        </p:txBody>
      </p:sp>
      <p:sp>
        <p:nvSpPr>
          <p:cNvPr id="3" name="Subtitle 2"/>
          <p:cNvSpPr>
            <a:spLocks noGrp="1"/>
          </p:cNvSpPr>
          <p:nvPr>
            <p:ph type="subTitle" idx="1"/>
          </p:nvPr>
        </p:nvSpPr>
        <p:spPr>
          <a:xfrm>
            <a:off x="1475656" y="3789040"/>
            <a:ext cx="5936704" cy="1054968"/>
          </a:xfrm>
        </p:spPr>
        <p:txBody>
          <a:bodyPr>
            <a:normAutofit/>
          </a:bodyPr>
          <a:lstStyle/>
          <a:p>
            <a:pPr algn="l"/>
            <a:r>
              <a:rPr lang="en-GB" dirty="0"/>
              <a:t> </a:t>
            </a:r>
          </a:p>
        </p:txBody>
      </p:sp>
      <p:sp>
        <p:nvSpPr>
          <p:cNvPr id="4" name="TextBox 3">
            <a:extLst>
              <a:ext uri="{FF2B5EF4-FFF2-40B4-BE49-F238E27FC236}">
                <a16:creationId xmlns:a16="http://schemas.microsoft.com/office/drawing/2014/main" id="{37916F8E-D9D6-4116-B1BD-720F919CD3E1}"/>
              </a:ext>
            </a:extLst>
          </p:cNvPr>
          <p:cNvSpPr txBox="1"/>
          <p:nvPr/>
        </p:nvSpPr>
        <p:spPr>
          <a:xfrm>
            <a:off x="583599" y="1599486"/>
            <a:ext cx="8084130" cy="4801314"/>
          </a:xfrm>
          <a:prstGeom prst="rect">
            <a:avLst/>
          </a:prstGeom>
          <a:noFill/>
        </p:spPr>
        <p:txBody>
          <a:bodyPr wrap="square" rtlCol="0">
            <a:spAutoFit/>
          </a:bodyPr>
          <a:lstStyle/>
          <a:p>
            <a:endParaRPr lang="en-GB" b="1" dirty="0"/>
          </a:p>
          <a:p>
            <a:r>
              <a:rPr lang="en-GB" b="1" dirty="0"/>
              <a:t>Our mission </a:t>
            </a:r>
            <a:r>
              <a:rPr lang="en-GB" dirty="0"/>
              <a:t>is for every primary school child to have an amazing playtime, every day … no exceptions!</a:t>
            </a:r>
          </a:p>
          <a:p>
            <a:endParaRPr lang="en-GB" b="1" dirty="0"/>
          </a:p>
          <a:p>
            <a:r>
              <a:rPr lang="en-GB" b="1" dirty="0"/>
              <a:t>Our delivery</a:t>
            </a:r>
          </a:p>
          <a:p>
            <a:pPr marL="285750" indent="-285750">
              <a:buFont typeface="Wingdings" panose="05000000000000000000" pitchFamily="2" charset="2"/>
              <a:buChar char="ü"/>
            </a:pPr>
            <a:r>
              <a:rPr lang="en-GB" dirty="0"/>
              <a:t>12 Mentors provide advice and support across England</a:t>
            </a:r>
          </a:p>
          <a:p>
            <a:pPr marL="285750" indent="-285750">
              <a:buFont typeface="Wingdings" panose="05000000000000000000" pitchFamily="2" charset="2"/>
              <a:buChar char="ü"/>
            </a:pPr>
            <a:r>
              <a:rPr lang="en-GB" dirty="0"/>
              <a:t>Over 500 UK schools and over quarter of a million children have benefited</a:t>
            </a:r>
            <a:endParaRPr lang="en-GB" b="1" dirty="0"/>
          </a:p>
          <a:p>
            <a:pPr marL="285750" indent="-285750">
              <a:buFont typeface="Wingdings" panose="05000000000000000000" pitchFamily="2" charset="2"/>
              <a:buChar char="ü"/>
            </a:pPr>
            <a:r>
              <a:rPr lang="en-GB" dirty="0"/>
              <a:t>Projects in Canada, New Zealand, Australia, France and Poland</a:t>
            </a:r>
          </a:p>
          <a:p>
            <a:pPr marL="285750" indent="-285750">
              <a:buFont typeface="Wingdings" panose="05000000000000000000" pitchFamily="2" charset="2"/>
              <a:buChar char="ü"/>
            </a:pPr>
            <a:r>
              <a:rPr lang="en-GB" dirty="0"/>
              <a:t>Expansion to many more schools funded by a quarter of a million pound grant from Sport England and the National Lottery</a:t>
            </a:r>
          </a:p>
          <a:p>
            <a:pPr marL="285750" indent="-285750">
              <a:buFont typeface="Wingdings" panose="05000000000000000000" pitchFamily="2" charset="2"/>
              <a:buChar char="ü"/>
            </a:pPr>
            <a:endParaRPr lang="en-GB" dirty="0"/>
          </a:p>
          <a:p>
            <a:r>
              <a:rPr lang="en-GB" b="1" dirty="0"/>
              <a:t>Citations</a:t>
            </a:r>
          </a:p>
          <a:p>
            <a:pPr marL="285750" indent="-285750">
              <a:buFont typeface="Arial" panose="020B0604020202020204" pitchFamily="34" charset="0"/>
              <a:buChar char="•"/>
            </a:pPr>
            <a:r>
              <a:rPr lang="en-GB" dirty="0"/>
              <a:t>National Children’s Bureau</a:t>
            </a:r>
          </a:p>
          <a:p>
            <a:pPr marL="285750" indent="-285750">
              <a:buFont typeface="Arial" panose="020B0604020202020204" pitchFamily="34" charset="0"/>
              <a:buChar char="•"/>
            </a:pPr>
            <a:r>
              <a:rPr lang="en-GB" dirty="0"/>
              <a:t>Public Health England</a:t>
            </a:r>
          </a:p>
          <a:p>
            <a:pPr marL="285750" indent="-285750">
              <a:buFont typeface="Arial" panose="020B0604020202020204" pitchFamily="34" charset="0"/>
              <a:buChar char="•"/>
            </a:pPr>
            <a:r>
              <a:rPr lang="en-GB" dirty="0"/>
              <a:t>All Party Parliamentary Group on Childhood</a:t>
            </a:r>
          </a:p>
          <a:p>
            <a:pPr marL="285750" indent="-285750">
              <a:buFont typeface="Arial" panose="020B0604020202020204" pitchFamily="34" charset="0"/>
              <a:buChar char="•"/>
            </a:pPr>
            <a:r>
              <a:rPr lang="en-GB" dirty="0"/>
              <a:t>Cambridge University (Play Education Development and Learning)</a:t>
            </a:r>
          </a:p>
          <a:p>
            <a:endParaRPr lang="en-GB" dirty="0"/>
          </a:p>
        </p:txBody>
      </p:sp>
      <p:pic>
        <p:nvPicPr>
          <p:cNvPr id="6" name="Picture 5">
            <a:extLst>
              <a:ext uri="{FF2B5EF4-FFF2-40B4-BE49-F238E27FC236}">
                <a16:creationId xmlns:a16="http://schemas.microsoft.com/office/drawing/2014/main" id="{B818A58E-02B7-4DB9-838B-FC29605B4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6669" y="6105848"/>
            <a:ext cx="1274678" cy="724017"/>
          </a:xfrm>
          <a:prstGeom prst="rect">
            <a:avLst/>
          </a:prstGeom>
        </p:spPr>
      </p:pic>
    </p:spTree>
    <p:extLst>
      <p:ext uri="{BB962C8B-B14F-4D97-AF65-F5344CB8AC3E}">
        <p14:creationId xmlns:p14="http://schemas.microsoft.com/office/powerpoint/2010/main" val="3195097783"/>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0.3|6.7|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1563</Words>
  <Application>Microsoft Macintosh PowerPoint</Application>
  <PresentationFormat>On-screen Show (4:3)</PresentationFormat>
  <Paragraphs>203</Paragraphs>
  <Slides>24</Slides>
  <Notes>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1" baseType="lpstr">
      <vt:lpstr>Arial</vt:lpstr>
      <vt:lpstr>Calibri</vt:lpstr>
      <vt:lpstr>SymbolMT</vt:lpstr>
      <vt:lpstr>Times New Roman</vt:lpstr>
      <vt:lpstr>Wingdings</vt:lpstr>
      <vt:lpstr>Office Theme</vt:lpstr>
      <vt:lpstr>Excel.Sheet.8</vt:lpstr>
      <vt:lpstr>Welcome to OPAL</vt:lpstr>
      <vt:lpstr> What is OPAL? </vt:lpstr>
      <vt:lpstr>Our Process</vt:lpstr>
      <vt:lpstr>PowerPoint Presentation</vt:lpstr>
      <vt:lpstr>Key Roles to support Play in your school?</vt:lpstr>
      <vt:lpstr>The importance of the  Lunch Time Supervisor</vt:lpstr>
      <vt:lpstr> OPAL Award Silver 65-74%   Gold 75%-84%   Platinum 85%-100%  </vt:lpstr>
      <vt:lpstr>OPAL Resources </vt:lpstr>
      <vt:lpstr>OPAL is a UK and world leader  in supporting schools improve the quality of children’s play Welcome to the OPAL Est 2006 </vt:lpstr>
      <vt:lpstr>PowerPoint Presentation</vt:lpstr>
      <vt:lpstr>OFSTED and OPAL</vt:lpstr>
      <vt:lpstr>Leadership and  Responsibility for Play</vt:lpstr>
      <vt:lpstr>PowerPoint Presentation</vt:lpstr>
      <vt:lpstr>PowerPoint Presentation</vt:lpstr>
      <vt:lpstr>Article 31 UNRC and  General Comment 17</vt:lpstr>
      <vt:lpstr>PowerPoint Presentation</vt:lpstr>
      <vt:lpstr>OPAL supports schools to manage risk in children’s play</vt:lpstr>
      <vt:lpstr>PowerPoint Presentation</vt:lpstr>
      <vt:lpstr>What does an OPAL school look like?</vt:lpstr>
      <vt:lpstr>PowerPoint Presentation</vt:lpstr>
      <vt:lpstr>PowerPoint Presentation</vt:lpstr>
      <vt:lpstr>PowerPoint Presentation</vt:lpstr>
      <vt:lpstr>One of many Testimonials </vt:lpstr>
      <vt:lpstr>For further information:  www.outdoorplayandlearning.org.uk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OPAL</dc:title>
  <dc:creator>Brooke Bolt</dc:creator>
  <cp:lastModifiedBy>Ingrid Wilkinson</cp:lastModifiedBy>
  <cp:revision>5</cp:revision>
  <dcterms:created xsi:type="dcterms:W3CDTF">2020-08-21T23:47:22Z</dcterms:created>
  <dcterms:modified xsi:type="dcterms:W3CDTF">2022-03-09T15:17:34Z</dcterms:modified>
</cp:coreProperties>
</file>