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D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8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10/3/2022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10/3/2022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96DFF08F-DC6B-4601-B491-B0F83F6DD2DA}" type="datetimeFigureOut">
              <a:rPr lang="en-US" dirty="0"/>
              <a:t>10/3/2022</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10/3/2022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96DFF08F-DC6B-4601-B491-B0F83F6DD2DA}" type="datetimeFigureOut">
              <a:rPr lang="en-US" dirty="0"/>
              <a:pPr/>
              <a:t>10/3/2022</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10/3/2022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10/3/2022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10/3/2022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10/3/2022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10/3/2022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10/3/2022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0000">
            <a:alpha val="62000"/>
          </a:srgbClr>
        </a:solidFill>
        <a:effectLst/>
      </p:bgPr>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96DFF08F-DC6B-4601-B491-B0F83F6DD2DA}" type="datetimeFigureOut">
              <a:rPr lang="en-US" dirty="0"/>
              <a:pPr/>
              <a:t>10/3/2022</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npcat.org.uk/" TargetMode="External"/><Relationship Id="rId2" Type="http://schemas.openxmlformats.org/officeDocument/2006/relationships/hyperlink" Target="mailto:enquiries@stclares.npcat.org.uk" TargetMode="Externa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barnardossendiass.org.uk/south-tees-sendiass/" TargetMode="External"/><Relationship Id="rId2" Type="http://schemas.openxmlformats.org/officeDocument/2006/relationships/hyperlink" Target="https://www.gov.uk/government/publications/send-code-of-practice-0-to-25" TargetMode="External"/><Relationship Id="rId1" Type="http://schemas.openxmlformats.org/officeDocument/2006/relationships/slideLayout" Target="../slideLayouts/slideLayout2.xml"/><Relationship Id="rId5" Type="http://schemas.openxmlformats.org/officeDocument/2006/relationships/hyperlink" Target="mailto:MiddlesbroughMACH@middlesbrough.gov.uk" TargetMode="External"/><Relationship Id="rId4" Type="http://schemas.openxmlformats.org/officeDocument/2006/relationships/hyperlink" Target="mailto:southteessendiass@barnardos.org.uk"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tLang="en-US" b="1" dirty="0">
                <a:solidFill>
                  <a:schemeClr val="bg1"/>
                </a:solidFill>
                <a:ea typeface="ＭＳ Ｐゴシック" panose="020B0600070205080204" pitchFamily="34" charset="-128"/>
              </a:rPr>
              <a:t>St Clare’s RC Catholic Primary School</a:t>
            </a:r>
            <a:endParaRPr lang="en-GB" b="1" dirty="0">
              <a:solidFill>
                <a:schemeClr val="bg1"/>
              </a:solidFill>
            </a:endParaRPr>
          </a:p>
        </p:txBody>
      </p:sp>
      <p:sp>
        <p:nvSpPr>
          <p:cNvPr id="3" name="Subtitle 2"/>
          <p:cNvSpPr>
            <a:spLocks noGrp="1"/>
          </p:cNvSpPr>
          <p:nvPr>
            <p:ph type="subTitle" idx="1"/>
          </p:nvPr>
        </p:nvSpPr>
        <p:spPr>
          <a:xfrm>
            <a:off x="1524000" y="4251721"/>
            <a:ext cx="9144000" cy="2169419"/>
          </a:xfrm>
        </p:spPr>
        <p:txBody>
          <a:bodyPr>
            <a:normAutofit fontScale="77500" lnSpcReduction="20000"/>
          </a:bodyPr>
          <a:lstStyle/>
          <a:p>
            <a:pPr>
              <a:spcBef>
                <a:spcPts val="0"/>
              </a:spcBef>
              <a:spcAft>
                <a:spcPts val="0"/>
              </a:spcAft>
              <a:defRPr/>
            </a:pPr>
            <a:r>
              <a:rPr lang="en-GB" sz="4400" b="1" dirty="0">
                <a:latin typeface="Calibri" panose="020F0502020204030204" pitchFamily="34" charset="0"/>
                <a:cs typeface="Calibri" panose="020F0502020204030204" pitchFamily="34" charset="0"/>
              </a:rPr>
              <a:t>We are an inclusive school.</a:t>
            </a:r>
          </a:p>
          <a:p>
            <a:pPr marL="285750" indent="-285750">
              <a:spcBef>
                <a:spcPts val="0"/>
              </a:spcBef>
              <a:spcAft>
                <a:spcPts val="0"/>
              </a:spcAft>
              <a:buFont typeface="Arial" panose="020B0604020202020204" pitchFamily="34" charset="0"/>
              <a:buChar char="•"/>
              <a:defRPr/>
            </a:pPr>
            <a:r>
              <a:rPr lang="en-GB" sz="2900" dirty="0">
                <a:latin typeface="Calibri" panose="020F0502020204030204" pitchFamily="34" charset="0"/>
                <a:cs typeface="Calibri" panose="020F0502020204030204" pitchFamily="34" charset="0"/>
              </a:rPr>
              <a:t>We are doing everything we can to meet pupils’ special educational needs. </a:t>
            </a:r>
          </a:p>
          <a:p>
            <a:pPr marL="285750" indent="-285750">
              <a:spcBef>
                <a:spcPts val="0"/>
              </a:spcBef>
              <a:spcAft>
                <a:spcPts val="0"/>
              </a:spcAft>
              <a:buFont typeface="Arial" panose="020B0604020202020204" pitchFamily="34" charset="0"/>
              <a:buChar char="•"/>
              <a:defRPr/>
            </a:pPr>
            <a:r>
              <a:rPr lang="en-GB" sz="2900" dirty="0">
                <a:latin typeface="Calibri" panose="020F0502020204030204" pitchFamily="34" charset="0"/>
                <a:cs typeface="Calibri" panose="020F0502020204030204" pitchFamily="34" charset="0"/>
              </a:rPr>
              <a:t>We ensure that pupils with SEND engage in activities alongside their peers</a:t>
            </a:r>
          </a:p>
          <a:p>
            <a:pPr marL="285750" indent="-285750">
              <a:spcBef>
                <a:spcPts val="0"/>
              </a:spcBef>
              <a:spcAft>
                <a:spcPts val="0"/>
              </a:spcAft>
              <a:buFont typeface="Arial" panose="020B0604020202020204" pitchFamily="34" charset="0"/>
              <a:buChar char="•"/>
              <a:defRPr/>
            </a:pPr>
            <a:r>
              <a:rPr lang="en-GB" sz="2900" dirty="0">
                <a:latin typeface="Calibri" panose="020F0502020204030204" pitchFamily="34" charset="0"/>
                <a:cs typeface="Calibri" panose="020F0502020204030204" pitchFamily="34" charset="0"/>
              </a:rPr>
              <a:t>We are  responsible and accountable for the progress and development of all of our pupils in our school.</a:t>
            </a:r>
          </a:p>
          <a:p>
            <a:pPr marL="285750" indent="-285750">
              <a:spcBef>
                <a:spcPts val="0"/>
              </a:spcBef>
              <a:spcAft>
                <a:spcPts val="0"/>
              </a:spcAft>
              <a:buFont typeface="Arial" panose="020B0604020202020204" pitchFamily="34" charset="0"/>
              <a:buChar char="•"/>
              <a:defRPr/>
            </a:pPr>
            <a:r>
              <a:rPr lang="en-GB" sz="2900" dirty="0">
                <a:latin typeface="Calibri" panose="020F0502020204030204" pitchFamily="34" charset="0"/>
                <a:cs typeface="Calibri" panose="020F0502020204030204" pitchFamily="34" charset="0"/>
              </a:rPr>
              <a:t>We provide high-quality teaching, differentiated for individual pupils.</a:t>
            </a:r>
            <a:endParaRPr lang="en-GB" sz="2900" b="1" dirty="0">
              <a:latin typeface="Calibri" panose="020F0502020204030204" pitchFamily="34" charset="0"/>
              <a:cs typeface="Calibri" panose="020F0502020204030204" pitchFamily="34" charset="0"/>
            </a:endParaRPr>
          </a:p>
          <a:p>
            <a:pPr>
              <a:spcBef>
                <a:spcPts val="0"/>
              </a:spcBef>
              <a:spcAft>
                <a:spcPts val="0"/>
              </a:spcAft>
              <a:defRPr/>
            </a:pPr>
            <a:r>
              <a:rPr lang="en-GB" sz="2900" b="1" i="1" dirty="0">
                <a:latin typeface="Calibri" panose="020F0502020204030204" pitchFamily="34" charset="0"/>
                <a:cs typeface="Calibri" panose="020F0502020204030204" pitchFamily="34" charset="0"/>
              </a:rPr>
              <a:t>‘Walk in the Light’</a:t>
            </a:r>
          </a:p>
          <a:p>
            <a:endParaRPr lang="en-GB"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99049" y="159495"/>
            <a:ext cx="3555848" cy="16608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6">
            <a:extLst>
              <a:ext uri="{FF2B5EF4-FFF2-40B4-BE49-F238E27FC236}">
                <a16:creationId xmlns:a16="http://schemas.microsoft.com/office/drawing/2014/main" id="{B85E84E7-DA3E-4A40-BC72-DB0D838163FE}"/>
              </a:ext>
            </a:extLst>
          </p:cNvPr>
          <p:cNvPicPr>
            <a:picLocks noChangeAspect="1"/>
          </p:cNvPicPr>
          <p:nvPr/>
        </p:nvPicPr>
        <p:blipFill>
          <a:blip r:embed="rId3"/>
          <a:stretch>
            <a:fillRect/>
          </a:stretch>
        </p:blipFill>
        <p:spPr>
          <a:xfrm>
            <a:off x="1156517" y="230464"/>
            <a:ext cx="1518920" cy="1518920"/>
          </a:xfrm>
          <a:prstGeom prst="rect">
            <a:avLst/>
          </a:prstGeom>
        </p:spPr>
      </p:pic>
      <p:pic>
        <p:nvPicPr>
          <p:cNvPr id="9" name="Picture 8">
            <a:extLst>
              <a:ext uri="{FF2B5EF4-FFF2-40B4-BE49-F238E27FC236}">
                <a16:creationId xmlns:a16="http://schemas.microsoft.com/office/drawing/2014/main" id="{A881747F-90B0-420F-AA71-7DFD743FF605}"/>
              </a:ext>
            </a:extLst>
          </p:cNvPr>
          <p:cNvPicPr>
            <a:picLocks noChangeAspect="1"/>
          </p:cNvPicPr>
          <p:nvPr/>
        </p:nvPicPr>
        <p:blipFill>
          <a:blip r:embed="rId4"/>
          <a:stretch>
            <a:fillRect/>
          </a:stretch>
        </p:blipFill>
        <p:spPr>
          <a:xfrm>
            <a:off x="9134019" y="204675"/>
            <a:ext cx="1615679" cy="1615679"/>
          </a:xfrm>
          <a:prstGeom prst="rect">
            <a:avLst/>
          </a:prstGeom>
        </p:spPr>
      </p:pic>
    </p:spTree>
    <p:extLst>
      <p:ext uri="{BB962C8B-B14F-4D97-AF65-F5344CB8AC3E}">
        <p14:creationId xmlns:p14="http://schemas.microsoft.com/office/powerpoint/2010/main" val="26260836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8046" y="284176"/>
            <a:ext cx="10275908" cy="1508760"/>
          </a:xfrm>
        </p:spPr>
        <p:txBody>
          <a:bodyPr/>
          <a:lstStyle/>
          <a:p>
            <a:pPr algn="ctr"/>
            <a:r>
              <a:rPr lang="en-GB" b="1" dirty="0"/>
              <a:t>What our children say</a:t>
            </a:r>
          </a:p>
        </p:txBody>
      </p:sp>
      <p:sp>
        <p:nvSpPr>
          <p:cNvPr id="4" name="Oval Callout 3"/>
          <p:cNvSpPr/>
          <p:nvPr/>
        </p:nvSpPr>
        <p:spPr>
          <a:xfrm>
            <a:off x="8210731" y="1952734"/>
            <a:ext cx="3643313" cy="2259013"/>
          </a:xfrm>
          <a:prstGeom prst="wedgeEllipseCallou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en-GB" dirty="0"/>
              <a:t>Teachers help with our work.</a:t>
            </a:r>
          </a:p>
          <a:p>
            <a:pPr algn="ctr">
              <a:defRPr/>
            </a:pPr>
            <a:r>
              <a:rPr lang="en-GB" dirty="0"/>
              <a:t>My special pencil helps.</a:t>
            </a:r>
          </a:p>
          <a:p>
            <a:pPr algn="ctr">
              <a:defRPr/>
            </a:pPr>
            <a:r>
              <a:rPr lang="en-GB" dirty="0"/>
              <a:t>Interventions with an adult to help with things I don’t understand.</a:t>
            </a:r>
          </a:p>
        </p:txBody>
      </p:sp>
      <p:sp>
        <p:nvSpPr>
          <p:cNvPr id="5" name="Oval Callout 4"/>
          <p:cNvSpPr/>
          <p:nvPr/>
        </p:nvSpPr>
        <p:spPr>
          <a:xfrm>
            <a:off x="5581925" y="4211747"/>
            <a:ext cx="3560763" cy="2176463"/>
          </a:xfrm>
          <a:prstGeom prst="wedgeEllipseCallou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en-GB" dirty="0"/>
              <a:t>My board with sounds.</a:t>
            </a:r>
          </a:p>
          <a:p>
            <a:pPr algn="ctr">
              <a:defRPr/>
            </a:pPr>
            <a:r>
              <a:rPr lang="en-GB" dirty="0"/>
              <a:t>Number lines</a:t>
            </a:r>
          </a:p>
          <a:p>
            <a:pPr algn="ctr">
              <a:defRPr/>
            </a:pPr>
            <a:r>
              <a:rPr lang="en-GB" dirty="0"/>
              <a:t>Times table squares</a:t>
            </a:r>
          </a:p>
          <a:p>
            <a:pPr algn="ctr">
              <a:defRPr/>
            </a:pPr>
            <a:r>
              <a:rPr lang="en-GB" dirty="0"/>
              <a:t>Word banks.</a:t>
            </a:r>
          </a:p>
          <a:p>
            <a:pPr algn="ctr">
              <a:defRPr/>
            </a:pPr>
            <a:r>
              <a:rPr lang="en-GB" dirty="0"/>
              <a:t>Displays in class help me.</a:t>
            </a:r>
          </a:p>
        </p:txBody>
      </p:sp>
      <p:sp>
        <p:nvSpPr>
          <p:cNvPr id="6" name="Oval Callout 5"/>
          <p:cNvSpPr/>
          <p:nvPr/>
        </p:nvSpPr>
        <p:spPr>
          <a:xfrm>
            <a:off x="415925" y="3962400"/>
            <a:ext cx="3643313" cy="2259013"/>
          </a:xfrm>
          <a:prstGeom prst="wedgeEllipseCallout">
            <a:avLst>
              <a:gd name="adj1" fmla="val 25061"/>
              <a:gd name="adj2" fmla="val 63657"/>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en-GB" dirty="0"/>
              <a:t>Working with an adult in a smaller group.</a:t>
            </a:r>
          </a:p>
          <a:p>
            <a:pPr algn="ctr">
              <a:defRPr/>
            </a:pPr>
            <a:r>
              <a:rPr lang="en-GB" dirty="0"/>
              <a:t>I can use a laptop for longer pieces of work.</a:t>
            </a:r>
          </a:p>
        </p:txBody>
      </p:sp>
      <p:sp>
        <p:nvSpPr>
          <p:cNvPr id="7" name="Oval Callout 6"/>
          <p:cNvSpPr/>
          <p:nvPr/>
        </p:nvSpPr>
        <p:spPr>
          <a:xfrm>
            <a:off x="2491671" y="1872835"/>
            <a:ext cx="3643313" cy="2259012"/>
          </a:xfrm>
          <a:prstGeom prst="wedgeEllipseCallout">
            <a:avLst>
              <a:gd name="adj1" fmla="val 20399"/>
              <a:gd name="adj2" fmla="val 57296"/>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en-GB" dirty="0"/>
              <a:t>Timers help me know how long I have.</a:t>
            </a:r>
          </a:p>
          <a:p>
            <a:pPr algn="ctr">
              <a:defRPr/>
            </a:pPr>
            <a:r>
              <a:rPr lang="en-GB" dirty="0"/>
              <a:t>Working with short bursts then having a break.</a:t>
            </a:r>
          </a:p>
        </p:txBody>
      </p:sp>
    </p:spTree>
    <p:extLst>
      <p:ext uri="{BB962C8B-B14F-4D97-AF65-F5344CB8AC3E}">
        <p14:creationId xmlns:p14="http://schemas.microsoft.com/office/powerpoint/2010/main" val="16121266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Social, emotional and mental health</a:t>
            </a:r>
          </a:p>
        </p:txBody>
      </p:sp>
      <p:sp>
        <p:nvSpPr>
          <p:cNvPr id="3" name="Content Placeholder 2"/>
          <p:cNvSpPr>
            <a:spLocks noGrp="1"/>
          </p:cNvSpPr>
          <p:nvPr>
            <p:ph idx="1"/>
          </p:nvPr>
        </p:nvSpPr>
        <p:spPr>
          <a:xfrm>
            <a:off x="576316" y="2011680"/>
            <a:ext cx="10410683" cy="4206240"/>
          </a:xfrm>
        </p:spPr>
        <p:txBody>
          <a:bodyPr>
            <a:noAutofit/>
          </a:bodyPr>
          <a:lstStyle/>
          <a:p>
            <a:pPr algn="just">
              <a:spcBef>
                <a:spcPts val="0"/>
              </a:spcBef>
              <a:spcAft>
                <a:spcPts val="0"/>
              </a:spcAft>
              <a:defRPr/>
            </a:pPr>
            <a:r>
              <a:rPr lang="en-GB" sz="2000" dirty="0">
                <a:latin typeface="Calibri" panose="020F0502020204030204" pitchFamily="34" charset="0"/>
                <a:cs typeface="Calibri" panose="020F0502020204030204" pitchFamily="34" charset="0"/>
              </a:rPr>
              <a:t>Access to a quiet sensory area</a:t>
            </a:r>
          </a:p>
          <a:p>
            <a:pPr algn="just">
              <a:spcBef>
                <a:spcPts val="0"/>
              </a:spcBef>
              <a:spcAft>
                <a:spcPts val="0"/>
              </a:spcAft>
              <a:defRPr/>
            </a:pPr>
            <a:r>
              <a:rPr lang="en-GB" sz="2000" dirty="0">
                <a:latin typeface="Calibri" panose="020F0502020204030204" pitchFamily="34" charset="0"/>
                <a:cs typeface="Calibri" panose="020F0502020204030204" pitchFamily="34" charset="0"/>
              </a:rPr>
              <a:t>Mentoring with key adults.</a:t>
            </a:r>
          </a:p>
          <a:p>
            <a:pPr algn="just">
              <a:spcBef>
                <a:spcPts val="0"/>
              </a:spcBef>
              <a:spcAft>
                <a:spcPts val="0"/>
              </a:spcAft>
              <a:defRPr/>
            </a:pPr>
            <a:r>
              <a:rPr lang="en-GB" sz="2000" dirty="0">
                <a:latin typeface="Calibri" panose="020F0502020204030204" pitchFamily="34" charset="0"/>
                <a:cs typeface="Calibri" panose="020F0502020204030204" pitchFamily="34" charset="0"/>
              </a:rPr>
              <a:t>Meet and Greets</a:t>
            </a:r>
          </a:p>
          <a:p>
            <a:pPr algn="just">
              <a:spcBef>
                <a:spcPts val="0"/>
              </a:spcBef>
              <a:spcAft>
                <a:spcPts val="0"/>
              </a:spcAft>
              <a:defRPr/>
            </a:pPr>
            <a:r>
              <a:rPr lang="en-GB" sz="2000" dirty="0">
                <a:latin typeface="Calibri" panose="020F0502020204030204" pitchFamily="34" charset="0"/>
                <a:cs typeface="Calibri" panose="020F0502020204030204" pitchFamily="34" charset="0"/>
              </a:rPr>
              <a:t>Bungalow Project Therapy</a:t>
            </a:r>
          </a:p>
          <a:p>
            <a:pPr>
              <a:defRPr/>
            </a:pPr>
            <a:r>
              <a:rPr lang="en-GB" sz="2000" dirty="0">
                <a:latin typeface="Calibri" panose="020F0502020204030204" pitchFamily="34" charset="0"/>
                <a:cs typeface="Calibri" panose="020F0502020204030204" pitchFamily="34" charset="0"/>
              </a:rPr>
              <a:t>Individual rewards system.</a:t>
            </a:r>
          </a:p>
          <a:p>
            <a:pPr>
              <a:defRPr/>
            </a:pPr>
            <a:r>
              <a:rPr lang="en-GB" sz="2000" dirty="0">
                <a:latin typeface="Calibri" panose="020F0502020204030204" pitchFamily="34" charset="0"/>
                <a:cs typeface="Calibri" panose="020F0502020204030204" pitchFamily="34" charset="0"/>
              </a:rPr>
              <a:t>Behaviour Support Plans.</a:t>
            </a:r>
          </a:p>
          <a:p>
            <a:pPr algn="just">
              <a:spcBef>
                <a:spcPts val="0"/>
              </a:spcBef>
              <a:spcAft>
                <a:spcPts val="0"/>
              </a:spcAft>
              <a:defRPr/>
            </a:pPr>
            <a:r>
              <a:rPr lang="en-GB" sz="2000" dirty="0">
                <a:latin typeface="Calibri" panose="020F0502020204030204" pitchFamily="34" charset="0"/>
                <a:cs typeface="Calibri" panose="020F0502020204030204" pitchFamily="34" charset="0"/>
              </a:rPr>
              <a:t>Increased access to additional adults in the classroom.</a:t>
            </a:r>
          </a:p>
          <a:p>
            <a:pPr algn="just">
              <a:spcBef>
                <a:spcPts val="0"/>
              </a:spcBef>
              <a:spcAft>
                <a:spcPts val="0"/>
              </a:spcAft>
              <a:defRPr/>
            </a:pPr>
            <a:r>
              <a:rPr lang="en-GB" sz="2000" dirty="0">
                <a:latin typeface="Calibri" panose="020F0502020204030204" pitchFamily="34" charset="0"/>
                <a:cs typeface="Calibri" panose="020F0502020204030204" pitchFamily="34" charset="0"/>
              </a:rPr>
              <a:t>Rainbows.</a:t>
            </a:r>
          </a:p>
          <a:p>
            <a:pPr algn="just">
              <a:spcBef>
                <a:spcPts val="0"/>
              </a:spcBef>
              <a:spcAft>
                <a:spcPts val="0"/>
              </a:spcAft>
              <a:defRPr/>
            </a:pPr>
            <a:r>
              <a:rPr lang="en-GB" sz="2000" dirty="0">
                <a:latin typeface="Calibri" panose="020F0502020204030204" pitchFamily="34" charset="0"/>
                <a:cs typeface="Calibri" panose="020F0502020204030204" pitchFamily="34" charset="0"/>
              </a:rPr>
              <a:t>Visual timetables.</a:t>
            </a:r>
          </a:p>
          <a:p>
            <a:pPr algn="just">
              <a:spcBef>
                <a:spcPts val="0"/>
              </a:spcBef>
              <a:spcAft>
                <a:spcPts val="0"/>
              </a:spcAft>
              <a:defRPr/>
            </a:pPr>
            <a:r>
              <a:rPr lang="en-GB" sz="2000" dirty="0">
                <a:latin typeface="Calibri" panose="020F0502020204030204" pitchFamily="34" charset="0"/>
                <a:cs typeface="Calibri" panose="020F0502020204030204" pitchFamily="34" charset="0"/>
              </a:rPr>
              <a:t>Incredible 5 point scale / Zones of Regulation</a:t>
            </a:r>
          </a:p>
          <a:p>
            <a:pPr algn="just">
              <a:spcBef>
                <a:spcPts val="0"/>
              </a:spcBef>
              <a:spcAft>
                <a:spcPts val="0"/>
              </a:spcAft>
              <a:defRPr/>
            </a:pPr>
            <a:r>
              <a:rPr lang="en-GB" sz="2000" dirty="0">
                <a:latin typeface="Calibri" panose="020F0502020204030204" pitchFamily="34" charset="0"/>
                <a:cs typeface="Calibri" panose="020F0502020204030204" pitchFamily="34" charset="0"/>
              </a:rPr>
              <a:t>Social and emotional stories</a:t>
            </a:r>
          </a:p>
          <a:p>
            <a:pPr algn="just">
              <a:spcBef>
                <a:spcPts val="0"/>
              </a:spcBef>
              <a:spcAft>
                <a:spcPts val="0"/>
              </a:spcAft>
              <a:defRPr/>
            </a:pPr>
            <a:r>
              <a:rPr lang="en-GB" sz="2000" dirty="0">
                <a:latin typeface="Calibri" panose="020F0502020204030204" pitchFamily="34" charset="0"/>
                <a:cs typeface="Calibri" panose="020F0502020204030204" pitchFamily="34" charset="0"/>
              </a:rPr>
              <a:t>Qualified staff to support behaviour.</a:t>
            </a:r>
          </a:p>
          <a:p>
            <a:pPr algn="just">
              <a:spcBef>
                <a:spcPts val="0"/>
              </a:spcBef>
              <a:spcAft>
                <a:spcPts val="0"/>
              </a:spcAft>
              <a:defRPr/>
            </a:pPr>
            <a:r>
              <a:rPr lang="en-GB" sz="2000" dirty="0">
                <a:latin typeface="Calibri" panose="020F0502020204030204" pitchFamily="34" charset="0"/>
                <a:cs typeface="Calibri" panose="020F0502020204030204" pitchFamily="34" charset="0"/>
              </a:rPr>
              <a:t>Transition programmes in place.</a:t>
            </a:r>
          </a:p>
          <a:p>
            <a:pPr algn="just">
              <a:spcBef>
                <a:spcPts val="0"/>
              </a:spcBef>
              <a:spcAft>
                <a:spcPts val="0"/>
              </a:spcAft>
              <a:defRPr/>
            </a:pPr>
            <a:r>
              <a:rPr lang="en-GB" sz="2000" dirty="0">
                <a:latin typeface="Calibri" panose="020F0502020204030204" pitchFamily="34" charset="0"/>
                <a:cs typeface="Calibri" panose="020F0502020204030204" pitchFamily="34" charset="0"/>
              </a:rPr>
              <a:t>Access to CAMHS and Educational Psychologist.</a:t>
            </a:r>
          </a:p>
          <a:p>
            <a:pPr algn="just">
              <a:spcBef>
                <a:spcPts val="0"/>
              </a:spcBef>
              <a:spcAft>
                <a:spcPts val="0"/>
              </a:spcAft>
              <a:defRPr/>
            </a:pPr>
            <a:r>
              <a:rPr lang="en-GB" sz="2000" dirty="0">
                <a:latin typeface="Calibri" panose="020F0502020204030204" pitchFamily="34" charset="0"/>
                <a:cs typeface="Calibri" panose="020F0502020204030204" pitchFamily="34" charset="0"/>
              </a:rPr>
              <a:t>Outreach to support SEMH needs.</a:t>
            </a:r>
          </a:p>
        </p:txBody>
      </p:sp>
      <p:grpSp>
        <p:nvGrpSpPr>
          <p:cNvPr id="4" name="Group 48"/>
          <p:cNvGrpSpPr>
            <a:grpSpLocks/>
          </p:cNvGrpSpPr>
          <p:nvPr/>
        </p:nvGrpSpPr>
        <p:grpSpPr bwMode="auto">
          <a:xfrm>
            <a:off x="10074418" y="458988"/>
            <a:ext cx="1825162" cy="1961483"/>
            <a:chOff x="3949065" y="2419851"/>
            <a:chExt cx="2712085" cy="2994887"/>
          </a:xfrm>
        </p:grpSpPr>
        <p:sp>
          <p:nvSpPr>
            <p:cNvPr id="5" name="Oval 48"/>
            <p:cNvSpPr>
              <a:spLocks noChangeArrowheads="1"/>
            </p:cNvSpPr>
            <p:nvPr/>
          </p:nvSpPr>
          <p:spPr bwMode="auto">
            <a:xfrm>
              <a:off x="4325626" y="2695000"/>
              <a:ext cx="2083778" cy="2082663"/>
            </a:xfrm>
            <a:prstGeom prst="ellipse">
              <a:avLst/>
            </a:prstGeom>
            <a:solidFill>
              <a:srgbClr val="FFFFFF"/>
            </a:solidFill>
            <a:ln w="9525">
              <a:solidFill>
                <a:srgbClr val="000000"/>
              </a:solidFill>
              <a:round/>
              <a:headEnd/>
              <a:tailEnd/>
            </a:ln>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defRPr/>
              </a:pPr>
              <a:endParaRPr lang="en-GB" altLang="en-US" sz="1350">
                <a:solidFill>
                  <a:prstClr val="black"/>
                </a:solidFill>
              </a:endParaRPr>
            </a:p>
          </p:txBody>
        </p:sp>
        <p:grpSp>
          <p:nvGrpSpPr>
            <p:cNvPr id="6" name="Group 40"/>
            <p:cNvGrpSpPr>
              <a:grpSpLocks/>
            </p:cNvGrpSpPr>
            <p:nvPr/>
          </p:nvGrpSpPr>
          <p:grpSpPr bwMode="auto">
            <a:xfrm>
              <a:off x="3949065" y="2419851"/>
              <a:ext cx="2712085" cy="2994887"/>
              <a:chOff x="3949065" y="2409825"/>
              <a:chExt cx="2712085" cy="2994887"/>
            </a:xfrm>
          </p:grpSpPr>
          <p:grpSp>
            <p:nvGrpSpPr>
              <p:cNvPr id="7" name="Group 39"/>
              <p:cNvGrpSpPr>
                <a:grpSpLocks/>
              </p:cNvGrpSpPr>
              <p:nvPr/>
            </p:nvGrpSpPr>
            <p:grpSpPr bwMode="auto">
              <a:xfrm>
                <a:off x="3949065" y="2409825"/>
                <a:ext cx="2712085" cy="2984500"/>
                <a:chOff x="3949065" y="2416175"/>
                <a:chExt cx="2712085" cy="2984500"/>
              </a:xfrm>
            </p:grpSpPr>
            <p:grpSp>
              <p:nvGrpSpPr>
                <p:cNvPr id="9" name="Group 29"/>
                <p:cNvGrpSpPr>
                  <a:grpSpLocks/>
                </p:cNvGrpSpPr>
                <p:nvPr/>
              </p:nvGrpSpPr>
              <p:grpSpPr bwMode="auto">
                <a:xfrm>
                  <a:off x="3949065" y="2416175"/>
                  <a:ext cx="2712085" cy="2967351"/>
                  <a:chOff x="6219" y="3806"/>
                  <a:chExt cx="4271" cy="4672"/>
                </a:xfrm>
              </p:grpSpPr>
              <p:sp>
                <p:nvSpPr>
                  <p:cNvPr id="13" name="AutoShape 30"/>
                  <p:cNvSpPr>
                    <a:spLocks noChangeArrowheads="1"/>
                  </p:cNvSpPr>
                  <p:nvPr/>
                </p:nvSpPr>
                <p:spPr bwMode="auto">
                  <a:xfrm rot="8676369">
                    <a:off x="6423" y="3806"/>
                    <a:ext cx="3958" cy="418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5 w 21600"/>
                      <a:gd name="T19" fmla="*/ 3161 h 21600"/>
                      <a:gd name="T20" fmla="*/ 18435 w 21600"/>
                      <a:gd name="T21" fmla="*/ 1843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00B050"/>
                      </a:gs>
                      <a:gs pos="100000">
                        <a:srgbClr val="00B0F0"/>
                      </a:gs>
                    </a:gsLst>
                    <a:lin ang="0" scaled="1"/>
                  </a:gradFill>
                  <a:ln w="19050">
                    <a:solidFill>
                      <a:srgbClr val="000000"/>
                    </a:solidFill>
                    <a:miter lim="800000"/>
                    <a:headEnd/>
                    <a:tailEnd/>
                  </a:ln>
                </p:spPr>
                <p:txBody>
                  <a:bodyPr/>
                  <a:lstStyle/>
                  <a:p>
                    <a:endParaRPr lang="en-GB"/>
                  </a:p>
                </p:txBody>
              </p:sp>
              <p:grpSp>
                <p:nvGrpSpPr>
                  <p:cNvPr id="14" name="Group 31"/>
                  <p:cNvGrpSpPr>
                    <a:grpSpLocks/>
                  </p:cNvGrpSpPr>
                  <p:nvPr/>
                </p:nvGrpSpPr>
                <p:grpSpPr bwMode="auto">
                  <a:xfrm>
                    <a:off x="6219" y="3817"/>
                    <a:ext cx="4271" cy="4661"/>
                    <a:chOff x="6219" y="3817"/>
                    <a:chExt cx="4271" cy="4661"/>
                  </a:xfrm>
                </p:grpSpPr>
                <p:sp>
                  <p:nvSpPr>
                    <p:cNvPr id="15" name="AutoShape 32"/>
                    <p:cNvSpPr>
                      <a:spLocks noChangeArrowheads="1"/>
                    </p:cNvSpPr>
                    <p:nvPr/>
                  </p:nvSpPr>
                  <p:spPr bwMode="auto">
                    <a:xfrm rot="3370115">
                      <a:off x="6331" y="3746"/>
                      <a:ext cx="3958" cy="418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5 w 21600"/>
                        <a:gd name="T19" fmla="*/ 3161 h 21600"/>
                        <a:gd name="T20" fmla="*/ 18435 w 21600"/>
                        <a:gd name="T21" fmla="*/ 1843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FF0000"/>
                        </a:gs>
                        <a:gs pos="100000">
                          <a:srgbClr val="00B050"/>
                        </a:gs>
                      </a:gsLst>
                      <a:lin ang="0" scaled="1"/>
                    </a:gradFill>
                    <a:ln w="19050">
                      <a:solidFill>
                        <a:srgbClr val="000000"/>
                      </a:solidFill>
                      <a:miter lim="800000"/>
                      <a:headEnd/>
                      <a:tailEnd/>
                    </a:ln>
                  </p:spPr>
                  <p:txBody>
                    <a:bodyPr/>
                    <a:lstStyle/>
                    <a:p>
                      <a:endParaRPr lang="en-GB"/>
                    </a:p>
                  </p:txBody>
                </p:sp>
                <p:sp>
                  <p:nvSpPr>
                    <p:cNvPr id="16" name="AutoShape 33"/>
                    <p:cNvSpPr>
                      <a:spLocks noChangeArrowheads="1"/>
                    </p:cNvSpPr>
                    <p:nvPr/>
                  </p:nvSpPr>
                  <p:spPr bwMode="auto">
                    <a:xfrm rot="-2051268">
                      <a:off x="6391" y="3817"/>
                      <a:ext cx="3958" cy="418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5 w 21600"/>
                        <a:gd name="T19" fmla="*/ 3161 h 21600"/>
                        <a:gd name="T20" fmla="*/ 18435 w 21600"/>
                        <a:gd name="T21" fmla="*/ 1843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B2A1C7"/>
                        </a:gs>
                        <a:gs pos="100000">
                          <a:srgbClr val="FF0000"/>
                        </a:gs>
                      </a:gsLst>
                      <a:lin ang="0" scaled="1"/>
                    </a:gradFill>
                    <a:ln w="19050">
                      <a:solidFill>
                        <a:srgbClr val="000000"/>
                      </a:solidFill>
                      <a:miter lim="800000"/>
                      <a:headEnd/>
                      <a:tailEnd/>
                    </a:ln>
                  </p:spPr>
                  <p:txBody>
                    <a:bodyPr/>
                    <a:lstStyle/>
                    <a:p>
                      <a:endParaRPr lang="en-GB"/>
                    </a:p>
                  </p:txBody>
                </p:sp>
                <p:sp>
                  <p:nvSpPr>
                    <p:cNvPr id="17" name="AutoShape 34"/>
                    <p:cNvSpPr>
                      <a:spLocks noChangeArrowheads="1"/>
                    </p:cNvSpPr>
                    <p:nvPr/>
                  </p:nvSpPr>
                  <p:spPr bwMode="auto">
                    <a:xfrm rot="-7484141">
                      <a:off x="6420" y="3842"/>
                      <a:ext cx="3958" cy="418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5 w 21600"/>
                        <a:gd name="T19" fmla="*/ 3161 h 21600"/>
                        <a:gd name="T20" fmla="*/ 18435 w 21600"/>
                        <a:gd name="T21" fmla="*/ 1843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00B0F0"/>
                        </a:gs>
                        <a:gs pos="100000">
                          <a:srgbClr val="B2A1C7"/>
                        </a:gs>
                      </a:gsLst>
                      <a:lin ang="0" scaled="1"/>
                    </a:gradFill>
                    <a:ln w="19050">
                      <a:solidFill>
                        <a:srgbClr val="000000"/>
                      </a:solidFill>
                      <a:miter lim="800000"/>
                      <a:headEnd/>
                      <a:tailEnd/>
                    </a:ln>
                  </p:spPr>
                  <p:txBody>
                    <a:bodyPr/>
                    <a:lstStyle/>
                    <a:p>
                      <a:endParaRPr lang="en-GB"/>
                    </a:p>
                  </p:txBody>
                </p:sp>
                <p:sp>
                  <p:nvSpPr>
                    <p:cNvPr id="18" name="WordArt 35"/>
                    <p:cNvSpPr>
                      <a:spLocks noChangeArrowheads="1" noChangeShapeType="1" noTextEdit="1"/>
                    </p:cNvSpPr>
                    <p:nvPr/>
                  </p:nvSpPr>
                  <p:spPr bwMode="auto">
                    <a:xfrm rot="-1723048">
                      <a:off x="7166" y="4381"/>
                      <a:ext cx="1476" cy="924"/>
                    </a:xfrm>
                    <a:prstGeom prst="rect">
                      <a:avLst/>
                    </a:prstGeom>
                  </p:spPr>
                  <p:txBody>
                    <a:bodyPr spcFirstLastPara="1" wrap="none" fromWordArt="1">
                      <a:prstTxWarp prst="textArchUp">
                        <a:avLst>
                          <a:gd name="adj" fmla="val 11521730"/>
                        </a:avLst>
                      </a:prstTxWarp>
                    </a:bodyPr>
                    <a:lstStyle/>
                    <a:p>
                      <a:pPr algn="ctr"/>
                      <a:r>
                        <a:rPr lang="en-GB" sz="2700" kern="10">
                          <a:ln w="9525">
                            <a:solidFill>
                              <a:srgbClr val="000000"/>
                            </a:solidFill>
                            <a:round/>
                            <a:headEnd/>
                            <a:tailEnd/>
                          </a:ln>
                          <a:solidFill>
                            <a:srgbClr val="000000"/>
                          </a:solidFill>
                          <a:latin typeface="Arial Black" panose="020B0A04020102020204" pitchFamily="34" charset="0"/>
                        </a:rPr>
                        <a:t>Assess</a:t>
                      </a:r>
                    </a:p>
                  </p:txBody>
                </p:sp>
                <p:sp>
                  <p:nvSpPr>
                    <p:cNvPr id="19" name="WordArt 36"/>
                    <p:cNvSpPr>
                      <a:spLocks noChangeArrowheads="1" noChangeShapeType="1" noTextEdit="1"/>
                    </p:cNvSpPr>
                    <p:nvPr/>
                  </p:nvSpPr>
                  <p:spPr bwMode="auto">
                    <a:xfrm rot="3874958">
                      <a:off x="8864" y="4922"/>
                      <a:ext cx="1160" cy="726"/>
                    </a:xfrm>
                    <a:prstGeom prst="rect">
                      <a:avLst/>
                    </a:prstGeom>
                  </p:spPr>
                  <p:txBody>
                    <a:bodyPr spcFirstLastPara="1" wrap="none" fromWordArt="1">
                      <a:prstTxWarp prst="textArchUp">
                        <a:avLst>
                          <a:gd name="adj" fmla="val 11521558"/>
                        </a:avLst>
                      </a:prstTxWarp>
                    </a:bodyPr>
                    <a:lstStyle/>
                    <a:p>
                      <a:pPr algn="ctr"/>
                      <a:r>
                        <a:rPr lang="en-GB" sz="2700" kern="10">
                          <a:ln w="9525">
                            <a:solidFill>
                              <a:srgbClr val="000000"/>
                            </a:solidFill>
                            <a:round/>
                            <a:headEnd/>
                            <a:tailEnd/>
                          </a:ln>
                          <a:solidFill>
                            <a:srgbClr val="000000"/>
                          </a:solidFill>
                          <a:latin typeface="Arial Black" panose="020B0A04020102020204" pitchFamily="34" charset="0"/>
                        </a:rPr>
                        <a:t>Plan</a:t>
                      </a:r>
                    </a:p>
                  </p:txBody>
                </p:sp>
                <p:sp>
                  <p:nvSpPr>
                    <p:cNvPr id="20" name="WordArt 37"/>
                    <p:cNvSpPr>
                      <a:spLocks noChangeArrowheads="1" noChangeShapeType="1" noTextEdit="1"/>
                    </p:cNvSpPr>
                    <p:nvPr/>
                  </p:nvSpPr>
                  <p:spPr bwMode="auto">
                    <a:xfrm rot="8930439">
                      <a:off x="8786" y="6967"/>
                      <a:ext cx="559" cy="350"/>
                    </a:xfrm>
                    <a:prstGeom prst="rect">
                      <a:avLst/>
                    </a:prstGeom>
                  </p:spPr>
                  <p:txBody>
                    <a:bodyPr spcFirstLastPara="1" wrap="none" fromWordArt="1">
                      <a:prstTxWarp prst="textArchUp">
                        <a:avLst>
                          <a:gd name="adj" fmla="val 11521844"/>
                        </a:avLst>
                      </a:prstTxWarp>
                    </a:bodyPr>
                    <a:lstStyle/>
                    <a:p>
                      <a:pPr algn="ctr"/>
                      <a:r>
                        <a:rPr lang="en-GB" sz="2700" kern="10">
                          <a:ln w="9525">
                            <a:solidFill>
                              <a:srgbClr val="000000"/>
                            </a:solidFill>
                            <a:round/>
                            <a:headEnd/>
                            <a:tailEnd/>
                          </a:ln>
                          <a:solidFill>
                            <a:srgbClr val="000000"/>
                          </a:solidFill>
                          <a:latin typeface="Arial Black" panose="020B0A04020102020204" pitchFamily="34" charset="0"/>
                        </a:rPr>
                        <a:t>Do</a:t>
                      </a:r>
                    </a:p>
                  </p:txBody>
                </p:sp>
                <p:sp>
                  <p:nvSpPr>
                    <p:cNvPr id="21" name="WordArt 38"/>
                    <p:cNvSpPr>
                      <a:spLocks noChangeArrowheads="1" noChangeShapeType="1" noTextEdit="1"/>
                    </p:cNvSpPr>
                    <p:nvPr/>
                  </p:nvSpPr>
                  <p:spPr bwMode="auto">
                    <a:xfrm rot="-7385954">
                      <a:off x="6572" y="5923"/>
                      <a:ext cx="1476" cy="924"/>
                    </a:xfrm>
                    <a:prstGeom prst="rect">
                      <a:avLst/>
                    </a:prstGeom>
                  </p:spPr>
                  <p:txBody>
                    <a:bodyPr spcFirstLastPara="1" wrap="none" fromWordArt="1">
                      <a:prstTxWarp prst="textArchUp">
                        <a:avLst>
                          <a:gd name="adj" fmla="val 11521730"/>
                        </a:avLst>
                      </a:prstTxWarp>
                    </a:bodyPr>
                    <a:lstStyle/>
                    <a:p>
                      <a:pPr algn="ctr"/>
                      <a:r>
                        <a:rPr lang="en-GB" sz="2700" kern="10">
                          <a:ln w="9525">
                            <a:solidFill>
                              <a:srgbClr val="000000"/>
                            </a:solidFill>
                            <a:round/>
                            <a:headEnd/>
                            <a:tailEnd/>
                          </a:ln>
                          <a:solidFill>
                            <a:srgbClr val="000000"/>
                          </a:solidFill>
                          <a:latin typeface="Arial Black" panose="020B0A04020102020204" pitchFamily="34" charset="0"/>
                        </a:rPr>
                        <a:t>Review</a:t>
                      </a:r>
                    </a:p>
                  </p:txBody>
                </p:sp>
                <p:sp>
                  <p:nvSpPr>
                    <p:cNvPr id="22" name="AutoShape 39"/>
                    <p:cNvSpPr>
                      <a:spLocks noChangeArrowheads="1"/>
                    </p:cNvSpPr>
                    <p:nvPr/>
                  </p:nvSpPr>
                  <p:spPr bwMode="auto">
                    <a:xfrm rot="-5400000">
                      <a:off x="6987" y="7027"/>
                      <a:ext cx="1939" cy="963"/>
                    </a:xfrm>
                    <a:prstGeom prst="triangle">
                      <a:avLst>
                        <a:gd name="adj" fmla="val 52866"/>
                      </a:avLst>
                    </a:prstGeom>
                    <a:solidFill>
                      <a:srgbClr val="00B0F0"/>
                    </a:solidFill>
                    <a:ln w="9525" algn="ctr">
                      <a:solidFill>
                        <a:srgbClr val="00B0F0"/>
                      </a:solidFill>
                      <a:miter lim="800000"/>
                      <a:headEnd/>
                      <a:tailEnd/>
                    </a:ln>
                    <a:effectLst/>
                    <a:extLs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defRPr/>
                      </a:pPr>
                      <a:endParaRPr lang="en-GB" altLang="en-US" sz="1350">
                        <a:solidFill>
                          <a:prstClr val="black"/>
                        </a:solidFill>
                      </a:endParaRPr>
                    </a:p>
                  </p:txBody>
                </p:sp>
              </p:grpSp>
            </p:grpSp>
            <p:cxnSp>
              <p:nvCxnSpPr>
                <p:cNvPr id="10" name="AutoShape 40"/>
                <p:cNvCxnSpPr>
                  <a:cxnSpLocks noChangeShapeType="1"/>
                </p:cNvCxnSpPr>
                <p:nvPr/>
              </p:nvCxnSpPr>
              <p:spPr bwMode="auto">
                <a:xfrm flipV="1">
                  <a:off x="5364480" y="4133580"/>
                  <a:ext cx="635" cy="367743"/>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cxnSp>
              <p:nvCxnSpPr>
                <p:cNvPr id="11" name="AutoShape 41"/>
                <p:cNvCxnSpPr>
                  <a:cxnSpLocks noChangeShapeType="1"/>
                </p:cNvCxnSpPr>
                <p:nvPr/>
              </p:nvCxnSpPr>
              <p:spPr bwMode="auto">
                <a:xfrm flipH="1" flipV="1">
                  <a:off x="4746625" y="4738229"/>
                  <a:ext cx="617855" cy="662446"/>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cxnSp>
              <p:nvCxnSpPr>
                <p:cNvPr id="12" name="AutoShape 42"/>
                <p:cNvCxnSpPr>
                  <a:cxnSpLocks noChangeShapeType="1"/>
                </p:cNvCxnSpPr>
                <p:nvPr/>
              </p:nvCxnSpPr>
              <p:spPr bwMode="auto">
                <a:xfrm flipH="1">
                  <a:off x="4743226" y="4133580"/>
                  <a:ext cx="617220" cy="604649"/>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grpSp>
          <p:cxnSp>
            <p:nvCxnSpPr>
              <p:cNvPr id="8" name="AutoShape 40"/>
              <p:cNvCxnSpPr>
                <a:cxnSpLocks noChangeShapeType="1"/>
              </p:cNvCxnSpPr>
              <p:nvPr/>
            </p:nvCxnSpPr>
            <p:spPr bwMode="auto">
              <a:xfrm flipV="1">
                <a:off x="5364088" y="5036969"/>
                <a:ext cx="635" cy="367743"/>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grpSp>
      </p:grpSp>
    </p:spTree>
    <p:extLst>
      <p:ext uri="{BB962C8B-B14F-4D97-AF65-F5344CB8AC3E}">
        <p14:creationId xmlns:p14="http://schemas.microsoft.com/office/powerpoint/2010/main" val="12387053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6241" y="265187"/>
            <a:ext cx="10532849" cy="1508760"/>
          </a:xfrm>
        </p:spPr>
        <p:txBody>
          <a:bodyPr/>
          <a:lstStyle/>
          <a:p>
            <a:pPr algn="ctr"/>
            <a:r>
              <a:rPr lang="en-GB" b="1" dirty="0"/>
              <a:t>What our children Say</a:t>
            </a:r>
          </a:p>
        </p:txBody>
      </p:sp>
      <p:sp>
        <p:nvSpPr>
          <p:cNvPr id="4" name="Content Placeholder 3"/>
          <p:cNvSpPr>
            <a:spLocks noGrp="1"/>
          </p:cNvSpPr>
          <p:nvPr>
            <p:ph idx="1"/>
          </p:nvPr>
        </p:nvSpPr>
        <p:spPr>
          <a:xfrm>
            <a:off x="7878039" y="1894113"/>
            <a:ext cx="3852407" cy="2116183"/>
          </a:xfrm>
          <a:prstGeom prst="wedgeEllipseCallout">
            <a:avLst/>
          </a:prstGeom>
        </p:spPr>
        <p:style>
          <a:lnRef idx="2">
            <a:schemeClr val="accent6"/>
          </a:lnRef>
          <a:fillRef idx="1">
            <a:schemeClr val="lt1"/>
          </a:fillRef>
          <a:effectRef idx="0">
            <a:schemeClr val="accent6"/>
          </a:effectRef>
          <a:fontRef idx="minor">
            <a:schemeClr val="dk1"/>
          </a:fontRef>
        </p:style>
        <p:txBody>
          <a:bodyPr anchor="ctr">
            <a:normAutofit/>
          </a:bodyPr>
          <a:lstStyle/>
          <a:p>
            <a:pPr algn="ctr">
              <a:defRPr/>
            </a:pPr>
            <a:r>
              <a:rPr lang="en-GB" sz="2000" dirty="0"/>
              <a:t>All my friends help me. I feel happy.</a:t>
            </a:r>
          </a:p>
          <a:p>
            <a:pPr algn="ctr">
              <a:defRPr/>
            </a:pPr>
            <a:r>
              <a:rPr lang="en-GB" sz="2000" dirty="0"/>
              <a:t>Meet and Greets help me, I feel safe.</a:t>
            </a:r>
          </a:p>
        </p:txBody>
      </p:sp>
      <p:sp>
        <p:nvSpPr>
          <p:cNvPr id="5" name="Oval Callout 4"/>
          <p:cNvSpPr/>
          <p:nvPr/>
        </p:nvSpPr>
        <p:spPr>
          <a:xfrm>
            <a:off x="224815" y="3492319"/>
            <a:ext cx="3560763" cy="2174875"/>
          </a:xfrm>
          <a:prstGeom prst="wedgeEllipseCallout">
            <a:avLst>
              <a:gd name="adj1" fmla="val 18421"/>
              <a:gd name="adj2" fmla="val 66104"/>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en-GB" dirty="0"/>
              <a:t>Friendship </a:t>
            </a:r>
            <a:r>
              <a:rPr lang="en-GB" dirty="0" err="1"/>
              <a:t>Funtime</a:t>
            </a:r>
            <a:r>
              <a:rPr lang="en-GB" dirty="0"/>
              <a:t>.</a:t>
            </a:r>
          </a:p>
          <a:p>
            <a:pPr algn="ctr">
              <a:defRPr/>
            </a:pPr>
            <a:r>
              <a:rPr lang="en-GB" dirty="0"/>
              <a:t>Circle of Friends.</a:t>
            </a:r>
          </a:p>
          <a:p>
            <a:pPr algn="ctr">
              <a:defRPr/>
            </a:pPr>
            <a:r>
              <a:rPr lang="en-GB" dirty="0"/>
              <a:t>I like the Rainbows group. We learned how to calm down and talked about feelings.</a:t>
            </a:r>
          </a:p>
        </p:txBody>
      </p:sp>
      <p:sp>
        <p:nvSpPr>
          <p:cNvPr id="6" name="Oval Callout 5"/>
          <p:cNvSpPr/>
          <p:nvPr/>
        </p:nvSpPr>
        <p:spPr>
          <a:xfrm>
            <a:off x="5295855" y="4010296"/>
            <a:ext cx="3560762" cy="2174875"/>
          </a:xfrm>
          <a:prstGeom prst="wedgeEllipseCallou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en-GB" dirty="0"/>
              <a:t>I can use my mindfulness book.</a:t>
            </a:r>
          </a:p>
          <a:p>
            <a:pPr algn="ctr">
              <a:defRPr/>
            </a:pPr>
            <a:r>
              <a:rPr lang="en-GB" dirty="0"/>
              <a:t>Fidget toys help me to be relaxed.</a:t>
            </a:r>
          </a:p>
          <a:p>
            <a:pPr algn="ctr">
              <a:defRPr/>
            </a:pPr>
            <a:r>
              <a:rPr lang="en-GB" dirty="0"/>
              <a:t>Talking to my teacher.</a:t>
            </a:r>
          </a:p>
        </p:txBody>
      </p:sp>
      <p:sp>
        <p:nvSpPr>
          <p:cNvPr id="7" name="Oval Callout 6"/>
          <p:cNvSpPr/>
          <p:nvPr/>
        </p:nvSpPr>
        <p:spPr>
          <a:xfrm>
            <a:off x="3117178" y="1864767"/>
            <a:ext cx="3560762" cy="2174875"/>
          </a:xfrm>
          <a:prstGeom prst="wedgeEllipseCallout">
            <a:avLst>
              <a:gd name="adj1" fmla="val 2646"/>
              <a:gd name="adj2" fmla="val 62500"/>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en-GB" dirty="0"/>
              <a:t>Housepoints and Marvellous Me.</a:t>
            </a:r>
          </a:p>
          <a:p>
            <a:pPr algn="ctr">
              <a:defRPr/>
            </a:pPr>
            <a:r>
              <a:rPr lang="en-GB" dirty="0"/>
              <a:t>Feelings cards.</a:t>
            </a:r>
          </a:p>
          <a:p>
            <a:pPr algn="ctr">
              <a:defRPr/>
            </a:pPr>
            <a:r>
              <a:rPr lang="en-GB" dirty="0"/>
              <a:t>Social stories.</a:t>
            </a:r>
          </a:p>
          <a:p>
            <a:pPr algn="ctr">
              <a:defRPr/>
            </a:pPr>
            <a:r>
              <a:rPr lang="en-GB" dirty="0"/>
              <a:t>Blowing bubbles and balloons.</a:t>
            </a:r>
          </a:p>
        </p:txBody>
      </p:sp>
    </p:spTree>
    <p:extLst>
      <p:ext uri="{BB962C8B-B14F-4D97-AF65-F5344CB8AC3E}">
        <p14:creationId xmlns:p14="http://schemas.microsoft.com/office/powerpoint/2010/main" val="39830461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Sensory and physical </a:t>
            </a:r>
          </a:p>
        </p:txBody>
      </p:sp>
      <p:sp>
        <p:nvSpPr>
          <p:cNvPr id="3" name="Content Placeholder 2"/>
          <p:cNvSpPr>
            <a:spLocks noGrp="1"/>
          </p:cNvSpPr>
          <p:nvPr>
            <p:ph idx="1"/>
          </p:nvPr>
        </p:nvSpPr>
        <p:spPr/>
        <p:txBody>
          <a:bodyPr>
            <a:normAutofit fontScale="92500" lnSpcReduction="10000"/>
          </a:bodyPr>
          <a:lstStyle/>
          <a:p>
            <a:pPr marL="285750" indent="-285750" algn="just">
              <a:spcBef>
                <a:spcPts val="0"/>
              </a:spcBef>
              <a:spcAft>
                <a:spcPts val="0"/>
              </a:spcAft>
              <a:buFont typeface="Arial" panose="020B0604020202020204" pitchFamily="34" charset="0"/>
              <a:buChar char="•"/>
              <a:defRPr/>
            </a:pPr>
            <a:r>
              <a:rPr lang="en-GB" dirty="0">
                <a:latin typeface="Arial" panose="020B0604020202020204" pitchFamily="34" charset="0"/>
              </a:rPr>
              <a:t>School meets statutory requirements of DDA</a:t>
            </a:r>
          </a:p>
          <a:p>
            <a:pPr marL="285750" indent="-285750" algn="just">
              <a:spcBef>
                <a:spcPts val="0"/>
              </a:spcBef>
              <a:spcAft>
                <a:spcPts val="0"/>
              </a:spcAft>
              <a:buFont typeface="Arial" panose="020B0604020202020204" pitchFamily="34" charset="0"/>
              <a:buChar char="•"/>
              <a:defRPr/>
            </a:pPr>
            <a:r>
              <a:rPr lang="en-GB" dirty="0">
                <a:latin typeface="Arial" panose="020B0604020202020204" pitchFamily="34" charset="0"/>
              </a:rPr>
              <a:t>Zoom text and home access.</a:t>
            </a:r>
          </a:p>
          <a:p>
            <a:pPr marL="285750" indent="-285750" algn="just">
              <a:spcBef>
                <a:spcPts val="0"/>
              </a:spcBef>
              <a:spcAft>
                <a:spcPts val="0"/>
              </a:spcAft>
              <a:buFont typeface="Arial" panose="020B0604020202020204" pitchFamily="34" charset="0"/>
              <a:buChar char="•"/>
              <a:defRPr/>
            </a:pPr>
            <a:r>
              <a:rPr lang="en-GB" dirty="0">
                <a:latin typeface="Arial" panose="020B0604020202020204" pitchFamily="34" charset="0"/>
              </a:rPr>
              <a:t>Radio Aids and sound bars</a:t>
            </a:r>
          </a:p>
          <a:p>
            <a:pPr marL="285750" indent="-285750" algn="just">
              <a:spcBef>
                <a:spcPts val="0"/>
              </a:spcBef>
              <a:spcAft>
                <a:spcPts val="0"/>
              </a:spcAft>
              <a:buFont typeface="Arial" panose="020B0604020202020204" pitchFamily="34" charset="0"/>
              <a:buChar char="•"/>
              <a:defRPr/>
            </a:pPr>
            <a:r>
              <a:rPr lang="en-GB" dirty="0">
                <a:latin typeface="Arial" panose="020B0604020202020204" pitchFamily="34" charset="0"/>
              </a:rPr>
              <a:t>Classroom acoustic assessments</a:t>
            </a:r>
          </a:p>
          <a:p>
            <a:pPr marL="285750" indent="-285750" algn="just">
              <a:spcBef>
                <a:spcPts val="0"/>
              </a:spcBef>
              <a:spcAft>
                <a:spcPts val="0"/>
              </a:spcAft>
              <a:buFont typeface="Arial" panose="020B0604020202020204" pitchFamily="34" charset="0"/>
              <a:buChar char="•"/>
              <a:defRPr/>
            </a:pPr>
            <a:r>
              <a:rPr lang="en-GB" dirty="0">
                <a:latin typeface="Arial" panose="020B0604020202020204" pitchFamily="34" charset="0"/>
              </a:rPr>
              <a:t>Staff trained in epilepsy and diabetes</a:t>
            </a:r>
          </a:p>
          <a:p>
            <a:pPr marL="285750" indent="-285750" algn="just">
              <a:spcBef>
                <a:spcPts val="0"/>
              </a:spcBef>
              <a:spcAft>
                <a:spcPts val="0"/>
              </a:spcAft>
              <a:buFont typeface="Arial" panose="020B0604020202020204" pitchFamily="34" charset="0"/>
              <a:buChar char="•"/>
              <a:defRPr/>
            </a:pPr>
            <a:r>
              <a:rPr lang="en-GB" dirty="0">
                <a:latin typeface="Arial" panose="020B0604020202020204" pitchFamily="34" charset="0"/>
              </a:rPr>
              <a:t>PECs/Communication boards.</a:t>
            </a:r>
          </a:p>
          <a:p>
            <a:pPr marL="285750" indent="-285750" algn="just">
              <a:spcBef>
                <a:spcPts val="0"/>
              </a:spcBef>
              <a:spcAft>
                <a:spcPts val="0"/>
              </a:spcAft>
              <a:buFont typeface="Arial" panose="020B0604020202020204" pitchFamily="34" charset="0"/>
              <a:buChar char="•"/>
              <a:defRPr/>
            </a:pPr>
            <a:r>
              <a:rPr lang="en-GB" dirty="0">
                <a:latin typeface="Arial" panose="020B0604020202020204" pitchFamily="34" charset="0"/>
              </a:rPr>
              <a:t>Access to Speech and Language.</a:t>
            </a:r>
          </a:p>
          <a:p>
            <a:pPr marL="285750" indent="-285750" algn="just">
              <a:spcBef>
                <a:spcPts val="0"/>
              </a:spcBef>
              <a:spcAft>
                <a:spcPts val="0"/>
              </a:spcAft>
              <a:buFont typeface="Arial" panose="020B0604020202020204" pitchFamily="34" charset="0"/>
              <a:buChar char="•"/>
              <a:defRPr/>
            </a:pPr>
            <a:r>
              <a:rPr lang="en-GB" dirty="0">
                <a:latin typeface="Arial" panose="020B0604020202020204" pitchFamily="34" charset="0"/>
              </a:rPr>
              <a:t>Access to outreach with school nurse nurse.</a:t>
            </a:r>
          </a:p>
          <a:p>
            <a:pPr marL="285750" indent="-285750" algn="just">
              <a:spcBef>
                <a:spcPts val="0"/>
              </a:spcBef>
              <a:spcAft>
                <a:spcPts val="0"/>
              </a:spcAft>
              <a:buFont typeface="Arial" panose="020B0604020202020204" pitchFamily="34" charset="0"/>
              <a:buChar char="•"/>
              <a:defRPr/>
            </a:pPr>
            <a:r>
              <a:rPr lang="en-GB" dirty="0">
                <a:latin typeface="Arial" panose="020B0604020202020204" pitchFamily="34" charset="0"/>
              </a:rPr>
              <a:t>Access to a specialist teacher/LSA for the hearing/visual impaired.</a:t>
            </a:r>
          </a:p>
          <a:p>
            <a:pPr marL="285750" indent="-285750" algn="just">
              <a:spcBef>
                <a:spcPts val="0"/>
              </a:spcBef>
              <a:spcAft>
                <a:spcPts val="0"/>
              </a:spcAft>
              <a:buFont typeface="Arial" panose="020B0604020202020204" pitchFamily="34" charset="0"/>
              <a:buChar char="•"/>
              <a:defRPr/>
            </a:pPr>
            <a:r>
              <a:rPr lang="en-GB" dirty="0">
                <a:latin typeface="Arial" panose="020B0604020202020204" pitchFamily="34" charset="0"/>
              </a:rPr>
              <a:t>Concrete apparatus available to support learning.</a:t>
            </a:r>
          </a:p>
          <a:p>
            <a:pPr marL="285750" indent="-285750" algn="just">
              <a:spcBef>
                <a:spcPts val="0"/>
              </a:spcBef>
              <a:spcAft>
                <a:spcPts val="0"/>
              </a:spcAft>
              <a:buFont typeface="Arial" panose="020B0604020202020204" pitchFamily="34" charset="0"/>
              <a:buChar char="•"/>
              <a:defRPr/>
            </a:pPr>
            <a:r>
              <a:rPr lang="en-GB" dirty="0">
                <a:latin typeface="Arial" panose="020B0604020202020204" pitchFamily="34" charset="0"/>
              </a:rPr>
              <a:t>Access to support for intimate care.</a:t>
            </a:r>
          </a:p>
          <a:p>
            <a:pPr marL="285750" indent="-285750" algn="just">
              <a:spcBef>
                <a:spcPts val="0"/>
              </a:spcBef>
              <a:spcAft>
                <a:spcPts val="0"/>
              </a:spcAft>
              <a:buFont typeface="Arial" panose="020B0604020202020204" pitchFamily="34" charset="0"/>
              <a:buChar char="•"/>
              <a:defRPr/>
            </a:pPr>
            <a:r>
              <a:rPr lang="en-GB" dirty="0">
                <a:latin typeface="Arial" panose="020B0604020202020204" pitchFamily="34" charset="0"/>
              </a:rPr>
              <a:t>Access to ear defender, chew toys etc.</a:t>
            </a:r>
          </a:p>
          <a:p>
            <a:pPr marL="285750" indent="-285750" algn="just">
              <a:spcBef>
                <a:spcPts val="0"/>
              </a:spcBef>
              <a:spcAft>
                <a:spcPts val="0"/>
              </a:spcAft>
              <a:buFont typeface="Arial" panose="020B0604020202020204" pitchFamily="34" charset="0"/>
              <a:buChar char="•"/>
              <a:defRPr/>
            </a:pPr>
            <a:r>
              <a:rPr lang="en-GB" dirty="0">
                <a:latin typeface="Arial" panose="020B0604020202020204" pitchFamily="34" charset="0"/>
              </a:rPr>
              <a:t>Therapy programmes delivered in school, designed by specialists e.g. Occupational Therapists, Physiotherapists etc.</a:t>
            </a:r>
          </a:p>
          <a:p>
            <a:pPr marL="285750" indent="-285750" algn="just">
              <a:spcBef>
                <a:spcPts val="0"/>
              </a:spcBef>
              <a:spcAft>
                <a:spcPts val="0"/>
              </a:spcAft>
              <a:buFont typeface="Arial" panose="020B0604020202020204" pitchFamily="34" charset="0"/>
              <a:buChar char="•"/>
              <a:defRPr/>
            </a:pPr>
            <a:r>
              <a:rPr lang="en-GB" dirty="0">
                <a:latin typeface="Arial" panose="020B0604020202020204" pitchFamily="34" charset="0"/>
              </a:rPr>
              <a:t>Adapted curriculum to enable full access e.g. alternative recording devices, modified PE curriculum.</a:t>
            </a:r>
          </a:p>
          <a:p>
            <a:endParaRPr lang="en-GB" dirty="0"/>
          </a:p>
        </p:txBody>
      </p:sp>
      <p:grpSp>
        <p:nvGrpSpPr>
          <p:cNvPr id="4" name="Group 48"/>
          <p:cNvGrpSpPr>
            <a:grpSpLocks/>
          </p:cNvGrpSpPr>
          <p:nvPr/>
        </p:nvGrpSpPr>
        <p:grpSpPr bwMode="auto">
          <a:xfrm>
            <a:off x="10074418" y="458988"/>
            <a:ext cx="1825162" cy="1961483"/>
            <a:chOff x="3949065" y="2419851"/>
            <a:chExt cx="2712085" cy="2994887"/>
          </a:xfrm>
        </p:grpSpPr>
        <p:sp>
          <p:nvSpPr>
            <p:cNvPr id="5" name="Oval 48"/>
            <p:cNvSpPr>
              <a:spLocks noChangeArrowheads="1"/>
            </p:cNvSpPr>
            <p:nvPr/>
          </p:nvSpPr>
          <p:spPr bwMode="auto">
            <a:xfrm>
              <a:off x="4325626" y="2695000"/>
              <a:ext cx="2083778" cy="2082663"/>
            </a:xfrm>
            <a:prstGeom prst="ellipse">
              <a:avLst/>
            </a:prstGeom>
            <a:solidFill>
              <a:srgbClr val="FFFFFF"/>
            </a:solidFill>
            <a:ln w="9525">
              <a:solidFill>
                <a:srgbClr val="000000"/>
              </a:solidFill>
              <a:round/>
              <a:headEnd/>
              <a:tailEnd/>
            </a:ln>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defRPr/>
              </a:pPr>
              <a:endParaRPr lang="en-GB" altLang="en-US" sz="1350">
                <a:solidFill>
                  <a:prstClr val="black"/>
                </a:solidFill>
              </a:endParaRPr>
            </a:p>
          </p:txBody>
        </p:sp>
        <p:grpSp>
          <p:nvGrpSpPr>
            <p:cNvPr id="6" name="Group 40"/>
            <p:cNvGrpSpPr>
              <a:grpSpLocks/>
            </p:cNvGrpSpPr>
            <p:nvPr/>
          </p:nvGrpSpPr>
          <p:grpSpPr bwMode="auto">
            <a:xfrm>
              <a:off x="3949065" y="2419851"/>
              <a:ext cx="2712085" cy="2994887"/>
              <a:chOff x="3949065" y="2409825"/>
              <a:chExt cx="2712085" cy="2994887"/>
            </a:xfrm>
          </p:grpSpPr>
          <p:grpSp>
            <p:nvGrpSpPr>
              <p:cNvPr id="7" name="Group 39"/>
              <p:cNvGrpSpPr>
                <a:grpSpLocks/>
              </p:cNvGrpSpPr>
              <p:nvPr/>
            </p:nvGrpSpPr>
            <p:grpSpPr bwMode="auto">
              <a:xfrm>
                <a:off x="3949065" y="2409825"/>
                <a:ext cx="2712085" cy="2984500"/>
                <a:chOff x="3949065" y="2416175"/>
                <a:chExt cx="2712085" cy="2984500"/>
              </a:xfrm>
            </p:grpSpPr>
            <p:grpSp>
              <p:nvGrpSpPr>
                <p:cNvPr id="9" name="Group 29"/>
                <p:cNvGrpSpPr>
                  <a:grpSpLocks/>
                </p:cNvGrpSpPr>
                <p:nvPr/>
              </p:nvGrpSpPr>
              <p:grpSpPr bwMode="auto">
                <a:xfrm>
                  <a:off x="3949065" y="2416175"/>
                  <a:ext cx="2712085" cy="2967351"/>
                  <a:chOff x="6219" y="3806"/>
                  <a:chExt cx="4271" cy="4672"/>
                </a:xfrm>
              </p:grpSpPr>
              <p:sp>
                <p:nvSpPr>
                  <p:cNvPr id="13" name="AutoShape 30"/>
                  <p:cNvSpPr>
                    <a:spLocks noChangeArrowheads="1"/>
                  </p:cNvSpPr>
                  <p:nvPr/>
                </p:nvSpPr>
                <p:spPr bwMode="auto">
                  <a:xfrm rot="8676369">
                    <a:off x="6423" y="3806"/>
                    <a:ext cx="3958" cy="418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5 w 21600"/>
                      <a:gd name="T19" fmla="*/ 3161 h 21600"/>
                      <a:gd name="T20" fmla="*/ 18435 w 21600"/>
                      <a:gd name="T21" fmla="*/ 1843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00B050"/>
                      </a:gs>
                      <a:gs pos="100000">
                        <a:srgbClr val="00B0F0"/>
                      </a:gs>
                    </a:gsLst>
                    <a:lin ang="0" scaled="1"/>
                  </a:gradFill>
                  <a:ln w="19050">
                    <a:solidFill>
                      <a:srgbClr val="000000"/>
                    </a:solidFill>
                    <a:miter lim="800000"/>
                    <a:headEnd/>
                    <a:tailEnd/>
                  </a:ln>
                </p:spPr>
                <p:txBody>
                  <a:bodyPr/>
                  <a:lstStyle/>
                  <a:p>
                    <a:endParaRPr lang="en-GB"/>
                  </a:p>
                </p:txBody>
              </p:sp>
              <p:grpSp>
                <p:nvGrpSpPr>
                  <p:cNvPr id="14" name="Group 31"/>
                  <p:cNvGrpSpPr>
                    <a:grpSpLocks/>
                  </p:cNvGrpSpPr>
                  <p:nvPr/>
                </p:nvGrpSpPr>
                <p:grpSpPr bwMode="auto">
                  <a:xfrm>
                    <a:off x="6219" y="3817"/>
                    <a:ext cx="4271" cy="4661"/>
                    <a:chOff x="6219" y="3817"/>
                    <a:chExt cx="4271" cy="4661"/>
                  </a:xfrm>
                </p:grpSpPr>
                <p:sp>
                  <p:nvSpPr>
                    <p:cNvPr id="15" name="AutoShape 32"/>
                    <p:cNvSpPr>
                      <a:spLocks noChangeArrowheads="1"/>
                    </p:cNvSpPr>
                    <p:nvPr/>
                  </p:nvSpPr>
                  <p:spPr bwMode="auto">
                    <a:xfrm rot="3370115">
                      <a:off x="6331" y="3746"/>
                      <a:ext cx="3958" cy="418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5 w 21600"/>
                        <a:gd name="T19" fmla="*/ 3161 h 21600"/>
                        <a:gd name="T20" fmla="*/ 18435 w 21600"/>
                        <a:gd name="T21" fmla="*/ 1843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FF0000"/>
                        </a:gs>
                        <a:gs pos="100000">
                          <a:srgbClr val="00B050"/>
                        </a:gs>
                      </a:gsLst>
                      <a:lin ang="0" scaled="1"/>
                    </a:gradFill>
                    <a:ln w="19050">
                      <a:solidFill>
                        <a:srgbClr val="000000"/>
                      </a:solidFill>
                      <a:miter lim="800000"/>
                      <a:headEnd/>
                      <a:tailEnd/>
                    </a:ln>
                  </p:spPr>
                  <p:txBody>
                    <a:bodyPr/>
                    <a:lstStyle/>
                    <a:p>
                      <a:endParaRPr lang="en-GB"/>
                    </a:p>
                  </p:txBody>
                </p:sp>
                <p:sp>
                  <p:nvSpPr>
                    <p:cNvPr id="16" name="AutoShape 33"/>
                    <p:cNvSpPr>
                      <a:spLocks noChangeArrowheads="1"/>
                    </p:cNvSpPr>
                    <p:nvPr/>
                  </p:nvSpPr>
                  <p:spPr bwMode="auto">
                    <a:xfrm rot="-2051268">
                      <a:off x="6391" y="3817"/>
                      <a:ext cx="3958" cy="418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5 w 21600"/>
                        <a:gd name="T19" fmla="*/ 3161 h 21600"/>
                        <a:gd name="T20" fmla="*/ 18435 w 21600"/>
                        <a:gd name="T21" fmla="*/ 1843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B2A1C7"/>
                        </a:gs>
                        <a:gs pos="100000">
                          <a:srgbClr val="FF0000"/>
                        </a:gs>
                      </a:gsLst>
                      <a:lin ang="0" scaled="1"/>
                    </a:gradFill>
                    <a:ln w="19050">
                      <a:solidFill>
                        <a:srgbClr val="000000"/>
                      </a:solidFill>
                      <a:miter lim="800000"/>
                      <a:headEnd/>
                      <a:tailEnd/>
                    </a:ln>
                  </p:spPr>
                  <p:txBody>
                    <a:bodyPr/>
                    <a:lstStyle/>
                    <a:p>
                      <a:endParaRPr lang="en-GB"/>
                    </a:p>
                  </p:txBody>
                </p:sp>
                <p:sp>
                  <p:nvSpPr>
                    <p:cNvPr id="17" name="AutoShape 34"/>
                    <p:cNvSpPr>
                      <a:spLocks noChangeArrowheads="1"/>
                    </p:cNvSpPr>
                    <p:nvPr/>
                  </p:nvSpPr>
                  <p:spPr bwMode="auto">
                    <a:xfrm rot="-7484141">
                      <a:off x="6420" y="3842"/>
                      <a:ext cx="3958" cy="418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5 w 21600"/>
                        <a:gd name="T19" fmla="*/ 3161 h 21600"/>
                        <a:gd name="T20" fmla="*/ 18435 w 21600"/>
                        <a:gd name="T21" fmla="*/ 1843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00B0F0"/>
                        </a:gs>
                        <a:gs pos="100000">
                          <a:srgbClr val="B2A1C7"/>
                        </a:gs>
                      </a:gsLst>
                      <a:lin ang="0" scaled="1"/>
                    </a:gradFill>
                    <a:ln w="19050">
                      <a:solidFill>
                        <a:srgbClr val="000000"/>
                      </a:solidFill>
                      <a:miter lim="800000"/>
                      <a:headEnd/>
                      <a:tailEnd/>
                    </a:ln>
                  </p:spPr>
                  <p:txBody>
                    <a:bodyPr/>
                    <a:lstStyle/>
                    <a:p>
                      <a:endParaRPr lang="en-GB"/>
                    </a:p>
                  </p:txBody>
                </p:sp>
                <p:sp>
                  <p:nvSpPr>
                    <p:cNvPr id="18" name="WordArt 35"/>
                    <p:cNvSpPr>
                      <a:spLocks noChangeArrowheads="1" noChangeShapeType="1" noTextEdit="1"/>
                    </p:cNvSpPr>
                    <p:nvPr/>
                  </p:nvSpPr>
                  <p:spPr bwMode="auto">
                    <a:xfrm rot="-1723048">
                      <a:off x="7166" y="4381"/>
                      <a:ext cx="1476" cy="924"/>
                    </a:xfrm>
                    <a:prstGeom prst="rect">
                      <a:avLst/>
                    </a:prstGeom>
                  </p:spPr>
                  <p:txBody>
                    <a:bodyPr spcFirstLastPara="1" wrap="none" fromWordArt="1">
                      <a:prstTxWarp prst="textArchUp">
                        <a:avLst>
                          <a:gd name="adj" fmla="val 11521730"/>
                        </a:avLst>
                      </a:prstTxWarp>
                    </a:bodyPr>
                    <a:lstStyle/>
                    <a:p>
                      <a:pPr algn="ctr"/>
                      <a:r>
                        <a:rPr lang="en-GB" sz="2700" kern="10">
                          <a:ln w="9525">
                            <a:solidFill>
                              <a:srgbClr val="000000"/>
                            </a:solidFill>
                            <a:round/>
                            <a:headEnd/>
                            <a:tailEnd/>
                          </a:ln>
                          <a:solidFill>
                            <a:srgbClr val="000000"/>
                          </a:solidFill>
                          <a:latin typeface="Arial Black" panose="020B0A04020102020204" pitchFamily="34" charset="0"/>
                        </a:rPr>
                        <a:t>Assess</a:t>
                      </a:r>
                    </a:p>
                  </p:txBody>
                </p:sp>
                <p:sp>
                  <p:nvSpPr>
                    <p:cNvPr id="19" name="WordArt 36"/>
                    <p:cNvSpPr>
                      <a:spLocks noChangeArrowheads="1" noChangeShapeType="1" noTextEdit="1"/>
                    </p:cNvSpPr>
                    <p:nvPr/>
                  </p:nvSpPr>
                  <p:spPr bwMode="auto">
                    <a:xfrm rot="3874958">
                      <a:off x="8864" y="4922"/>
                      <a:ext cx="1160" cy="726"/>
                    </a:xfrm>
                    <a:prstGeom prst="rect">
                      <a:avLst/>
                    </a:prstGeom>
                  </p:spPr>
                  <p:txBody>
                    <a:bodyPr spcFirstLastPara="1" wrap="none" fromWordArt="1">
                      <a:prstTxWarp prst="textArchUp">
                        <a:avLst>
                          <a:gd name="adj" fmla="val 11521558"/>
                        </a:avLst>
                      </a:prstTxWarp>
                    </a:bodyPr>
                    <a:lstStyle/>
                    <a:p>
                      <a:pPr algn="ctr"/>
                      <a:r>
                        <a:rPr lang="en-GB" sz="2700" kern="10">
                          <a:ln w="9525">
                            <a:solidFill>
                              <a:srgbClr val="000000"/>
                            </a:solidFill>
                            <a:round/>
                            <a:headEnd/>
                            <a:tailEnd/>
                          </a:ln>
                          <a:solidFill>
                            <a:srgbClr val="000000"/>
                          </a:solidFill>
                          <a:latin typeface="Arial Black" panose="020B0A04020102020204" pitchFamily="34" charset="0"/>
                        </a:rPr>
                        <a:t>Plan</a:t>
                      </a:r>
                    </a:p>
                  </p:txBody>
                </p:sp>
                <p:sp>
                  <p:nvSpPr>
                    <p:cNvPr id="20" name="WordArt 37"/>
                    <p:cNvSpPr>
                      <a:spLocks noChangeArrowheads="1" noChangeShapeType="1" noTextEdit="1"/>
                    </p:cNvSpPr>
                    <p:nvPr/>
                  </p:nvSpPr>
                  <p:spPr bwMode="auto">
                    <a:xfrm rot="8930439">
                      <a:off x="8786" y="6967"/>
                      <a:ext cx="559" cy="350"/>
                    </a:xfrm>
                    <a:prstGeom prst="rect">
                      <a:avLst/>
                    </a:prstGeom>
                  </p:spPr>
                  <p:txBody>
                    <a:bodyPr spcFirstLastPara="1" wrap="none" fromWordArt="1">
                      <a:prstTxWarp prst="textArchUp">
                        <a:avLst>
                          <a:gd name="adj" fmla="val 11521844"/>
                        </a:avLst>
                      </a:prstTxWarp>
                    </a:bodyPr>
                    <a:lstStyle/>
                    <a:p>
                      <a:pPr algn="ctr"/>
                      <a:r>
                        <a:rPr lang="en-GB" sz="2700" kern="10">
                          <a:ln w="9525">
                            <a:solidFill>
                              <a:srgbClr val="000000"/>
                            </a:solidFill>
                            <a:round/>
                            <a:headEnd/>
                            <a:tailEnd/>
                          </a:ln>
                          <a:solidFill>
                            <a:srgbClr val="000000"/>
                          </a:solidFill>
                          <a:latin typeface="Arial Black" panose="020B0A04020102020204" pitchFamily="34" charset="0"/>
                        </a:rPr>
                        <a:t>Do</a:t>
                      </a:r>
                    </a:p>
                  </p:txBody>
                </p:sp>
                <p:sp>
                  <p:nvSpPr>
                    <p:cNvPr id="21" name="WordArt 38"/>
                    <p:cNvSpPr>
                      <a:spLocks noChangeArrowheads="1" noChangeShapeType="1" noTextEdit="1"/>
                    </p:cNvSpPr>
                    <p:nvPr/>
                  </p:nvSpPr>
                  <p:spPr bwMode="auto">
                    <a:xfrm rot="-7385954">
                      <a:off x="6572" y="5923"/>
                      <a:ext cx="1476" cy="924"/>
                    </a:xfrm>
                    <a:prstGeom prst="rect">
                      <a:avLst/>
                    </a:prstGeom>
                  </p:spPr>
                  <p:txBody>
                    <a:bodyPr spcFirstLastPara="1" wrap="none" fromWordArt="1">
                      <a:prstTxWarp prst="textArchUp">
                        <a:avLst>
                          <a:gd name="adj" fmla="val 11521730"/>
                        </a:avLst>
                      </a:prstTxWarp>
                    </a:bodyPr>
                    <a:lstStyle/>
                    <a:p>
                      <a:pPr algn="ctr"/>
                      <a:r>
                        <a:rPr lang="en-GB" sz="2700" kern="10">
                          <a:ln w="9525">
                            <a:solidFill>
                              <a:srgbClr val="000000"/>
                            </a:solidFill>
                            <a:round/>
                            <a:headEnd/>
                            <a:tailEnd/>
                          </a:ln>
                          <a:solidFill>
                            <a:srgbClr val="000000"/>
                          </a:solidFill>
                          <a:latin typeface="Arial Black" panose="020B0A04020102020204" pitchFamily="34" charset="0"/>
                        </a:rPr>
                        <a:t>Review</a:t>
                      </a:r>
                    </a:p>
                  </p:txBody>
                </p:sp>
                <p:sp>
                  <p:nvSpPr>
                    <p:cNvPr id="22" name="AutoShape 39"/>
                    <p:cNvSpPr>
                      <a:spLocks noChangeArrowheads="1"/>
                    </p:cNvSpPr>
                    <p:nvPr/>
                  </p:nvSpPr>
                  <p:spPr bwMode="auto">
                    <a:xfrm rot="-5400000">
                      <a:off x="6987" y="7027"/>
                      <a:ext cx="1939" cy="963"/>
                    </a:xfrm>
                    <a:prstGeom prst="triangle">
                      <a:avLst>
                        <a:gd name="adj" fmla="val 52866"/>
                      </a:avLst>
                    </a:prstGeom>
                    <a:solidFill>
                      <a:srgbClr val="00B0F0"/>
                    </a:solidFill>
                    <a:ln w="9525" algn="ctr">
                      <a:solidFill>
                        <a:srgbClr val="00B0F0"/>
                      </a:solidFill>
                      <a:miter lim="800000"/>
                      <a:headEnd/>
                      <a:tailEnd/>
                    </a:ln>
                    <a:effectLst/>
                    <a:extLs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defRPr/>
                      </a:pPr>
                      <a:endParaRPr lang="en-GB" altLang="en-US" sz="1350">
                        <a:solidFill>
                          <a:prstClr val="black"/>
                        </a:solidFill>
                      </a:endParaRPr>
                    </a:p>
                  </p:txBody>
                </p:sp>
              </p:grpSp>
            </p:grpSp>
            <p:cxnSp>
              <p:nvCxnSpPr>
                <p:cNvPr id="10" name="AutoShape 40"/>
                <p:cNvCxnSpPr>
                  <a:cxnSpLocks noChangeShapeType="1"/>
                </p:cNvCxnSpPr>
                <p:nvPr/>
              </p:nvCxnSpPr>
              <p:spPr bwMode="auto">
                <a:xfrm flipV="1">
                  <a:off x="5364480" y="4133580"/>
                  <a:ext cx="635" cy="367743"/>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cxnSp>
              <p:nvCxnSpPr>
                <p:cNvPr id="11" name="AutoShape 41"/>
                <p:cNvCxnSpPr>
                  <a:cxnSpLocks noChangeShapeType="1"/>
                </p:cNvCxnSpPr>
                <p:nvPr/>
              </p:nvCxnSpPr>
              <p:spPr bwMode="auto">
                <a:xfrm flipH="1" flipV="1">
                  <a:off x="4746625" y="4738229"/>
                  <a:ext cx="617855" cy="662446"/>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cxnSp>
              <p:nvCxnSpPr>
                <p:cNvPr id="12" name="AutoShape 42"/>
                <p:cNvCxnSpPr>
                  <a:cxnSpLocks noChangeShapeType="1"/>
                </p:cNvCxnSpPr>
                <p:nvPr/>
              </p:nvCxnSpPr>
              <p:spPr bwMode="auto">
                <a:xfrm flipH="1">
                  <a:off x="4743226" y="4133580"/>
                  <a:ext cx="617220" cy="604649"/>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grpSp>
          <p:cxnSp>
            <p:nvCxnSpPr>
              <p:cNvPr id="8" name="AutoShape 40"/>
              <p:cNvCxnSpPr>
                <a:cxnSpLocks noChangeShapeType="1"/>
              </p:cNvCxnSpPr>
              <p:nvPr/>
            </p:nvCxnSpPr>
            <p:spPr bwMode="auto">
              <a:xfrm flipV="1">
                <a:off x="5364088" y="5036969"/>
                <a:ext cx="635" cy="367743"/>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grpSp>
      </p:grpSp>
    </p:spTree>
    <p:extLst>
      <p:ext uri="{BB962C8B-B14F-4D97-AF65-F5344CB8AC3E}">
        <p14:creationId xmlns:p14="http://schemas.microsoft.com/office/powerpoint/2010/main" val="16782519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2918" y="284176"/>
            <a:ext cx="10480095" cy="1508760"/>
          </a:xfrm>
        </p:spPr>
        <p:txBody>
          <a:bodyPr/>
          <a:lstStyle/>
          <a:p>
            <a:pPr algn="ctr"/>
            <a:r>
              <a:rPr lang="en-GB" b="1" dirty="0"/>
              <a:t>What our children Say</a:t>
            </a:r>
          </a:p>
        </p:txBody>
      </p:sp>
      <p:sp>
        <p:nvSpPr>
          <p:cNvPr id="4" name="Content Placeholder 3"/>
          <p:cNvSpPr>
            <a:spLocks noGrp="1"/>
          </p:cNvSpPr>
          <p:nvPr>
            <p:ph idx="1"/>
          </p:nvPr>
        </p:nvSpPr>
        <p:spPr>
          <a:xfrm>
            <a:off x="5758114" y="4450298"/>
            <a:ext cx="3741372" cy="1809115"/>
          </a:xfrm>
          <a:prstGeom prst="wedgeEllipseCallout">
            <a:avLst>
              <a:gd name="adj1" fmla="val -19673"/>
              <a:gd name="adj2" fmla="val 69907"/>
            </a:avLst>
          </a:prstGeom>
        </p:spPr>
        <p:style>
          <a:lnRef idx="2">
            <a:schemeClr val="accent6"/>
          </a:lnRef>
          <a:fillRef idx="1">
            <a:schemeClr val="lt1"/>
          </a:fillRef>
          <a:effectRef idx="0">
            <a:schemeClr val="accent6"/>
          </a:effectRef>
          <a:fontRef idx="minor">
            <a:schemeClr val="dk1"/>
          </a:fontRef>
        </p:style>
        <p:txBody>
          <a:bodyPr anchor="ctr">
            <a:normAutofit fontScale="85000" lnSpcReduction="10000"/>
          </a:bodyPr>
          <a:lstStyle/>
          <a:p>
            <a:pPr algn="ctr">
              <a:defRPr/>
            </a:pPr>
            <a:r>
              <a:rPr lang="en-GB" dirty="0"/>
              <a:t>Pencil grips help me write.</a:t>
            </a:r>
          </a:p>
          <a:p>
            <a:pPr algn="ctr">
              <a:defRPr/>
            </a:pPr>
            <a:r>
              <a:rPr lang="en-GB" dirty="0"/>
              <a:t>Sensory box with things like playdough.</a:t>
            </a:r>
          </a:p>
        </p:txBody>
      </p:sp>
      <p:sp>
        <p:nvSpPr>
          <p:cNvPr id="5" name="Oval Callout 4"/>
          <p:cNvSpPr/>
          <p:nvPr/>
        </p:nvSpPr>
        <p:spPr>
          <a:xfrm>
            <a:off x="2464062" y="1907229"/>
            <a:ext cx="3560763" cy="2174875"/>
          </a:xfrm>
          <a:prstGeom prst="wedgeEllipseCallout">
            <a:avLst>
              <a:gd name="adj1" fmla="val 44100"/>
              <a:gd name="adj2" fmla="val 55893"/>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en-GB" dirty="0"/>
              <a:t>Ear defenders squish my ears and make it better. </a:t>
            </a:r>
          </a:p>
        </p:txBody>
      </p:sp>
      <p:sp>
        <p:nvSpPr>
          <p:cNvPr id="6" name="Oval Callout 5"/>
          <p:cNvSpPr/>
          <p:nvPr/>
        </p:nvSpPr>
        <p:spPr>
          <a:xfrm>
            <a:off x="496487" y="4121381"/>
            <a:ext cx="3560762" cy="2174875"/>
          </a:xfrm>
          <a:prstGeom prst="wedgeEllipseCallout">
            <a:avLst>
              <a:gd name="adj1" fmla="val 20989"/>
              <a:gd name="adj2" fmla="val 61899"/>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en-GB" dirty="0"/>
              <a:t>A time out space helps me if things get too loud. </a:t>
            </a:r>
          </a:p>
          <a:p>
            <a:pPr algn="ctr">
              <a:defRPr/>
            </a:pPr>
            <a:r>
              <a:rPr lang="en-GB" dirty="0"/>
              <a:t>Stretches using my special cards.</a:t>
            </a:r>
          </a:p>
        </p:txBody>
      </p:sp>
      <p:sp>
        <p:nvSpPr>
          <p:cNvPr id="7" name="Oval Callout 6"/>
          <p:cNvSpPr/>
          <p:nvPr/>
        </p:nvSpPr>
        <p:spPr>
          <a:xfrm>
            <a:off x="8134750" y="1907229"/>
            <a:ext cx="3560763" cy="2174875"/>
          </a:xfrm>
          <a:prstGeom prst="wedgeEllipseCallou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en-GB" dirty="0"/>
              <a:t>Sounds on a morning checking my hearing aids.</a:t>
            </a:r>
          </a:p>
        </p:txBody>
      </p:sp>
    </p:spTree>
    <p:extLst>
      <p:ext uri="{BB962C8B-B14F-4D97-AF65-F5344CB8AC3E}">
        <p14:creationId xmlns:p14="http://schemas.microsoft.com/office/powerpoint/2010/main" val="28861091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4731" y="326540"/>
            <a:ext cx="9784080" cy="1508760"/>
          </a:xfrm>
        </p:spPr>
        <p:txBody>
          <a:bodyPr>
            <a:normAutofit fontScale="90000"/>
          </a:bodyPr>
          <a:lstStyle/>
          <a:p>
            <a:pPr algn="ctr"/>
            <a:r>
              <a:rPr lang="en-GB" b="1" dirty="0">
                <a:latin typeface="Arial" panose="020B0604020202020204" pitchFamily="34" charset="0"/>
              </a:rPr>
              <a:t>ALL staff at St Clare’s RC Catholic Primary School:</a:t>
            </a:r>
            <a:br>
              <a:rPr lang="en-GB" b="1" dirty="0">
                <a:latin typeface="Arial" panose="020B0604020202020204" pitchFamily="34" charset="0"/>
              </a:rPr>
            </a:br>
            <a:endParaRPr lang="en-GB" b="1" dirty="0"/>
          </a:p>
        </p:txBody>
      </p:sp>
      <p:sp>
        <p:nvSpPr>
          <p:cNvPr id="3" name="Content Placeholder 2"/>
          <p:cNvSpPr>
            <a:spLocks noGrp="1"/>
          </p:cNvSpPr>
          <p:nvPr>
            <p:ph idx="1"/>
          </p:nvPr>
        </p:nvSpPr>
        <p:spPr/>
        <p:txBody>
          <a:bodyPr>
            <a:normAutofit lnSpcReduction="10000"/>
          </a:bodyPr>
          <a:lstStyle/>
          <a:p>
            <a:pPr marL="285750" indent="-285750">
              <a:spcBef>
                <a:spcPts val="0"/>
              </a:spcBef>
              <a:spcAft>
                <a:spcPts val="0"/>
              </a:spcAft>
              <a:buFont typeface="Arial" panose="020B0604020202020204" pitchFamily="34" charset="0"/>
              <a:buChar char="•"/>
              <a:defRPr/>
            </a:pPr>
            <a:r>
              <a:rPr lang="en-GB" dirty="0">
                <a:latin typeface="Arial" panose="020B0604020202020204" pitchFamily="34" charset="0"/>
              </a:rPr>
              <a:t>Use their best endeavours to ensure that the necessary provision is made for any individual who has SEN.</a:t>
            </a:r>
          </a:p>
          <a:p>
            <a:pPr marL="285750" indent="-285750">
              <a:spcBef>
                <a:spcPts val="0"/>
              </a:spcBef>
              <a:spcAft>
                <a:spcPts val="0"/>
              </a:spcAft>
              <a:buFont typeface="Arial" panose="020B0604020202020204" pitchFamily="34" charset="0"/>
              <a:buChar char="•"/>
              <a:defRPr/>
            </a:pPr>
            <a:r>
              <a:rPr lang="en-GB" dirty="0">
                <a:latin typeface="Arial" panose="020B0604020202020204" pitchFamily="34" charset="0"/>
              </a:rPr>
              <a:t>Are responsible and accountable for all pupils in their class wherever or with whoever the pupils are working.</a:t>
            </a:r>
          </a:p>
          <a:p>
            <a:pPr marL="285750" indent="-285750">
              <a:spcBef>
                <a:spcPts val="0"/>
              </a:spcBef>
              <a:spcAft>
                <a:spcPts val="0"/>
              </a:spcAft>
              <a:buFont typeface="Arial" panose="020B0604020202020204" pitchFamily="34" charset="0"/>
              <a:buChar char="•"/>
              <a:defRPr/>
            </a:pPr>
            <a:r>
              <a:rPr lang="en-GB" dirty="0">
                <a:latin typeface="Arial" panose="020B0604020202020204" pitchFamily="34" charset="0"/>
              </a:rPr>
              <a:t>St Clare’s has a number of teaching assistants who have had training in a range of SEND needs.</a:t>
            </a:r>
          </a:p>
          <a:p>
            <a:pPr marL="285750" indent="-285750">
              <a:spcBef>
                <a:spcPts val="0"/>
              </a:spcBef>
              <a:spcAft>
                <a:spcPts val="0"/>
              </a:spcAft>
              <a:buFont typeface="Arial" panose="020B0604020202020204" pitchFamily="34" charset="0"/>
              <a:buChar char="•"/>
              <a:defRPr/>
            </a:pPr>
            <a:r>
              <a:rPr lang="en-GB" dirty="0">
                <a:latin typeface="Arial" panose="020B0604020202020204" pitchFamily="34" charset="0"/>
              </a:rPr>
              <a:t>The school regularly has CPD to improve outcomes for  SEND pupils.</a:t>
            </a:r>
          </a:p>
          <a:p>
            <a:pPr marL="285750" indent="-285750">
              <a:spcBef>
                <a:spcPts val="0"/>
              </a:spcBef>
              <a:spcAft>
                <a:spcPts val="0"/>
              </a:spcAft>
              <a:buFont typeface="Arial" panose="020B0604020202020204" pitchFamily="34" charset="0"/>
              <a:buChar char="•"/>
              <a:defRPr/>
            </a:pPr>
            <a:r>
              <a:rPr lang="en-GB" dirty="0">
                <a:latin typeface="Arial" panose="020B0604020202020204" pitchFamily="34" charset="0"/>
              </a:rPr>
              <a:t>Teaching Assistants are responsible for delivering specific intervention programmes </a:t>
            </a:r>
            <a:r>
              <a:rPr lang="en-GB" dirty="0" err="1">
                <a:latin typeface="Arial" panose="020B0604020202020204" pitchFamily="34" charset="0"/>
              </a:rPr>
              <a:t>eg</a:t>
            </a:r>
            <a:r>
              <a:rPr lang="en-GB" dirty="0">
                <a:latin typeface="Arial" panose="020B0604020202020204" pitchFamily="34" charset="0"/>
              </a:rPr>
              <a:t> Lexia, precision teaching.</a:t>
            </a:r>
          </a:p>
          <a:p>
            <a:pPr marL="285750" indent="-285750">
              <a:spcBef>
                <a:spcPts val="0"/>
              </a:spcBef>
              <a:spcAft>
                <a:spcPts val="0"/>
              </a:spcAft>
              <a:buFont typeface="Arial" panose="020B0604020202020204" pitchFamily="34" charset="0"/>
              <a:buChar char="•"/>
              <a:defRPr/>
            </a:pPr>
            <a:r>
              <a:rPr lang="en-GB" dirty="0">
                <a:latin typeface="Arial" panose="020B0604020202020204" pitchFamily="34" charset="0"/>
              </a:rPr>
              <a:t>All trips, visits are risk assessed taking SEND needs into account.</a:t>
            </a:r>
          </a:p>
          <a:p>
            <a:pPr marL="285750" indent="-285750">
              <a:spcBef>
                <a:spcPts val="0"/>
              </a:spcBef>
              <a:spcAft>
                <a:spcPts val="0"/>
              </a:spcAft>
              <a:buFont typeface="Arial" panose="020B0604020202020204" pitchFamily="34" charset="0"/>
              <a:buChar char="•"/>
              <a:defRPr/>
            </a:pPr>
            <a:r>
              <a:rPr lang="en-GB" dirty="0">
                <a:latin typeface="Arial" panose="020B0604020202020204" pitchFamily="34" charset="0"/>
              </a:rPr>
              <a:t>After school and enrichment activities are totally inclusive for all children.</a:t>
            </a:r>
          </a:p>
          <a:p>
            <a:pPr marL="0" indent="0">
              <a:spcBef>
                <a:spcPts val="0"/>
              </a:spcBef>
              <a:spcAft>
                <a:spcPts val="0"/>
              </a:spcAft>
              <a:buNone/>
              <a:defRPr/>
            </a:pPr>
            <a:endParaRPr lang="en-GB" dirty="0">
              <a:latin typeface="Arial" panose="020B0604020202020204" pitchFamily="34" charset="0"/>
            </a:endParaRPr>
          </a:p>
          <a:p>
            <a:pPr marL="0" indent="0">
              <a:spcBef>
                <a:spcPts val="0"/>
              </a:spcBef>
              <a:spcAft>
                <a:spcPts val="0"/>
              </a:spcAft>
              <a:buNone/>
              <a:defRPr/>
            </a:pPr>
            <a:r>
              <a:rPr lang="en-GB" i="1" dirty="0">
                <a:latin typeface="Arial" panose="020B0604020202020204" pitchFamily="34" charset="0"/>
              </a:rPr>
              <a:t>Parents can contact Mrs Voyzey (SENDCO or Mrs Eddies (Headteacher) if they wish to discuss any specific adaptations. </a:t>
            </a:r>
          </a:p>
          <a:p>
            <a:endParaRPr lang="en-GB" dirty="0"/>
          </a:p>
        </p:txBody>
      </p:sp>
      <p:grpSp>
        <p:nvGrpSpPr>
          <p:cNvPr id="4" name="Group 48"/>
          <p:cNvGrpSpPr>
            <a:grpSpLocks/>
          </p:cNvGrpSpPr>
          <p:nvPr/>
        </p:nvGrpSpPr>
        <p:grpSpPr bwMode="auto">
          <a:xfrm>
            <a:off x="10620103" y="548640"/>
            <a:ext cx="1410106" cy="1697019"/>
            <a:chOff x="3949065" y="2419851"/>
            <a:chExt cx="2712085" cy="2994887"/>
          </a:xfrm>
        </p:grpSpPr>
        <p:sp>
          <p:nvSpPr>
            <p:cNvPr id="5" name="Oval 48"/>
            <p:cNvSpPr>
              <a:spLocks noChangeArrowheads="1"/>
            </p:cNvSpPr>
            <p:nvPr/>
          </p:nvSpPr>
          <p:spPr bwMode="auto">
            <a:xfrm>
              <a:off x="4325626" y="2695000"/>
              <a:ext cx="2083778" cy="2082663"/>
            </a:xfrm>
            <a:prstGeom prst="ellipse">
              <a:avLst/>
            </a:prstGeom>
            <a:solidFill>
              <a:srgbClr val="FFFFFF"/>
            </a:solidFill>
            <a:ln w="9525">
              <a:solidFill>
                <a:srgbClr val="000000"/>
              </a:solidFill>
              <a:round/>
              <a:headEnd/>
              <a:tailEnd/>
            </a:ln>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defRPr/>
              </a:pPr>
              <a:endParaRPr lang="en-GB" altLang="en-US" sz="1350">
                <a:solidFill>
                  <a:prstClr val="black"/>
                </a:solidFill>
              </a:endParaRPr>
            </a:p>
          </p:txBody>
        </p:sp>
        <p:grpSp>
          <p:nvGrpSpPr>
            <p:cNvPr id="6" name="Group 40"/>
            <p:cNvGrpSpPr>
              <a:grpSpLocks/>
            </p:cNvGrpSpPr>
            <p:nvPr/>
          </p:nvGrpSpPr>
          <p:grpSpPr bwMode="auto">
            <a:xfrm>
              <a:off x="3949065" y="2419851"/>
              <a:ext cx="2712085" cy="2994887"/>
              <a:chOff x="3949065" y="2409825"/>
              <a:chExt cx="2712085" cy="2994887"/>
            </a:xfrm>
          </p:grpSpPr>
          <p:grpSp>
            <p:nvGrpSpPr>
              <p:cNvPr id="7" name="Group 39"/>
              <p:cNvGrpSpPr>
                <a:grpSpLocks/>
              </p:cNvGrpSpPr>
              <p:nvPr/>
            </p:nvGrpSpPr>
            <p:grpSpPr bwMode="auto">
              <a:xfrm>
                <a:off x="3949065" y="2409825"/>
                <a:ext cx="2712085" cy="2984500"/>
                <a:chOff x="3949065" y="2416175"/>
                <a:chExt cx="2712085" cy="2984500"/>
              </a:xfrm>
            </p:grpSpPr>
            <p:grpSp>
              <p:nvGrpSpPr>
                <p:cNvPr id="9" name="Group 29"/>
                <p:cNvGrpSpPr>
                  <a:grpSpLocks/>
                </p:cNvGrpSpPr>
                <p:nvPr/>
              </p:nvGrpSpPr>
              <p:grpSpPr bwMode="auto">
                <a:xfrm>
                  <a:off x="3949065" y="2416175"/>
                  <a:ext cx="2712085" cy="2967351"/>
                  <a:chOff x="6219" y="3806"/>
                  <a:chExt cx="4271" cy="4672"/>
                </a:xfrm>
              </p:grpSpPr>
              <p:sp>
                <p:nvSpPr>
                  <p:cNvPr id="13" name="AutoShape 30"/>
                  <p:cNvSpPr>
                    <a:spLocks noChangeArrowheads="1"/>
                  </p:cNvSpPr>
                  <p:nvPr/>
                </p:nvSpPr>
                <p:spPr bwMode="auto">
                  <a:xfrm rot="8676369">
                    <a:off x="6423" y="3806"/>
                    <a:ext cx="3958" cy="418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5 w 21600"/>
                      <a:gd name="T19" fmla="*/ 3161 h 21600"/>
                      <a:gd name="T20" fmla="*/ 18435 w 21600"/>
                      <a:gd name="T21" fmla="*/ 1843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00B050"/>
                      </a:gs>
                      <a:gs pos="100000">
                        <a:srgbClr val="00B0F0"/>
                      </a:gs>
                    </a:gsLst>
                    <a:lin ang="0" scaled="1"/>
                  </a:gradFill>
                  <a:ln w="19050">
                    <a:solidFill>
                      <a:srgbClr val="000000"/>
                    </a:solidFill>
                    <a:miter lim="800000"/>
                    <a:headEnd/>
                    <a:tailEnd/>
                  </a:ln>
                </p:spPr>
                <p:txBody>
                  <a:bodyPr/>
                  <a:lstStyle/>
                  <a:p>
                    <a:endParaRPr lang="en-GB"/>
                  </a:p>
                </p:txBody>
              </p:sp>
              <p:grpSp>
                <p:nvGrpSpPr>
                  <p:cNvPr id="14" name="Group 31"/>
                  <p:cNvGrpSpPr>
                    <a:grpSpLocks/>
                  </p:cNvGrpSpPr>
                  <p:nvPr/>
                </p:nvGrpSpPr>
                <p:grpSpPr bwMode="auto">
                  <a:xfrm>
                    <a:off x="6219" y="3817"/>
                    <a:ext cx="4271" cy="4661"/>
                    <a:chOff x="6219" y="3817"/>
                    <a:chExt cx="4271" cy="4661"/>
                  </a:xfrm>
                </p:grpSpPr>
                <p:sp>
                  <p:nvSpPr>
                    <p:cNvPr id="15" name="AutoShape 32"/>
                    <p:cNvSpPr>
                      <a:spLocks noChangeArrowheads="1"/>
                    </p:cNvSpPr>
                    <p:nvPr/>
                  </p:nvSpPr>
                  <p:spPr bwMode="auto">
                    <a:xfrm rot="3370115">
                      <a:off x="6331" y="3746"/>
                      <a:ext cx="3958" cy="418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5 w 21600"/>
                        <a:gd name="T19" fmla="*/ 3161 h 21600"/>
                        <a:gd name="T20" fmla="*/ 18435 w 21600"/>
                        <a:gd name="T21" fmla="*/ 1843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FF0000"/>
                        </a:gs>
                        <a:gs pos="100000">
                          <a:srgbClr val="00B050"/>
                        </a:gs>
                      </a:gsLst>
                      <a:lin ang="0" scaled="1"/>
                    </a:gradFill>
                    <a:ln w="19050">
                      <a:solidFill>
                        <a:srgbClr val="000000"/>
                      </a:solidFill>
                      <a:miter lim="800000"/>
                      <a:headEnd/>
                      <a:tailEnd/>
                    </a:ln>
                  </p:spPr>
                  <p:txBody>
                    <a:bodyPr/>
                    <a:lstStyle/>
                    <a:p>
                      <a:endParaRPr lang="en-GB"/>
                    </a:p>
                  </p:txBody>
                </p:sp>
                <p:sp>
                  <p:nvSpPr>
                    <p:cNvPr id="16" name="AutoShape 33"/>
                    <p:cNvSpPr>
                      <a:spLocks noChangeArrowheads="1"/>
                    </p:cNvSpPr>
                    <p:nvPr/>
                  </p:nvSpPr>
                  <p:spPr bwMode="auto">
                    <a:xfrm rot="-2051268">
                      <a:off x="6391" y="3817"/>
                      <a:ext cx="3958" cy="418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5 w 21600"/>
                        <a:gd name="T19" fmla="*/ 3161 h 21600"/>
                        <a:gd name="T20" fmla="*/ 18435 w 21600"/>
                        <a:gd name="T21" fmla="*/ 1843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B2A1C7"/>
                        </a:gs>
                        <a:gs pos="100000">
                          <a:srgbClr val="FF0000"/>
                        </a:gs>
                      </a:gsLst>
                      <a:lin ang="0" scaled="1"/>
                    </a:gradFill>
                    <a:ln w="19050">
                      <a:solidFill>
                        <a:srgbClr val="000000"/>
                      </a:solidFill>
                      <a:miter lim="800000"/>
                      <a:headEnd/>
                      <a:tailEnd/>
                    </a:ln>
                  </p:spPr>
                  <p:txBody>
                    <a:bodyPr/>
                    <a:lstStyle/>
                    <a:p>
                      <a:endParaRPr lang="en-GB"/>
                    </a:p>
                  </p:txBody>
                </p:sp>
                <p:sp>
                  <p:nvSpPr>
                    <p:cNvPr id="17" name="AutoShape 34"/>
                    <p:cNvSpPr>
                      <a:spLocks noChangeArrowheads="1"/>
                    </p:cNvSpPr>
                    <p:nvPr/>
                  </p:nvSpPr>
                  <p:spPr bwMode="auto">
                    <a:xfrm rot="-7484141">
                      <a:off x="6420" y="3842"/>
                      <a:ext cx="3958" cy="418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5 w 21600"/>
                        <a:gd name="T19" fmla="*/ 3161 h 21600"/>
                        <a:gd name="T20" fmla="*/ 18435 w 21600"/>
                        <a:gd name="T21" fmla="*/ 1843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00B0F0"/>
                        </a:gs>
                        <a:gs pos="100000">
                          <a:srgbClr val="B2A1C7"/>
                        </a:gs>
                      </a:gsLst>
                      <a:lin ang="0" scaled="1"/>
                    </a:gradFill>
                    <a:ln w="19050">
                      <a:solidFill>
                        <a:srgbClr val="000000"/>
                      </a:solidFill>
                      <a:miter lim="800000"/>
                      <a:headEnd/>
                      <a:tailEnd/>
                    </a:ln>
                  </p:spPr>
                  <p:txBody>
                    <a:bodyPr/>
                    <a:lstStyle/>
                    <a:p>
                      <a:endParaRPr lang="en-GB"/>
                    </a:p>
                  </p:txBody>
                </p:sp>
                <p:sp>
                  <p:nvSpPr>
                    <p:cNvPr id="18" name="WordArt 35"/>
                    <p:cNvSpPr>
                      <a:spLocks noChangeArrowheads="1" noChangeShapeType="1" noTextEdit="1"/>
                    </p:cNvSpPr>
                    <p:nvPr/>
                  </p:nvSpPr>
                  <p:spPr bwMode="auto">
                    <a:xfrm rot="-1723048">
                      <a:off x="7166" y="4381"/>
                      <a:ext cx="1476" cy="924"/>
                    </a:xfrm>
                    <a:prstGeom prst="rect">
                      <a:avLst/>
                    </a:prstGeom>
                  </p:spPr>
                  <p:txBody>
                    <a:bodyPr spcFirstLastPara="1" wrap="none" fromWordArt="1">
                      <a:prstTxWarp prst="textArchUp">
                        <a:avLst>
                          <a:gd name="adj" fmla="val 11521730"/>
                        </a:avLst>
                      </a:prstTxWarp>
                    </a:bodyPr>
                    <a:lstStyle/>
                    <a:p>
                      <a:pPr algn="ctr"/>
                      <a:r>
                        <a:rPr lang="en-GB" sz="2700" kern="10">
                          <a:ln w="9525">
                            <a:solidFill>
                              <a:srgbClr val="000000"/>
                            </a:solidFill>
                            <a:round/>
                            <a:headEnd/>
                            <a:tailEnd/>
                          </a:ln>
                          <a:solidFill>
                            <a:srgbClr val="000000"/>
                          </a:solidFill>
                          <a:latin typeface="Arial Black" panose="020B0A04020102020204" pitchFamily="34" charset="0"/>
                        </a:rPr>
                        <a:t>Assess</a:t>
                      </a:r>
                    </a:p>
                  </p:txBody>
                </p:sp>
                <p:sp>
                  <p:nvSpPr>
                    <p:cNvPr id="19" name="WordArt 36"/>
                    <p:cNvSpPr>
                      <a:spLocks noChangeArrowheads="1" noChangeShapeType="1" noTextEdit="1"/>
                    </p:cNvSpPr>
                    <p:nvPr/>
                  </p:nvSpPr>
                  <p:spPr bwMode="auto">
                    <a:xfrm rot="3874958">
                      <a:off x="8864" y="4922"/>
                      <a:ext cx="1160" cy="726"/>
                    </a:xfrm>
                    <a:prstGeom prst="rect">
                      <a:avLst/>
                    </a:prstGeom>
                  </p:spPr>
                  <p:txBody>
                    <a:bodyPr spcFirstLastPara="1" wrap="none" fromWordArt="1">
                      <a:prstTxWarp prst="textArchUp">
                        <a:avLst>
                          <a:gd name="adj" fmla="val 11521558"/>
                        </a:avLst>
                      </a:prstTxWarp>
                    </a:bodyPr>
                    <a:lstStyle/>
                    <a:p>
                      <a:pPr algn="ctr"/>
                      <a:r>
                        <a:rPr lang="en-GB" sz="2700" kern="10">
                          <a:ln w="9525">
                            <a:solidFill>
                              <a:srgbClr val="000000"/>
                            </a:solidFill>
                            <a:round/>
                            <a:headEnd/>
                            <a:tailEnd/>
                          </a:ln>
                          <a:solidFill>
                            <a:srgbClr val="000000"/>
                          </a:solidFill>
                          <a:latin typeface="Arial Black" panose="020B0A04020102020204" pitchFamily="34" charset="0"/>
                        </a:rPr>
                        <a:t>Plan</a:t>
                      </a:r>
                    </a:p>
                  </p:txBody>
                </p:sp>
                <p:sp>
                  <p:nvSpPr>
                    <p:cNvPr id="20" name="WordArt 37"/>
                    <p:cNvSpPr>
                      <a:spLocks noChangeArrowheads="1" noChangeShapeType="1" noTextEdit="1"/>
                    </p:cNvSpPr>
                    <p:nvPr/>
                  </p:nvSpPr>
                  <p:spPr bwMode="auto">
                    <a:xfrm rot="8930439">
                      <a:off x="8786" y="6967"/>
                      <a:ext cx="559" cy="350"/>
                    </a:xfrm>
                    <a:prstGeom prst="rect">
                      <a:avLst/>
                    </a:prstGeom>
                  </p:spPr>
                  <p:txBody>
                    <a:bodyPr spcFirstLastPara="1" wrap="none" fromWordArt="1">
                      <a:prstTxWarp prst="textArchUp">
                        <a:avLst>
                          <a:gd name="adj" fmla="val 11521844"/>
                        </a:avLst>
                      </a:prstTxWarp>
                    </a:bodyPr>
                    <a:lstStyle/>
                    <a:p>
                      <a:pPr algn="ctr"/>
                      <a:r>
                        <a:rPr lang="en-GB" sz="2700" kern="10">
                          <a:ln w="9525">
                            <a:solidFill>
                              <a:srgbClr val="000000"/>
                            </a:solidFill>
                            <a:round/>
                            <a:headEnd/>
                            <a:tailEnd/>
                          </a:ln>
                          <a:solidFill>
                            <a:srgbClr val="000000"/>
                          </a:solidFill>
                          <a:latin typeface="Arial Black" panose="020B0A04020102020204" pitchFamily="34" charset="0"/>
                        </a:rPr>
                        <a:t>Do</a:t>
                      </a:r>
                    </a:p>
                  </p:txBody>
                </p:sp>
                <p:sp>
                  <p:nvSpPr>
                    <p:cNvPr id="21" name="WordArt 38"/>
                    <p:cNvSpPr>
                      <a:spLocks noChangeArrowheads="1" noChangeShapeType="1" noTextEdit="1"/>
                    </p:cNvSpPr>
                    <p:nvPr/>
                  </p:nvSpPr>
                  <p:spPr bwMode="auto">
                    <a:xfrm rot="-7385954">
                      <a:off x="6572" y="5923"/>
                      <a:ext cx="1476" cy="924"/>
                    </a:xfrm>
                    <a:prstGeom prst="rect">
                      <a:avLst/>
                    </a:prstGeom>
                  </p:spPr>
                  <p:txBody>
                    <a:bodyPr spcFirstLastPara="1" wrap="none" fromWordArt="1">
                      <a:prstTxWarp prst="textArchUp">
                        <a:avLst>
                          <a:gd name="adj" fmla="val 11521730"/>
                        </a:avLst>
                      </a:prstTxWarp>
                    </a:bodyPr>
                    <a:lstStyle/>
                    <a:p>
                      <a:pPr algn="ctr"/>
                      <a:r>
                        <a:rPr lang="en-GB" sz="2700" kern="10" dirty="0">
                          <a:ln w="9525">
                            <a:solidFill>
                              <a:srgbClr val="000000"/>
                            </a:solidFill>
                            <a:round/>
                            <a:headEnd/>
                            <a:tailEnd/>
                          </a:ln>
                          <a:solidFill>
                            <a:srgbClr val="000000"/>
                          </a:solidFill>
                          <a:latin typeface="Arial Black" panose="020B0A04020102020204" pitchFamily="34" charset="0"/>
                        </a:rPr>
                        <a:t>Review</a:t>
                      </a:r>
                    </a:p>
                  </p:txBody>
                </p:sp>
                <p:sp>
                  <p:nvSpPr>
                    <p:cNvPr id="22" name="AutoShape 39"/>
                    <p:cNvSpPr>
                      <a:spLocks noChangeArrowheads="1"/>
                    </p:cNvSpPr>
                    <p:nvPr/>
                  </p:nvSpPr>
                  <p:spPr bwMode="auto">
                    <a:xfrm rot="-5400000">
                      <a:off x="6987" y="7027"/>
                      <a:ext cx="1939" cy="963"/>
                    </a:xfrm>
                    <a:prstGeom prst="triangle">
                      <a:avLst>
                        <a:gd name="adj" fmla="val 52866"/>
                      </a:avLst>
                    </a:prstGeom>
                    <a:solidFill>
                      <a:srgbClr val="00B0F0"/>
                    </a:solidFill>
                    <a:ln w="9525" algn="ctr">
                      <a:solidFill>
                        <a:srgbClr val="00B0F0"/>
                      </a:solidFill>
                      <a:miter lim="800000"/>
                      <a:headEnd/>
                      <a:tailEnd/>
                    </a:ln>
                    <a:effectLst/>
                    <a:extLs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defRPr/>
                      </a:pPr>
                      <a:endParaRPr lang="en-GB" altLang="en-US" sz="1350">
                        <a:solidFill>
                          <a:prstClr val="black"/>
                        </a:solidFill>
                      </a:endParaRPr>
                    </a:p>
                  </p:txBody>
                </p:sp>
              </p:grpSp>
            </p:grpSp>
            <p:cxnSp>
              <p:nvCxnSpPr>
                <p:cNvPr id="10" name="AutoShape 40"/>
                <p:cNvCxnSpPr>
                  <a:cxnSpLocks noChangeShapeType="1"/>
                </p:cNvCxnSpPr>
                <p:nvPr/>
              </p:nvCxnSpPr>
              <p:spPr bwMode="auto">
                <a:xfrm flipV="1">
                  <a:off x="5364480" y="4133580"/>
                  <a:ext cx="635" cy="367743"/>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cxnSp>
              <p:nvCxnSpPr>
                <p:cNvPr id="11" name="AutoShape 41"/>
                <p:cNvCxnSpPr>
                  <a:cxnSpLocks noChangeShapeType="1"/>
                </p:cNvCxnSpPr>
                <p:nvPr/>
              </p:nvCxnSpPr>
              <p:spPr bwMode="auto">
                <a:xfrm flipH="1" flipV="1">
                  <a:off x="4746625" y="4738229"/>
                  <a:ext cx="617855" cy="662446"/>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cxnSp>
              <p:nvCxnSpPr>
                <p:cNvPr id="12" name="AutoShape 42"/>
                <p:cNvCxnSpPr>
                  <a:cxnSpLocks noChangeShapeType="1"/>
                </p:cNvCxnSpPr>
                <p:nvPr/>
              </p:nvCxnSpPr>
              <p:spPr bwMode="auto">
                <a:xfrm flipH="1">
                  <a:off x="4743226" y="4133580"/>
                  <a:ext cx="617220" cy="604649"/>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grpSp>
          <p:cxnSp>
            <p:nvCxnSpPr>
              <p:cNvPr id="8" name="AutoShape 40"/>
              <p:cNvCxnSpPr>
                <a:cxnSpLocks noChangeShapeType="1"/>
              </p:cNvCxnSpPr>
              <p:nvPr/>
            </p:nvCxnSpPr>
            <p:spPr bwMode="auto">
              <a:xfrm flipV="1">
                <a:off x="5364088" y="5036969"/>
                <a:ext cx="635" cy="367743"/>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grpSp>
      </p:grpSp>
    </p:spTree>
    <p:extLst>
      <p:ext uri="{BB962C8B-B14F-4D97-AF65-F5344CB8AC3E}">
        <p14:creationId xmlns:p14="http://schemas.microsoft.com/office/powerpoint/2010/main" val="32624847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Review of send</a:t>
            </a:r>
          </a:p>
        </p:txBody>
      </p:sp>
      <p:sp>
        <p:nvSpPr>
          <p:cNvPr id="3" name="Content Placeholder 2"/>
          <p:cNvSpPr>
            <a:spLocks noGrp="1"/>
          </p:cNvSpPr>
          <p:nvPr>
            <p:ph idx="1"/>
          </p:nvPr>
        </p:nvSpPr>
        <p:spPr/>
        <p:txBody>
          <a:bodyPr/>
          <a:lstStyle/>
          <a:p>
            <a:pPr marL="285750" indent="-285750">
              <a:spcBef>
                <a:spcPts val="0"/>
              </a:spcBef>
              <a:spcAft>
                <a:spcPts val="0"/>
              </a:spcAft>
              <a:buFont typeface="Arial" panose="020B0604020202020204" pitchFamily="34" charset="0"/>
              <a:buChar char="•"/>
              <a:defRPr/>
            </a:pPr>
            <a:r>
              <a:rPr lang="en-GB" dirty="0">
                <a:latin typeface="Arial" panose="020B0604020202020204" pitchFamily="34" charset="0"/>
              </a:rPr>
              <a:t>Reviews of SEN pupils take place at least half termly.</a:t>
            </a:r>
          </a:p>
          <a:p>
            <a:pPr marL="285750" indent="-285750">
              <a:spcBef>
                <a:spcPts val="0"/>
              </a:spcBef>
              <a:spcAft>
                <a:spcPts val="0"/>
              </a:spcAft>
              <a:buFont typeface="Arial" panose="020B0604020202020204" pitchFamily="34" charset="0"/>
              <a:buChar char="•"/>
              <a:defRPr/>
            </a:pPr>
            <a:r>
              <a:rPr lang="en-GB" dirty="0">
                <a:latin typeface="Arial" panose="020B0604020202020204" pitchFamily="34" charset="0"/>
              </a:rPr>
              <a:t>Parents/carers are involved in the setting of clear outcomes for their child and the review of provision and progress. This occurs at least 3 times a year and more frequently as required.</a:t>
            </a:r>
          </a:p>
          <a:p>
            <a:pPr marL="285750" indent="-285750">
              <a:spcBef>
                <a:spcPts val="0"/>
              </a:spcBef>
              <a:spcAft>
                <a:spcPts val="0"/>
              </a:spcAft>
              <a:buFont typeface="Arial" panose="020B0604020202020204" pitchFamily="34" charset="0"/>
              <a:buChar char="•"/>
              <a:defRPr/>
            </a:pPr>
            <a:r>
              <a:rPr lang="en-GB" dirty="0">
                <a:latin typeface="Arial" panose="020B0604020202020204" pitchFamily="34" charset="0"/>
              </a:rPr>
              <a:t>We hold parent consultation evenings in the autumn and spring terms.</a:t>
            </a:r>
          </a:p>
          <a:p>
            <a:pPr marL="285750" indent="-285750">
              <a:spcBef>
                <a:spcPts val="0"/>
              </a:spcBef>
              <a:spcAft>
                <a:spcPts val="0"/>
              </a:spcAft>
              <a:buFont typeface="Arial" panose="020B0604020202020204" pitchFamily="34" charset="0"/>
              <a:buChar char="•"/>
              <a:defRPr/>
            </a:pPr>
            <a:r>
              <a:rPr lang="en-GB" dirty="0">
                <a:latin typeface="Arial" panose="020B0604020202020204" pitchFamily="34" charset="0"/>
              </a:rPr>
              <a:t>Pupils complete </a:t>
            </a:r>
            <a:r>
              <a:rPr lang="en-GB" dirty="0" err="1">
                <a:latin typeface="Arial" panose="020B0604020202020204" pitchFamily="34" charset="0"/>
              </a:rPr>
              <a:t>Indivdual</a:t>
            </a:r>
            <a:r>
              <a:rPr lang="en-GB" dirty="0">
                <a:latin typeface="Arial" panose="020B0604020202020204" pitchFamily="34" charset="0"/>
              </a:rPr>
              <a:t> Provision Maps with their teacher, reflecting on their strengths and areas to develop.</a:t>
            </a:r>
          </a:p>
          <a:p>
            <a:pPr marL="285750" indent="-285750">
              <a:spcBef>
                <a:spcPts val="0"/>
              </a:spcBef>
              <a:spcAft>
                <a:spcPts val="0"/>
              </a:spcAft>
              <a:buFont typeface="Arial" panose="020B0604020202020204" pitchFamily="34" charset="0"/>
              <a:buChar char="•"/>
              <a:defRPr/>
            </a:pPr>
            <a:r>
              <a:rPr lang="en-GB" dirty="0">
                <a:latin typeface="Arial" panose="020B0604020202020204" pitchFamily="34" charset="0"/>
              </a:rPr>
              <a:t>Parents receive a written interim report in the spring term and a full report in the summer term.</a:t>
            </a:r>
          </a:p>
          <a:p>
            <a:endParaRPr lang="en-GB" dirty="0"/>
          </a:p>
        </p:txBody>
      </p:sp>
      <p:grpSp>
        <p:nvGrpSpPr>
          <p:cNvPr id="4" name="Group 48"/>
          <p:cNvGrpSpPr>
            <a:grpSpLocks/>
          </p:cNvGrpSpPr>
          <p:nvPr/>
        </p:nvGrpSpPr>
        <p:grpSpPr bwMode="auto">
          <a:xfrm>
            <a:off x="9734784" y="388679"/>
            <a:ext cx="1825162" cy="1961483"/>
            <a:chOff x="3949065" y="2419851"/>
            <a:chExt cx="2712085" cy="2994887"/>
          </a:xfrm>
        </p:grpSpPr>
        <p:sp>
          <p:nvSpPr>
            <p:cNvPr id="5" name="Oval 48"/>
            <p:cNvSpPr>
              <a:spLocks noChangeArrowheads="1"/>
            </p:cNvSpPr>
            <p:nvPr/>
          </p:nvSpPr>
          <p:spPr bwMode="auto">
            <a:xfrm>
              <a:off x="4325626" y="2695000"/>
              <a:ext cx="2083778" cy="2082663"/>
            </a:xfrm>
            <a:prstGeom prst="ellipse">
              <a:avLst/>
            </a:prstGeom>
            <a:solidFill>
              <a:srgbClr val="FFFFFF"/>
            </a:solidFill>
            <a:ln w="9525">
              <a:solidFill>
                <a:srgbClr val="000000"/>
              </a:solidFill>
              <a:round/>
              <a:headEnd/>
              <a:tailEnd/>
            </a:ln>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defRPr/>
              </a:pPr>
              <a:endParaRPr lang="en-GB" altLang="en-US" sz="1350">
                <a:solidFill>
                  <a:prstClr val="black"/>
                </a:solidFill>
              </a:endParaRPr>
            </a:p>
          </p:txBody>
        </p:sp>
        <p:grpSp>
          <p:nvGrpSpPr>
            <p:cNvPr id="6" name="Group 40"/>
            <p:cNvGrpSpPr>
              <a:grpSpLocks/>
            </p:cNvGrpSpPr>
            <p:nvPr/>
          </p:nvGrpSpPr>
          <p:grpSpPr bwMode="auto">
            <a:xfrm>
              <a:off x="3949065" y="2419851"/>
              <a:ext cx="2712085" cy="2994887"/>
              <a:chOff x="3949065" y="2409825"/>
              <a:chExt cx="2712085" cy="2994887"/>
            </a:xfrm>
          </p:grpSpPr>
          <p:grpSp>
            <p:nvGrpSpPr>
              <p:cNvPr id="7" name="Group 39"/>
              <p:cNvGrpSpPr>
                <a:grpSpLocks/>
              </p:cNvGrpSpPr>
              <p:nvPr/>
            </p:nvGrpSpPr>
            <p:grpSpPr bwMode="auto">
              <a:xfrm>
                <a:off x="3949065" y="2409825"/>
                <a:ext cx="2712085" cy="2984500"/>
                <a:chOff x="3949065" y="2416175"/>
                <a:chExt cx="2712085" cy="2984500"/>
              </a:xfrm>
            </p:grpSpPr>
            <p:grpSp>
              <p:nvGrpSpPr>
                <p:cNvPr id="9" name="Group 29"/>
                <p:cNvGrpSpPr>
                  <a:grpSpLocks/>
                </p:cNvGrpSpPr>
                <p:nvPr/>
              </p:nvGrpSpPr>
              <p:grpSpPr bwMode="auto">
                <a:xfrm>
                  <a:off x="3949065" y="2416175"/>
                  <a:ext cx="2712085" cy="2967351"/>
                  <a:chOff x="6219" y="3806"/>
                  <a:chExt cx="4271" cy="4672"/>
                </a:xfrm>
              </p:grpSpPr>
              <p:sp>
                <p:nvSpPr>
                  <p:cNvPr id="13" name="AutoShape 30"/>
                  <p:cNvSpPr>
                    <a:spLocks noChangeArrowheads="1"/>
                  </p:cNvSpPr>
                  <p:nvPr/>
                </p:nvSpPr>
                <p:spPr bwMode="auto">
                  <a:xfrm rot="8676369">
                    <a:off x="6423" y="3806"/>
                    <a:ext cx="3958" cy="418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5 w 21600"/>
                      <a:gd name="T19" fmla="*/ 3161 h 21600"/>
                      <a:gd name="T20" fmla="*/ 18435 w 21600"/>
                      <a:gd name="T21" fmla="*/ 1843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00B050"/>
                      </a:gs>
                      <a:gs pos="100000">
                        <a:srgbClr val="00B0F0"/>
                      </a:gs>
                    </a:gsLst>
                    <a:lin ang="0" scaled="1"/>
                  </a:gradFill>
                  <a:ln w="19050">
                    <a:solidFill>
                      <a:srgbClr val="000000"/>
                    </a:solidFill>
                    <a:miter lim="800000"/>
                    <a:headEnd/>
                    <a:tailEnd/>
                  </a:ln>
                </p:spPr>
                <p:txBody>
                  <a:bodyPr/>
                  <a:lstStyle/>
                  <a:p>
                    <a:endParaRPr lang="en-GB"/>
                  </a:p>
                </p:txBody>
              </p:sp>
              <p:grpSp>
                <p:nvGrpSpPr>
                  <p:cNvPr id="14" name="Group 31"/>
                  <p:cNvGrpSpPr>
                    <a:grpSpLocks/>
                  </p:cNvGrpSpPr>
                  <p:nvPr/>
                </p:nvGrpSpPr>
                <p:grpSpPr bwMode="auto">
                  <a:xfrm>
                    <a:off x="6219" y="3817"/>
                    <a:ext cx="4271" cy="4661"/>
                    <a:chOff x="6219" y="3817"/>
                    <a:chExt cx="4271" cy="4661"/>
                  </a:xfrm>
                </p:grpSpPr>
                <p:sp>
                  <p:nvSpPr>
                    <p:cNvPr id="15" name="AutoShape 32"/>
                    <p:cNvSpPr>
                      <a:spLocks noChangeArrowheads="1"/>
                    </p:cNvSpPr>
                    <p:nvPr/>
                  </p:nvSpPr>
                  <p:spPr bwMode="auto">
                    <a:xfrm rot="3370115">
                      <a:off x="6331" y="3746"/>
                      <a:ext cx="3958" cy="418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5 w 21600"/>
                        <a:gd name="T19" fmla="*/ 3161 h 21600"/>
                        <a:gd name="T20" fmla="*/ 18435 w 21600"/>
                        <a:gd name="T21" fmla="*/ 1843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FF0000"/>
                        </a:gs>
                        <a:gs pos="100000">
                          <a:srgbClr val="00B050"/>
                        </a:gs>
                      </a:gsLst>
                      <a:lin ang="0" scaled="1"/>
                    </a:gradFill>
                    <a:ln w="19050">
                      <a:solidFill>
                        <a:srgbClr val="000000"/>
                      </a:solidFill>
                      <a:miter lim="800000"/>
                      <a:headEnd/>
                      <a:tailEnd/>
                    </a:ln>
                  </p:spPr>
                  <p:txBody>
                    <a:bodyPr/>
                    <a:lstStyle/>
                    <a:p>
                      <a:endParaRPr lang="en-GB"/>
                    </a:p>
                  </p:txBody>
                </p:sp>
                <p:sp>
                  <p:nvSpPr>
                    <p:cNvPr id="16" name="AutoShape 33"/>
                    <p:cNvSpPr>
                      <a:spLocks noChangeArrowheads="1"/>
                    </p:cNvSpPr>
                    <p:nvPr/>
                  </p:nvSpPr>
                  <p:spPr bwMode="auto">
                    <a:xfrm rot="-2051268">
                      <a:off x="6391" y="3817"/>
                      <a:ext cx="3958" cy="418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5 w 21600"/>
                        <a:gd name="T19" fmla="*/ 3161 h 21600"/>
                        <a:gd name="T20" fmla="*/ 18435 w 21600"/>
                        <a:gd name="T21" fmla="*/ 1843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B2A1C7"/>
                        </a:gs>
                        <a:gs pos="100000">
                          <a:srgbClr val="FF0000"/>
                        </a:gs>
                      </a:gsLst>
                      <a:lin ang="0" scaled="1"/>
                    </a:gradFill>
                    <a:ln w="19050">
                      <a:solidFill>
                        <a:srgbClr val="000000"/>
                      </a:solidFill>
                      <a:miter lim="800000"/>
                      <a:headEnd/>
                      <a:tailEnd/>
                    </a:ln>
                  </p:spPr>
                  <p:txBody>
                    <a:bodyPr/>
                    <a:lstStyle/>
                    <a:p>
                      <a:endParaRPr lang="en-GB"/>
                    </a:p>
                  </p:txBody>
                </p:sp>
                <p:sp>
                  <p:nvSpPr>
                    <p:cNvPr id="17" name="AutoShape 34"/>
                    <p:cNvSpPr>
                      <a:spLocks noChangeArrowheads="1"/>
                    </p:cNvSpPr>
                    <p:nvPr/>
                  </p:nvSpPr>
                  <p:spPr bwMode="auto">
                    <a:xfrm rot="-7484141">
                      <a:off x="6420" y="3842"/>
                      <a:ext cx="3958" cy="418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5 w 21600"/>
                        <a:gd name="T19" fmla="*/ 3161 h 21600"/>
                        <a:gd name="T20" fmla="*/ 18435 w 21600"/>
                        <a:gd name="T21" fmla="*/ 1843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00B0F0"/>
                        </a:gs>
                        <a:gs pos="100000">
                          <a:srgbClr val="B2A1C7"/>
                        </a:gs>
                      </a:gsLst>
                      <a:lin ang="0" scaled="1"/>
                    </a:gradFill>
                    <a:ln w="19050">
                      <a:solidFill>
                        <a:srgbClr val="000000"/>
                      </a:solidFill>
                      <a:miter lim="800000"/>
                      <a:headEnd/>
                      <a:tailEnd/>
                    </a:ln>
                  </p:spPr>
                  <p:txBody>
                    <a:bodyPr/>
                    <a:lstStyle/>
                    <a:p>
                      <a:endParaRPr lang="en-GB"/>
                    </a:p>
                  </p:txBody>
                </p:sp>
                <p:sp>
                  <p:nvSpPr>
                    <p:cNvPr id="18" name="WordArt 35"/>
                    <p:cNvSpPr>
                      <a:spLocks noChangeArrowheads="1" noChangeShapeType="1" noTextEdit="1"/>
                    </p:cNvSpPr>
                    <p:nvPr/>
                  </p:nvSpPr>
                  <p:spPr bwMode="auto">
                    <a:xfrm rot="-1723048">
                      <a:off x="7166" y="4381"/>
                      <a:ext cx="1476" cy="924"/>
                    </a:xfrm>
                    <a:prstGeom prst="rect">
                      <a:avLst/>
                    </a:prstGeom>
                  </p:spPr>
                  <p:txBody>
                    <a:bodyPr spcFirstLastPara="1" wrap="none" fromWordArt="1">
                      <a:prstTxWarp prst="textArchUp">
                        <a:avLst>
                          <a:gd name="adj" fmla="val 11521730"/>
                        </a:avLst>
                      </a:prstTxWarp>
                    </a:bodyPr>
                    <a:lstStyle/>
                    <a:p>
                      <a:pPr algn="ctr"/>
                      <a:r>
                        <a:rPr lang="en-GB" sz="2700" kern="10">
                          <a:ln w="9525">
                            <a:solidFill>
                              <a:srgbClr val="000000"/>
                            </a:solidFill>
                            <a:round/>
                            <a:headEnd/>
                            <a:tailEnd/>
                          </a:ln>
                          <a:solidFill>
                            <a:srgbClr val="000000"/>
                          </a:solidFill>
                          <a:latin typeface="Arial Black" panose="020B0A04020102020204" pitchFamily="34" charset="0"/>
                        </a:rPr>
                        <a:t>Assess</a:t>
                      </a:r>
                    </a:p>
                  </p:txBody>
                </p:sp>
                <p:sp>
                  <p:nvSpPr>
                    <p:cNvPr id="19" name="WordArt 36"/>
                    <p:cNvSpPr>
                      <a:spLocks noChangeArrowheads="1" noChangeShapeType="1" noTextEdit="1"/>
                    </p:cNvSpPr>
                    <p:nvPr/>
                  </p:nvSpPr>
                  <p:spPr bwMode="auto">
                    <a:xfrm rot="3874958">
                      <a:off x="8864" y="4922"/>
                      <a:ext cx="1160" cy="726"/>
                    </a:xfrm>
                    <a:prstGeom prst="rect">
                      <a:avLst/>
                    </a:prstGeom>
                  </p:spPr>
                  <p:txBody>
                    <a:bodyPr spcFirstLastPara="1" wrap="none" fromWordArt="1">
                      <a:prstTxWarp prst="textArchUp">
                        <a:avLst>
                          <a:gd name="adj" fmla="val 11521558"/>
                        </a:avLst>
                      </a:prstTxWarp>
                    </a:bodyPr>
                    <a:lstStyle/>
                    <a:p>
                      <a:pPr algn="ctr"/>
                      <a:r>
                        <a:rPr lang="en-GB" sz="2700" kern="10">
                          <a:ln w="9525">
                            <a:solidFill>
                              <a:srgbClr val="000000"/>
                            </a:solidFill>
                            <a:round/>
                            <a:headEnd/>
                            <a:tailEnd/>
                          </a:ln>
                          <a:solidFill>
                            <a:srgbClr val="000000"/>
                          </a:solidFill>
                          <a:latin typeface="Arial Black" panose="020B0A04020102020204" pitchFamily="34" charset="0"/>
                        </a:rPr>
                        <a:t>Plan</a:t>
                      </a:r>
                    </a:p>
                  </p:txBody>
                </p:sp>
                <p:sp>
                  <p:nvSpPr>
                    <p:cNvPr id="20" name="WordArt 37"/>
                    <p:cNvSpPr>
                      <a:spLocks noChangeArrowheads="1" noChangeShapeType="1" noTextEdit="1"/>
                    </p:cNvSpPr>
                    <p:nvPr/>
                  </p:nvSpPr>
                  <p:spPr bwMode="auto">
                    <a:xfrm rot="8930439">
                      <a:off x="8786" y="6967"/>
                      <a:ext cx="559" cy="350"/>
                    </a:xfrm>
                    <a:prstGeom prst="rect">
                      <a:avLst/>
                    </a:prstGeom>
                  </p:spPr>
                  <p:txBody>
                    <a:bodyPr spcFirstLastPara="1" wrap="none" fromWordArt="1">
                      <a:prstTxWarp prst="textArchUp">
                        <a:avLst>
                          <a:gd name="adj" fmla="val 11521844"/>
                        </a:avLst>
                      </a:prstTxWarp>
                    </a:bodyPr>
                    <a:lstStyle/>
                    <a:p>
                      <a:pPr algn="ctr"/>
                      <a:r>
                        <a:rPr lang="en-GB" sz="2700" kern="10">
                          <a:ln w="9525">
                            <a:solidFill>
                              <a:srgbClr val="000000"/>
                            </a:solidFill>
                            <a:round/>
                            <a:headEnd/>
                            <a:tailEnd/>
                          </a:ln>
                          <a:solidFill>
                            <a:srgbClr val="000000"/>
                          </a:solidFill>
                          <a:latin typeface="Arial Black" panose="020B0A04020102020204" pitchFamily="34" charset="0"/>
                        </a:rPr>
                        <a:t>Do</a:t>
                      </a:r>
                    </a:p>
                  </p:txBody>
                </p:sp>
                <p:sp>
                  <p:nvSpPr>
                    <p:cNvPr id="21" name="WordArt 38"/>
                    <p:cNvSpPr>
                      <a:spLocks noChangeArrowheads="1" noChangeShapeType="1" noTextEdit="1"/>
                    </p:cNvSpPr>
                    <p:nvPr/>
                  </p:nvSpPr>
                  <p:spPr bwMode="auto">
                    <a:xfrm rot="-7385954">
                      <a:off x="6572" y="5923"/>
                      <a:ext cx="1476" cy="924"/>
                    </a:xfrm>
                    <a:prstGeom prst="rect">
                      <a:avLst/>
                    </a:prstGeom>
                  </p:spPr>
                  <p:txBody>
                    <a:bodyPr spcFirstLastPara="1" wrap="none" fromWordArt="1">
                      <a:prstTxWarp prst="textArchUp">
                        <a:avLst>
                          <a:gd name="adj" fmla="val 11521730"/>
                        </a:avLst>
                      </a:prstTxWarp>
                    </a:bodyPr>
                    <a:lstStyle/>
                    <a:p>
                      <a:pPr algn="ctr"/>
                      <a:r>
                        <a:rPr lang="en-GB" sz="2700" kern="10">
                          <a:ln w="9525">
                            <a:solidFill>
                              <a:srgbClr val="000000"/>
                            </a:solidFill>
                            <a:round/>
                            <a:headEnd/>
                            <a:tailEnd/>
                          </a:ln>
                          <a:solidFill>
                            <a:srgbClr val="000000"/>
                          </a:solidFill>
                          <a:latin typeface="Arial Black" panose="020B0A04020102020204" pitchFamily="34" charset="0"/>
                        </a:rPr>
                        <a:t>Review</a:t>
                      </a:r>
                    </a:p>
                  </p:txBody>
                </p:sp>
                <p:sp>
                  <p:nvSpPr>
                    <p:cNvPr id="22" name="AutoShape 39"/>
                    <p:cNvSpPr>
                      <a:spLocks noChangeArrowheads="1"/>
                    </p:cNvSpPr>
                    <p:nvPr/>
                  </p:nvSpPr>
                  <p:spPr bwMode="auto">
                    <a:xfrm rot="-5400000">
                      <a:off x="6987" y="7027"/>
                      <a:ext cx="1939" cy="963"/>
                    </a:xfrm>
                    <a:prstGeom prst="triangle">
                      <a:avLst>
                        <a:gd name="adj" fmla="val 52866"/>
                      </a:avLst>
                    </a:prstGeom>
                    <a:solidFill>
                      <a:srgbClr val="00B0F0"/>
                    </a:solidFill>
                    <a:ln w="9525" algn="ctr">
                      <a:solidFill>
                        <a:srgbClr val="00B0F0"/>
                      </a:solidFill>
                      <a:miter lim="800000"/>
                      <a:headEnd/>
                      <a:tailEnd/>
                    </a:ln>
                    <a:effectLst/>
                    <a:extLs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defRPr/>
                      </a:pPr>
                      <a:endParaRPr lang="en-GB" altLang="en-US" sz="1350">
                        <a:solidFill>
                          <a:prstClr val="black"/>
                        </a:solidFill>
                      </a:endParaRPr>
                    </a:p>
                  </p:txBody>
                </p:sp>
              </p:grpSp>
            </p:grpSp>
            <p:cxnSp>
              <p:nvCxnSpPr>
                <p:cNvPr id="10" name="AutoShape 40"/>
                <p:cNvCxnSpPr>
                  <a:cxnSpLocks noChangeShapeType="1"/>
                </p:cNvCxnSpPr>
                <p:nvPr/>
              </p:nvCxnSpPr>
              <p:spPr bwMode="auto">
                <a:xfrm flipV="1">
                  <a:off x="5364480" y="4133580"/>
                  <a:ext cx="635" cy="367743"/>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cxnSp>
              <p:nvCxnSpPr>
                <p:cNvPr id="11" name="AutoShape 41"/>
                <p:cNvCxnSpPr>
                  <a:cxnSpLocks noChangeShapeType="1"/>
                </p:cNvCxnSpPr>
                <p:nvPr/>
              </p:nvCxnSpPr>
              <p:spPr bwMode="auto">
                <a:xfrm flipH="1" flipV="1">
                  <a:off x="4746625" y="4738229"/>
                  <a:ext cx="617855" cy="662446"/>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cxnSp>
              <p:nvCxnSpPr>
                <p:cNvPr id="12" name="AutoShape 42"/>
                <p:cNvCxnSpPr>
                  <a:cxnSpLocks noChangeShapeType="1"/>
                </p:cNvCxnSpPr>
                <p:nvPr/>
              </p:nvCxnSpPr>
              <p:spPr bwMode="auto">
                <a:xfrm flipH="1">
                  <a:off x="4743226" y="4133580"/>
                  <a:ext cx="617220" cy="604649"/>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grpSp>
          <p:cxnSp>
            <p:nvCxnSpPr>
              <p:cNvPr id="8" name="AutoShape 40"/>
              <p:cNvCxnSpPr>
                <a:cxnSpLocks noChangeShapeType="1"/>
              </p:cNvCxnSpPr>
              <p:nvPr/>
            </p:nvCxnSpPr>
            <p:spPr bwMode="auto">
              <a:xfrm flipV="1">
                <a:off x="5364088" y="5036969"/>
                <a:ext cx="635" cy="367743"/>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grpSp>
      </p:grpSp>
    </p:spTree>
    <p:extLst>
      <p:ext uri="{BB962C8B-B14F-4D97-AF65-F5344CB8AC3E}">
        <p14:creationId xmlns:p14="http://schemas.microsoft.com/office/powerpoint/2010/main" val="20323386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2919" y="502920"/>
            <a:ext cx="9784080" cy="1508760"/>
          </a:xfrm>
        </p:spPr>
        <p:txBody>
          <a:bodyPr/>
          <a:lstStyle/>
          <a:p>
            <a:pPr algn="ctr"/>
            <a:r>
              <a:rPr lang="en-GB" altLang="en-US" b="1" u="sng" dirty="0"/>
              <a:t>Transition</a:t>
            </a:r>
            <a:br>
              <a:rPr lang="en-GB" altLang="en-US" u="sng" dirty="0"/>
            </a:br>
            <a:endParaRPr lang="en-GB" dirty="0"/>
          </a:p>
        </p:txBody>
      </p:sp>
      <p:sp>
        <p:nvSpPr>
          <p:cNvPr id="3" name="Content Placeholder 2"/>
          <p:cNvSpPr>
            <a:spLocks noGrp="1"/>
          </p:cNvSpPr>
          <p:nvPr>
            <p:ph idx="1"/>
          </p:nvPr>
        </p:nvSpPr>
        <p:spPr/>
        <p:txBody>
          <a:bodyPr>
            <a:normAutofit fontScale="92500" lnSpcReduction="10000"/>
          </a:bodyPr>
          <a:lstStyle/>
          <a:p>
            <a:pPr>
              <a:spcBef>
                <a:spcPct val="0"/>
              </a:spcBef>
              <a:buNone/>
              <a:defRPr/>
            </a:pPr>
            <a:endParaRPr lang="en-GB" altLang="en-US" u="sng" dirty="0"/>
          </a:p>
          <a:p>
            <a:pPr lvl="1">
              <a:spcBef>
                <a:spcPct val="0"/>
              </a:spcBef>
              <a:buNone/>
              <a:defRPr/>
            </a:pPr>
            <a:r>
              <a:rPr lang="en-GB" altLang="en-US" b="1" dirty="0">
                <a:latin typeface="Calibri" panose="020F0502020204030204" pitchFamily="34" charset="0"/>
                <a:cs typeface="Calibri" panose="020F0502020204030204" pitchFamily="34" charset="0"/>
              </a:rPr>
              <a:t>Transition within classes/key stages:</a:t>
            </a:r>
          </a:p>
          <a:p>
            <a:pPr lvl="1">
              <a:spcBef>
                <a:spcPct val="0"/>
              </a:spcBef>
              <a:buNone/>
              <a:defRPr/>
            </a:pPr>
            <a:r>
              <a:rPr lang="en-GB" altLang="en-US" dirty="0">
                <a:latin typeface="Calibri" panose="020F0502020204030204" pitchFamily="34" charset="0"/>
                <a:cs typeface="Calibri" panose="020F0502020204030204" pitchFamily="34" charset="0"/>
              </a:rPr>
              <a:t>Class teachers meet with each other to hand over all information regarding SEND pupils before the start of the academic year so that they are fully prepared for the child coming into their class. Where needed, SEND children will be given the opportunity for enhanced transition. A familiar adult may accompany them for a short period to ensure transition goes smoothly. </a:t>
            </a:r>
          </a:p>
          <a:p>
            <a:pPr lvl="1">
              <a:spcBef>
                <a:spcPct val="0"/>
              </a:spcBef>
              <a:buNone/>
              <a:defRPr/>
            </a:pPr>
            <a:endParaRPr lang="en-GB" altLang="en-US" dirty="0">
              <a:latin typeface="Calibri" panose="020F0502020204030204" pitchFamily="34" charset="0"/>
              <a:cs typeface="Calibri" panose="020F0502020204030204" pitchFamily="34" charset="0"/>
            </a:endParaRPr>
          </a:p>
          <a:p>
            <a:pPr lvl="1">
              <a:spcBef>
                <a:spcPct val="0"/>
              </a:spcBef>
              <a:buNone/>
              <a:defRPr/>
            </a:pPr>
            <a:r>
              <a:rPr lang="en-GB" altLang="en-US" b="1" dirty="0">
                <a:latin typeface="Calibri" panose="020F0502020204030204" pitchFamily="34" charset="0"/>
                <a:cs typeface="Calibri" panose="020F0502020204030204" pitchFamily="34" charset="0"/>
              </a:rPr>
              <a:t>Transition to Secondary settings:</a:t>
            </a:r>
          </a:p>
          <a:p>
            <a:pPr lvl="1">
              <a:spcBef>
                <a:spcPct val="0"/>
              </a:spcBef>
              <a:buNone/>
              <a:defRPr/>
            </a:pPr>
            <a:r>
              <a:rPr lang="en-GB" altLang="en-US" dirty="0">
                <a:latin typeface="Calibri" panose="020F0502020204030204" pitchFamily="34" charset="0"/>
                <a:cs typeface="Calibri" panose="020F0502020204030204" pitchFamily="34" charset="0"/>
              </a:rPr>
              <a:t>The majority of pupils who attend St. Clare’s transfer to Trinity Catholic College.  Where necessary, provisional recommendations will be made at a review meeting when the child is in Y5/Y6 so that parents can consider options at the same time as other parents.  The Annual Review recommendations, parents’ views and the response to consultation by the LA with the schools concerned will be in place before the transfer.  The SENDCO of the receiving school will be invited to attend the review meeting.  During the term prior to transfer, liaison will take place between the pupil’s Y6 class teacher and both SENDCOs to enable a smooth transfer to the Secondary School to take place.</a:t>
            </a:r>
          </a:p>
          <a:p>
            <a:endParaRPr lang="en-GB" dirty="0"/>
          </a:p>
        </p:txBody>
      </p:sp>
    </p:spTree>
    <p:extLst>
      <p:ext uri="{BB962C8B-B14F-4D97-AF65-F5344CB8AC3E}">
        <p14:creationId xmlns:p14="http://schemas.microsoft.com/office/powerpoint/2010/main" val="731040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2919" y="502920"/>
            <a:ext cx="9784080" cy="1508760"/>
          </a:xfrm>
        </p:spPr>
        <p:txBody>
          <a:bodyPr/>
          <a:lstStyle/>
          <a:p>
            <a:pPr algn="ctr"/>
            <a:r>
              <a:rPr lang="en-GB" altLang="en-US" b="1" u="sng" dirty="0"/>
              <a:t>Local Governing Board</a:t>
            </a:r>
            <a:br>
              <a:rPr lang="en-GB" altLang="en-US" sz="2800" b="1" u="sng" dirty="0"/>
            </a:br>
            <a:endParaRPr lang="en-GB" b="1" dirty="0"/>
          </a:p>
        </p:txBody>
      </p:sp>
      <p:sp>
        <p:nvSpPr>
          <p:cNvPr id="3" name="Content Placeholder 2"/>
          <p:cNvSpPr>
            <a:spLocks noGrp="1"/>
          </p:cNvSpPr>
          <p:nvPr>
            <p:ph idx="1"/>
          </p:nvPr>
        </p:nvSpPr>
        <p:spPr/>
        <p:txBody>
          <a:bodyPr>
            <a:normAutofit fontScale="92500" lnSpcReduction="20000"/>
          </a:bodyPr>
          <a:lstStyle/>
          <a:p>
            <a:pPr>
              <a:defRPr/>
            </a:pPr>
            <a:r>
              <a:rPr lang="en-GB" altLang="en-US" sz="2400" dirty="0">
                <a:latin typeface="Calibri" panose="020F0502020204030204" pitchFamily="34" charset="0"/>
                <a:cs typeface="Calibri" panose="020F0502020204030204" pitchFamily="34" charset="0"/>
              </a:rPr>
              <a:t>The Local Governing Board is responsible for using data to support decisions on how funding is allocated.</a:t>
            </a:r>
          </a:p>
          <a:p>
            <a:pPr>
              <a:defRPr/>
            </a:pPr>
            <a:r>
              <a:rPr lang="en-GB" altLang="en-US" sz="2400" dirty="0">
                <a:latin typeface="Calibri" panose="020F0502020204030204" pitchFamily="34" charset="0"/>
                <a:cs typeface="Calibri" panose="020F0502020204030204" pitchFamily="34" charset="0"/>
              </a:rPr>
              <a:t>The Local Governing Board works closely with the Senior Leadership Team and the </a:t>
            </a:r>
            <a:r>
              <a:rPr lang="en-GB" altLang="en-US" sz="2400" dirty="0" err="1">
                <a:latin typeface="Calibri" panose="020F0502020204030204" pitchFamily="34" charset="0"/>
                <a:cs typeface="Calibri" panose="020F0502020204030204" pitchFamily="34" charset="0"/>
              </a:rPr>
              <a:t>SENDCo</a:t>
            </a:r>
            <a:r>
              <a:rPr lang="en-GB" altLang="en-US" sz="2400" dirty="0">
                <a:latin typeface="Calibri" panose="020F0502020204030204" pitchFamily="34" charset="0"/>
                <a:cs typeface="Calibri" panose="020F0502020204030204" pitchFamily="34" charset="0"/>
              </a:rPr>
              <a:t> to monitor the progress of children with SEND and the impact of provision.</a:t>
            </a:r>
          </a:p>
          <a:p>
            <a:pPr>
              <a:defRPr/>
            </a:pPr>
            <a:r>
              <a:rPr lang="en-GB" altLang="en-US" sz="2400" dirty="0">
                <a:latin typeface="Calibri" panose="020F0502020204030204" pitchFamily="34" charset="0"/>
                <a:cs typeface="Calibri" panose="020F0502020204030204" pitchFamily="34" charset="0"/>
              </a:rPr>
              <a:t>Local Governing Board commissions services to support pupils with SEND from the local authority, health and other professionals and voluntary services, </a:t>
            </a:r>
            <a:r>
              <a:rPr lang="en-GB" altLang="en-US" sz="2400" dirty="0" err="1">
                <a:latin typeface="Calibri" panose="020F0502020204030204" pitchFamily="34" charset="0"/>
                <a:cs typeface="Calibri" panose="020F0502020204030204" pitchFamily="34" charset="0"/>
              </a:rPr>
              <a:t>eg</a:t>
            </a:r>
            <a:r>
              <a:rPr lang="en-GB" altLang="en-US" sz="2400" dirty="0">
                <a:latin typeface="Calibri" panose="020F0502020204030204" pitchFamily="34" charset="0"/>
                <a:cs typeface="Calibri" panose="020F0502020204030204" pitchFamily="34" charset="0"/>
              </a:rPr>
              <a:t>. Educational Psychology Service, Speech and Language Service.</a:t>
            </a:r>
          </a:p>
          <a:p>
            <a:pPr>
              <a:defRPr/>
            </a:pPr>
            <a:r>
              <a:rPr lang="en-GB" altLang="en-US" sz="2400" dirty="0">
                <a:latin typeface="Calibri" panose="020F0502020204030204" pitchFamily="34" charset="0"/>
                <a:cs typeface="Calibri" panose="020F0502020204030204" pitchFamily="34" charset="0"/>
              </a:rPr>
              <a:t>Mrs K Price is the Governor responsible for SEND. She can be contacted via the school.</a:t>
            </a:r>
          </a:p>
          <a:p>
            <a:pPr>
              <a:defRPr/>
            </a:pPr>
            <a:r>
              <a:rPr lang="en-GB" altLang="en-US" sz="2400" dirty="0">
                <a:latin typeface="Calibri" panose="020F0502020204030204" pitchFamily="34" charset="0"/>
                <a:cs typeface="Calibri" panose="020F0502020204030204" pitchFamily="34" charset="0"/>
              </a:rPr>
              <a:t>Any concerns about SEND provision should be raised initially with the class teacher or the </a:t>
            </a:r>
            <a:r>
              <a:rPr lang="en-GB" altLang="en-US" sz="2400" dirty="0" err="1">
                <a:latin typeface="Calibri" panose="020F0502020204030204" pitchFamily="34" charset="0"/>
                <a:cs typeface="Calibri" panose="020F0502020204030204" pitchFamily="34" charset="0"/>
              </a:rPr>
              <a:t>SENDCo</a:t>
            </a:r>
            <a:r>
              <a:rPr lang="en-GB" altLang="en-US" sz="2400" dirty="0">
                <a:latin typeface="Calibri" panose="020F0502020204030204" pitchFamily="34" charset="0"/>
                <a:cs typeface="Calibri" panose="020F0502020204030204" pitchFamily="34" charset="0"/>
              </a:rPr>
              <a:t>. Should there be further difficulties parents/carers should contact the Head Teacher or follow the school complaints procedure (available on the school website). </a:t>
            </a:r>
          </a:p>
          <a:p>
            <a:endParaRPr lang="en-GB" dirty="0"/>
          </a:p>
        </p:txBody>
      </p:sp>
    </p:spTree>
    <p:extLst>
      <p:ext uri="{BB962C8B-B14F-4D97-AF65-F5344CB8AC3E}">
        <p14:creationId xmlns:p14="http://schemas.microsoft.com/office/powerpoint/2010/main" val="3655277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BED1086-2EF2-43A1-9320-2C66DF681944}"/>
              </a:ext>
            </a:extLst>
          </p:cNvPr>
          <p:cNvPicPr>
            <a:picLocks noChangeAspect="1"/>
          </p:cNvPicPr>
          <p:nvPr/>
        </p:nvPicPr>
        <p:blipFill>
          <a:blip r:embed="rId2"/>
          <a:stretch>
            <a:fillRect/>
          </a:stretch>
        </p:blipFill>
        <p:spPr>
          <a:xfrm>
            <a:off x="669303" y="233931"/>
            <a:ext cx="10698813" cy="6624069"/>
          </a:xfrm>
          <a:prstGeom prst="rect">
            <a:avLst/>
          </a:prstGeom>
        </p:spPr>
      </p:pic>
    </p:spTree>
    <p:extLst>
      <p:ext uri="{BB962C8B-B14F-4D97-AF65-F5344CB8AC3E}">
        <p14:creationId xmlns:p14="http://schemas.microsoft.com/office/powerpoint/2010/main" val="1775364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br>
              <a:rPr lang="en-GB" altLang="en-US" u="sng" dirty="0"/>
            </a:br>
            <a:endParaRPr lang="en-GB" dirty="0"/>
          </a:p>
        </p:txBody>
      </p:sp>
      <p:sp>
        <p:nvSpPr>
          <p:cNvPr id="3" name="Content Placeholder 2"/>
          <p:cNvSpPr>
            <a:spLocks noGrp="1"/>
          </p:cNvSpPr>
          <p:nvPr>
            <p:ph idx="1"/>
          </p:nvPr>
        </p:nvSpPr>
        <p:spPr/>
        <p:txBody>
          <a:bodyPr>
            <a:normAutofit fontScale="92500" lnSpcReduction="20000"/>
          </a:bodyPr>
          <a:lstStyle/>
          <a:p>
            <a:pPr algn="ctr">
              <a:spcBef>
                <a:spcPct val="0"/>
              </a:spcBef>
              <a:buNone/>
              <a:defRPr/>
            </a:pPr>
            <a:r>
              <a:rPr lang="en-GB" altLang="en-US" sz="3600" u="sng" dirty="0">
                <a:latin typeface="Calibri" panose="020F0502020204030204" pitchFamily="34" charset="0"/>
                <a:cs typeface="Calibri" panose="020F0502020204030204" pitchFamily="34" charset="0"/>
              </a:rPr>
              <a:t>Staff and Contacts</a:t>
            </a:r>
          </a:p>
          <a:p>
            <a:pPr algn="ctr">
              <a:spcBef>
                <a:spcPct val="0"/>
              </a:spcBef>
              <a:buNone/>
              <a:defRPr/>
            </a:pPr>
            <a:endParaRPr lang="en-GB" altLang="en-US" sz="3600" dirty="0">
              <a:latin typeface="Calibri" panose="020F0502020204030204" pitchFamily="34" charset="0"/>
              <a:cs typeface="Calibri" panose="020F0502020204030204" pitchFamily="34" charset="0"/>
            </a:endParaRPr>
          </a:p>
          <a:p>
            <a:pPr marL="800100" lvl="1" indent="-342900">
              <a:spcBef>
                <a:spcPct val="0"/>
              </a:spcBef>
              <a:buFont typeface="Wingdings" panose="05000000000000000000" pitchFamily="2" charset="2"/>
              <a:buChar char="q"/>
              <a:defRPr/>
            </a:pPr>
            <a:r>
              <a:rPr lang="en-GB" altLang="en-US" sz="2400" dirty="0">
                <a:latin typeface="Calibri" panose="020F0502020204030204" pitchFamily="34" charset="0"/>
                <a:cs typeface="Calibri" panose="020F0502020204030204" pitchFamily="34" charset="0"/>
              </a:rPr>
              <a:t> Head Teacher: Mrs E Eddies</a:t>
            </a:r>
          </a:p>
          <a:p>
            <a:pPr marL="800100" lvl="1" indent="-342900">
              <a:spcBef>
                <a:spcPct val="0"/>
              </a:spcBef>
              <a:buFont typeface="Wingdings" panose="05000000000000000000" pitchFamily="2" charset="2"/>
              <a:buChar char="q"/>
              <a:defRPr/>
            </a:pPr>
            <a:r>
              <a:rPr lang="en-GB" altLang="en-US" sz="2400" dirty="0">
                <a:latin typeface="Calibri" panose="020F0502020204030204" pitchFamily="34" charset="0"/>
                <a:cs typeface="Calibri" panose="020F0502020204030204" pitchFamily="34" charset="0"/>
              </a:rPr>
              <a:t>SENDCo: Mrs J Voyzey</a:t>
            </a:r>
          </a:p>
          <a:p>
            <a:pPr marL="800100" lvl="1" indent="-342900">
              <a:spcBef>
                <a:spcPct val="0"/>
              </a:spcBef>
              <a:buFont typeface="Wingdings" panose="05000000000000000000" pitchFamily="2" charset="2"/>
              <a:buChar char="q"/>
              <a:defRPr/>
            </a:pPr>
            <a:r>
              <a:rPr lang="en-GB" altLang="en-US" sz="2400" dirty="0">
                <a:latin typeface="Calibri" panose="020F0502020204030204" pitchFamily="34" charset="0"/>
                <a:cs typeface="Calibri" panose="020F0502020204030204" pitchFamily="34" charset="0"/>
              </a:rPr>
              <a:t>Chair of Governors: Mr John Shipley</a:t>
            </a:r>
          </a:p>
          <a:p>
            <a:pPr marL="800100" lvl="1" indent="-342900">
              <a:spcBef>
                <a:spcPct val="0"/>
              </a:spcBef>
              <a:buFont typeface="Wingdings" panose="05000000000000000000" pitchFamily="2" charset="2"/>
              <a:buChar char="q"/>
              <a:defRPr/>
            </a:pPr>
            <a:r>
              <a:rPr lang="en-GB" altLang="en-US" sz="2400" dirty="0">
                <a:latin typeface="Calibri" panose="020F0502020204030204" pitchFamily="34" charset="0"/>
                <a:cs typeface="Calibri" panose="020F0502020204030204" pitchFamily="34" charset="0"/>
              </a:rPr>
              <a:t>SEND Governor: Mrs T Price</a:t>
            </a:r>
          </a:p>
          <a:p>
            <a:pPr>
              <a:spcBef>
                <a:spcPct val="0"/>
              </a:spcBef>
              <a:buNone/>
              <a:defRPr/>
            </a:pPr>
            <a:r>
              <a:rPr lang="en-GB" altLang="en-US" sz="2400" dirty="0">
                <a:latin typeface="Calibri" panose="020F0502020204030204" pitchFamily="34" charset="0"/>
                <a:cs typeface="Calibri" panose="020F0502020204030204" pitchFamily="34" charset="0"/>
              </a:rPr>
              <a:t>          </a:t>
            </a:r>
          </a:p>
          <a:p>
            <a:pPr>
              <a:spcBef>
                <a:spcPct val="0"/>
              </a:spcBef>
              <a:buNone/>
              <a:defRPr/>
            </a:pPr>
            <a:r>
              <a:rPr lang="en-GB" altLang="en-US" sz="2400" dirty="0">
                <a:latin typeface="Calibri" panose="020F0502020204030204" pitchFamily="34" charset="0"/>
                <a:cs typeface="Calibri" panose="020F0502020204030204" pitchFamily="34" charset="0"/>
              </a:rPr>
              <a:t>Phone: 01642 815412</a:t>
            </a:r>
          </a:p>
          <a:p>
            <a:pPr>
              <a:spcBef>
                <a:spcPct val="0"/>
              </a:spcBef>
              <a:buNone/>
              <a:defRPr/>
            </a:pPr>
            <a:endParaRPr lang="en-GB" altLang="en-US" sz="2400" dirty="0">
              <a:latin typeface="Calibri" panose="020F0502020204030204" pitchFamily="34" charset="0"/>
              <a:cs typeface="Calibri" panose="020F0502020204030204" pitchFamily="34" charset="0"/>
            </a:endParaRPr>
          </a:p>
          <a:p>
            <a:pPr>
              <a:spcBef>
                <a:spcPct val="0"/>
              </a:spcBef>
              <a:buNone/>
              <a:defRPr/>
            </a:pPr>
            <a:r>
              <a:rPr lang="en-GB" sz="2400" dirty="0">
                <a:latin typeface="Calibri" panose="020F0502020204030204" pitchFamily="34" charset="0"/>
                <a:cs typeface="Calibri" panose="020F0502020204030204" pitchFamily="34" charset="0"/>
              </a:rPr>
              <a:t>Email: </a:t>
            </a:r>
            <a:r>
              <a:rPr lang="en-GB" sz="2400" dirty="0">
                <a:solidFill>
                  <a:srgbClr val="002D86"/>
                </a:solidFill>
                <a:latin typeface="Calibri" panose="020F0502020204030204" pitchFamily="34" charset="0"/>
                <a:cs typeface="Calibri" panose="020F0502020204030204" pitchFamily="34" charset="0"/>
                <a:hlinkClick r:id="rId2"/>
              </a:rPr>
              <a:t>enquiries@stclares.npcat.org.uk</a:t>
            </a:r>
            <a:endParaRPr lang="en-GB" sz="2400" dirty="0">
              <a:solidFill>
                <a:srgbClr val="002D86"/>
              </a:solidFill>
              <a:latin typeface="Calibri" panose="020F0502020204030204" pitchFamily="34" charset="0"/>
              <a:cs typeface="Calibri" panose="020F0502020204030204" pitchFamily="34" charset="0"/>
            </a:endParaRPr>
          </a:p>
          <a:p>
            <a:pPr>
              <a:spcBef>
                <a:spcPct val="0"/>
              </a:spcBef>
              <a:buNone/>
              <a:defRPr/>
            </a:pPr>
            <a:endParaRPr lang="en-GB" sz="2400" dirty="0">
              <a:solidFill>
                <a:srgbClr val="002D86"/>
              </a:solidFill>
              <a:latin typeface="Calibri" panose="020F0502020204030204" pitchFamily="34" charset="0"/>
              <a:cs typeface="Calibri" panose="020F0502020204030204" pitchFamily="34" charset="0"/>
            </a:endParaRPr>
          </a:p>
          <a:p>
            <a:pPr marL="0" indent="0">
              <a:buFontTx/>
              <a:buNone/>
            </a:pPr>
            <a:r>
              <a:rPr lang="en-GB" altLang="en-US" sz="2400" dirty="0">
                <a:latin typeface="Calibri" panose="020F0502020204030204" pitchFamily="34" charset="0"/>
                <a:cs typeface="Calibri" panose="020F0502020204030204" pitchFamily="34" charset="0"/>
              </a:rPr>
              <a:t>Nicholas Postgate Catholic Academy Trust website: </a:t>
            </a:r>
            <a:r>
              <a:rPr lang="en-US" sz="2400" dirty="0">
                <a:solidFill>
                  <a:srgbClr val="002D86"/>
                </a:solidFill>
                <a:latin typeface="Calibri" panose="020F0502020204030204" pitchFamily="34" charset="0"/>
                <a:cs typeface="Calibri" panose="020F0502020204030204" pitchFamily="34" charset="0"/>
                <a:hlinkClick r:id="rId3"/>
              </a:rPr>
              <a:t>https://npcat.org.uk/</a:t>
            </a:r>
            <a:endParaRPr lang="en-US" sz="2400" dirty="0">
              <a:solidFill>
                <a:srgbClr val="002D86"/>
              </a:solidFill>
              <a:latin typeface="Calibri" panose="020F0502020204030204" pitchFamily="34" charset="0"/>
              <a:cs typeface="Calibri" panose="020F0502020204030204" pitchFamily="34" charset="0"/>
            </a:endParaRPr>
          </a:p>
          <a:p>
            <a:pPr marL="0" indent="0">
              <a:buFontTx/>
              <a:buNone/>
            </a:pPr>
            <a:r>
              <a:rPr lang="en-GB" altLang="en-US" sz="2400" dirty="0">
                <a:latin typeface="Calibri" panose="020F0502020204030204" pitchFamily="34" charset="0"/>
                <a:cs typeface="Calibri" panose="020F0502020204030204" pitchFamily="34" charset="0"/>
              </a:rPr>
              <a:t>Trust Contact – </a:t>
            </a:r>
            <a:r>
              <a:rPr lang="en-GB" sz="2400" dirty="0">
                <a:latin typeface="Calibri" panose="020F0502020204030204" pitchFamily="34" charset="0"/>
                <a:cs typeface="Calibri" panose="020F0502020204030204" pitchFamily="34" charset="0"/>
              </a:rPr>
              <a:t>Mrs K Haycock</a:t>
            </a:r>
            <a:endParaRPr lang="en-GB" altLang="en-US" sz="2400" dirty="0">
              <a:latin typeface="Calibri" panose="020F0502020204030204" pitchFamily="34" charset="0"/>
              <a:cs typeface="Calibri" panose="020F0502020204030204" pitchFamily="34" charset="0"/>
            </a:endParaRPr>
          </a:p>
          <a:p>
            <a:pPr marL="0" indent="0">
              <a:buFontTx/>
              <a:buNone/>
            </a:pPr>
            <a:endParaRPr lang="en-GB" altLang="en-US" sz="2400" b="1" dirty="0">
              <a:latin typeface="Calibri" panose="020F0502020204030204" pitchFamily="34" charset="0"/>
              <a:cs typeface="Calibri" panose="020F0502020204030204" pitchFamily="34" charset="0"/>
            </a:endParaRPr>
          </a:p>
          <a:p>
            <a:pPr>
              <a:spcBef>
                <a:spcPct val="0"/>
              </a:spcBef>
              <a:buNone/>
              <a:defRPr/>
            </a:pPr>
            <a:endParaRPr lang="en-GB" dirty="0">
              <a:latin typeface="Calibri" panose="020F0502020204030204" pitchFamily="34" charset="0"/>
              <a:cs typeface="Calibri" panose="020F0502020204030204" pitchFamily="34" charset="0"/>
            </a:endParaRPr>
          </a:p>
        </p:txBody>
      </p:sp>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51909" y="284176"/>
            <a:ext cx="3086100" cy="1441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5">
            <a:extLst>
              <a:ext uri="{FF2B5EF4-FFF2-40B4-BE49-F238E27FC236}">
                <a16:creationId xmlns:a16="http://schemas.microsoft.com/office/drawing/2014/main" id="{6E57BD66-FCFD-46E3-B8CD-E0FB5B45440E}"/>
              </a:ext>
            </a:extLst>
          </p:cNvPr>
          <p:cNvPicPr>
            <a:picLocks noChangeAspect="1"/>
          </p:cNvPicPr>
          <p:nvPr/>
        </p:nvPicPr>
        <p:blipFill>
          <a:blip r:embed="rId5"/>
          <a:stretch>
            <a:fillRect/>
          </a:stretch>
        </p:blipFill>
        <p:spPr>
          <a:xfrm>
            <a:off x="1359378" y="245883"/>
            <a:ext cx="1518036" cy="1518036"/>
          </a:xfrm>
          <a:prstGeom prst="rect">
            <a:avLst/>
          </a:prstGeom>
        </p:spPr>
      </p:pic>
      <p:pic>
        <p:nvPicPr>
          <p:cNvPr id="8" name="Picture 7">
            <a:extLst>
              <a:ext uri="{FF2B5EF4-FFF2-40B4-BE49-F238E27FC236}">
                <a16:creationId xmlns:a16="http://schemas.microsoft.com/office/drawing/2014/main" id="{E2A2637E-5236-49DC-B407-0E0E869E9623}"/>
              </a:ext>
            </a:extLst>
          </p:cNvPr>
          <p:cNvPicPr>
            <a:picLocks noChangeAspect="1"/>
          </p:cNvPicPr>
          <p:nvPr/>
        </p:nvPicPr>
        <p:blipFill>
          <a:blip r:embed="rId6"/>
          <a:stretch>
            <a:fillRect/>
          </a:stretch>
        </p:blipFill>
        <p:spPr>
          <a:xfrm>
            <a:off x="9089619" y="392126"/>
            <a:ext cx="2381250" cy="1333500"/>
          </a:xfrm>
          <a:prstGeom prst="rect">
            <a:avLst/>
          </a:prstGeom>
        </p:spPr>
      </p:pic>
    </p:spTree>
    <p:extLst>
      <p:ext uri="{BB962C8B-B14F-4D97-AF65-F5344CB8AC3E}">
        <p14:creationId xmlns:p14="http://schemas.microsoft.com/office/powerpoint/2010/main" val="1019093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2919" y="284175"/>
            <a:ext cx="9784080" cy="1531561"/>
          </a:xfrm>
        </p:spPr>
        <p:txBody>
          <a:bodyPr/>
          <a:lstStyle/>
          <a:p>
            <a:pPr algn="ctr"/>
            <a:r>
              <a:rPr lang="en-GB" b="1" dirty="0"/>
              <a:t>Our Core Offer</a:t>
            </a:r>
          </a:p>
        </p:txBody>
      </p:sp>
      <p:sp>
        <p:nvSpPr>
          <p:cNvPr id="3" name="Content Placeholder 2"/>
          <p:cNvSpPr>
            <a:spLocks noGrp="1"/>
          </p:cNvSpPr>
          <p:nvPr>
            <p:ph idx="1"/>
          </p:nvPr>
        </p:nvSpPr>
        <p:spPr>
          <a:xfrm>
            <a:off x="0" y="1877582"/>
            <a:ext cx="12192000" cy="4838156"/>
          </a:xfrm>
        </p:spPr>
        <p:txBody>
          <a:bodyPr>
            <a:normAutofit fontScale="92500" lnSpcReduction="10000"/>
          </a:bodyPr>
          <a:lstStyle/>
          <a:p>
            <a:pPr>
              <a:defRPr/>
            </a:pPr>
            <a:r>
              <a:rPr lang="en-GB" sz="1600" b="1" u="sng" dirty="0">
                <a:latin typeface="Calibri" panose="020F0502020204030204" pitchFamily="34" charset="0"/>
                <a:cs typeface="Calibri" panose="020F0502020204030204" pitchFamily="34" charset="0"/>
              </a:rPr>
              <a:t>All pupils are taught by their class teacher via excellent targeted classroom teaching also known as Quality First Teaching. There is a whole school approach to pedagogy using </a:t>
            </a:r>
            <a:r>
              <a:rPr lang="en-GB" sz="1600" b="1" u="sng" dirty="0" err="1">
                <a:latin typeface="Calibri" panose="020F0502020204030204" pitchFamily="34" charset="0"/>
                <a:cs typeface="Calibri" panose="020F0502020204030204" pitchFamily="34" charset="0"/>
              </a:rPr>
              <a:t>Rosenshine’s</a:t>
            </a:r>
            <a:r>
              <a:rPr lang="en-GB" sz="1600" b="1" u="sng" dirty="0">
                <a:latin typeface="Calibri" panose="020F0502020204030204" pitchFamily="34" charset="0"/>
                <a:cs typeface="Calibri" panose="020F0502020204030204" pitchFamily="34" charset="0"/>
              </a:rPr>
              <a:t> principles of cognition and learning via the Curriculum with Unity schools Partnership curriculum.</a:t>
            </a:r>
            <a:endParaRPr lang="en-GB" sz="1600" dirty="0">
              <a:latin typeface="Calibri" panose="020F0502020204030204" pitchFamily="34" charset="0"/>
              <a:cs typeface="Calibri" panose="020F0502020204030204" pitchFamily="34" charset="0"/>
            </a:endParaRPr>
          </a:p>
          <a:p>
            <a:pPr>
              <a:defRPr/>
            </a:pPr>
            <a:r>
              <a:rPr lang="en-GB" sz="1600" b="1" u="sng" dirty="0">
                <a:latin typeface="Calibri" panose="020F0502020204030204" pitchFamily="34" charset="0"/>
                <a:cs typeface="Calibri" panose="020F0502020204030204" pitchFamily="34" charset="0"/>
              </a:rPr>
              <a:t>For your child this would mean:</a:t>
            </a:r>
          </a:p>
          <a:p>
            <a:pPr marL="171450" indent="-171450">
              <a:buFont typeface="Arial" panose="020B0604020202020204" pitchFamily="34" charset="0"/>
              <a:buChar char="•"/>
              <a:defRPr/>
            </a:pPr>
            <a:r>
              <a:rPr lang="en-GB" sz="1600" dirty="0">
                <a:latin typeface="Calibri" panose="020F0502020204030204" pitchFamily="34" charset="0"/>
                <a:cs typeface="Calibri" panose="020F0502020204030204" pitchFamily="34" charset="0"/>
              </a:rPr>
              <a:t>That the teacher has the highest possible expectations for your child and all pupils in their class.</a:t>
            </a:r>
          </a:p>
          <a:p>
            <a:pPr marL="171450" indent="-171450">
              <a:buFont typeface="Arial" panose="020B0604020202020204" pitchFamily="34" charset="0"/>
              <a:buChar char="•"/>
              <a:defRPr/>
            </a:pPr>
            <a:r>
              <a:rPr lang="en-GB" sz="1600" dirty="0">
                <a:latin typeface="Calibri" panose="020F0502020204030204" pitchFamily="34" charset="0"/>
                <a:cs typeface="Calibri" panose="020F0502020204030204" pitchFamily="34" charset="0"/>
              </a:rPr>
              <a:t>That all teaching is based upon building upon what your child already knows, can do and can understand.</a:t>
            </a:r>
          </a:p>
          <a:p>
            <a:pPr marL="171450" indent="-171450">
              <a:buFont typeface="Arial" panose="020B0604020202020204" pitchFamily="34" charset="0"/>
              <a:buChar char="•"/>
              <a:defRPr/>
            </a:pPr>
            <a:r>
              <a:rPr lang="en-GB" sz="1600" dirty="0">
                <a:latin typeface="Calibri" panose="020F0502020204030204" pitchFamily="34" charset="0"/>
                <a:cs typeface="Calibri" panose="020F0502020204030204" pitchFamily="34" charset="0"/>
              </a:rPr>
              <a:t>At times the teacher may direct a class based teaching assistant, to work with your child as part of normal working find it and fix it approach.</a:t>
            </a:r>
          </a:p>
          <a:p>
            <a:pPr marL="171450" indent="-171450">
              <a:buFont typeface="Arial" panose="020B0604020202020204" pitchFamily="34" charset="0"/>
              <a:buChar char="•"/>
              <a:defRPr/>
            </a:pPr>
            <a:r>
              <a:rPr lang="en-GB" sz="1600" dirty="0">
                <a:latin typeface="Calibri" panose="020F0502020204030204" pitchFamily="34" charset="0"/>
                <a:cs typeface="Calibri" panose="020F0502020204030204" pitchFamily="34" charset="0"/>
              </a:rPr>
              <a:t>Differentiated or </a:t>
            </a:r>
            <a:r>
              <a:rPr lang="en-GB" sz="1600" dirty="0" err="1">
                <a:latin typeface="Calibri" panose="020F0502020204030204" pitchFamily="34" charset="0"/>
                <a:cs typeface="Calibri" panose="020F0502020204030204" pitchFamily="34" charset="0"/>
              </a:rPr>
              <a:t>scaffolded</a:t>
            </a:r>
            <a:r>
              <a:rPr lang="en-GB" sz="1600" dirty="0">
                <a:latin typeface="Calibri" panose="020F0502020204030204" pitchFamily="34" charset="0"/>
                <a:cs typeface="Calibri" panose="020F0502020204030204" pitchFamily="34" charset="0"/>
              </a:rPr>
              <a:t> activities and different ways of presenting information are in place so that your child is fully involved in learning in class. </a:t>
            </a:r>
          </a:p>
          <a:p>
            <a:pPr marL="171450" indent="-171450">
              <a:buFont typeface="Arial" panose="020B0604020202020204" pitchFamily="34" charset="0"/>
              <a:buChar char="•"/>
              <a:defRPr/>
            </a:pPr>
            <a:r>
              <a:rPr lang="en-GB" sz="1600" dirty="0">
                <a:latin typeface="Calibri" panose="020F0502020204030204" pitchFamily="34" charset="0"/>
                <a:cs typeface="Calibri" panose="020F0502020204030204" pitchFamily="34" charset="0"/>
              </a:rPr>
              <a:t>Specific strategies (which may be suggested by the SENCO or outside agencies) are in place to support children.</a:t>
            </a:r>
          </a:p>
          <a:p>
            <a:pPr marL="171450" indent="-171450">
              <a:buFont typeface="Arial" panose="020B0604020202020204" pitchFamily="34" charset="0"/>
              <a:buChar char="•"/>
              <a:defRPr/>
            </a:pPr>
            <a:r>
              <a:rPr lang="en-GB" sz="1600" dirty="0">
                <a:latin typeface="Calibri" panose="020F0502020204030204" pitchFamily="34" charset="0"/>
                <a:cs typeface="Calibri" panose="020F0502020204030204" pitchFamily="34" charset="0"/>
              </a:rPr>
              <a:t>Your child’s teacher will have carefully checked on your child’s progress and may decide that gaps in their understanding/learning requires some extra support to help them make the best possible progress. All children in school may access this as part of excellent classroom practice.</a:t>
            </a:r>
          </a:p>
          <a:p>
            <a:pPr marL="171450" indent="-171450">
              <a:buFont typeface="Arial" panose="020B0604020202020204" pitchFamily="34" charset="0"/>
              <a:buChar char="•"/>
              <a:defRPr/>
            </a:pPr>
            <a:r>
              <a:rPr lang="en-GB" sz="1600" dirty="0">
                <a:latin typeface="Calibri" panose="020F0502020204030204" pitchFamily="34" charset="0"/>
                <a:cs typeface="Calibri" panose="020F0502020204030204" pitchFamily="34" charset="0"/>
              </a:rPr>
              <a:t>Precision teaching for a smaller group of children may be used. This group, often called intervention groups by schools, may be: run in the classroom or outside in a work area, run by a teacher or a teaching assistant who has had training to run these groups.</a:t>
            </a:r>
          </a:p>
          <a:p>
            <a:pPr marL="171450" indent="-171450">
              <a:buFont typeface="Arial" panose="020B0604020202020204" pitchFamily="34" charset="0"/>
              <a:buChar char="•"/>
              <a:defRPr/>
            </a:pPr>
            <a:r>
              <a:rPr lang="en-GB" sz="1600" dirty="0">
                <a:latin typeface="Calibri" panose="020F0502020204030204" pitchFamily="34" charset="0"/>
                <a:cs typeface="Calibri" panose="020F0502020204030204" pitchFamily="34" charset="0"/>
              </a:rPr>
              <a:t>If needed, pupils have access to the support available from outside agencies e.g. Speech and Language therapy, CAMHS, Occupational Therapy, Bungalow Partnership, ELSA, Educational Psychology, Specialist Learning Teachers or Behaviour Support.</a:t>
            </a:r>
          </a:p>
          <a:p>
            <a:pPr marL="171450" indent="-171450">
              <a:buFont typeface="Arial" panose="020B0604020202020204" pitchFamily="34" charset="0"/>
              <a:buChar char="•"/>
              <a:defRPr/>
            </a:pPr>
            <a:r>
              <a:rPr lang="en-GB" sz="1600" dirty="0">
                <a:latin typeface="Calibri" panose="020F0502020204030204" pitchFamily="34" charset="0"/>
                <a:cs typeface="Calibri" panose="020F0502020204030204" pitchFamily="34" charset="0"/>
              </a:rPr>
              <a:t>The SEN Code of Practice (0-25) promotes the use of a graduated approach Assess, Plan, Do ,Review.</a:t>
            </a:r>
          </a:p>
        </p:txBody>
      </p:sp>
      <p:pic>
        <p:nvPicPr>
          <p:cNvPr id="5" name="Picture 4">
            <a:extLst>
              <a:ext uri="{FF2B5EF4-FFF2-40B4-BE49-F238E27FC236}">
                <a16:creationId xmlns:a16="http://schemas.microsoft.com/office/drawing/2014/main" id="{AC29CC05-3BC2-4BA9-AC52-67B43AD1A79C}"/>
              </a:ext>
            </a:extLst>
          </p:cNvPr>
          <p:cNvPicPr>
            <a:picLocks noChangeAspect="1"/>
          </p:cNvPicPr>
          <p:nvPr/>
        </p:nvPicPr>
        <p:blipFill>
          <a:blip r:embed="rId2"/>
          <a:stretch>
            <a:fillRect/>
          </a:stretch>
        </p:blipFill>
        <p:spPr>
          <a:xfrm>
            <a:off x="1292883" y="222329"/>
            <a:ext cx="1518036" cy="1518036"/>
          </a:xfrm>
          <a:prstGeom prst="rect">
            <a:avLst/>
          </a:prstGeom>
        </p:spPr>
      </p:pic>
      <p:pic>
        <p:nvPicPr>
          <p:cNvPr id="8" name="Picture 7">
            <a:extLst>
              <a:ext uri="{FF2B5EF4-FFF2-40B4-BE49-F238E27FC236}">
                <a16:creationId xmlns:a16="http://schemas.microsoft.com/office/drawing/2014/main" id="{C7AA4059-D469-4F16-8C42-B517DB103512}"/>
              </a:ext>
            </a:extLst>
          </p:cNvPr>
          <p:cNvPicPr>
            <a:picLocks noChangeAspect="1"/>
          </p:cNvPicPr>
          <p:nvPr/>
        </p:nvPicPr>
        <p:blipFill>
          <a:blip r:embed="rId3"/>
          <a:stretch>
            <a:fillRect/>
          </a:stretch>
        </p:blipFill>
        <p:spPr>
          <a:xfrm>
            <a:off x="9750270" y="222329"/>
            <a:ext cx="1518036" cy="1518036"/>
          </a:xfrm>
          <a:prstGeom prst="rect">
            <a:avLst/>
          </a:prstGeom>
        </p:spPr>
      </p:pic>
    </p:spTree>
    <p:extLst>
      <p:ext uri="{BB962C8B-B14F-4D97-AF65-F5344CB8AC3E}">
        <p14:creationId xmlns:p14="http://schemas.microsoft.com/office/powerpoint/2010/main" val="2760955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8"/>
          <p:cNvGrpSpPr>
            <a:grpSpLocks/>
          </p:cNvGrpSpPr>
          <p:nvPr/>
        </p:nvGrpSpPr>
        <p:grpSpPr bwMode="auto">
          <a:xfrm>
            <a:off x="4843819" y="2305843"/>
            <a:ext cx="2035175" cy="2246313"/>
            <a:chOff x="3949065" y="2419851"/>
            <a:chExt cx="2712085" cy="2994887"/>
          </a:xfrm>
        </p:grpSpPr>
        <p:sp>
          <p:nvSpPr>
            <p:cNvPr id="5" name="Oval 48"/>
            <p:cNvSpPr>
              <a:spLocks noChangeArrowheads="1"/>
            </p:cNvSpPr>
            <p:nvPr/>
          </p:nvSpPr>
          <p:spPr bwMode="auto">
            <a:xfrm>
              <a:off x="4325626" y="2695000"/>
              <a:ext cx="2083778" cy="2082663"/>
            </a:xfrm>
            <a:prstGeom prst="ellipse">
              <a:avLst/>
            </a:prstGeom>
            <a:solidFill>
              <a:srgbClr val="FFFFFF"/>
            </a:solidFill>
            <a:ln w="9525">
              <a:solidFill>
                <a:srgbClr val="000000"/>
              </a:solidFill>
              <a:round/>
              <a:headEnd/>
              <a:tailEnd/>
            </a:ln>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defRPr/>
              </a:pPr>
              <a:endParaRPr lang="en-GB" altLang="en-US" sz="1350">
                <a:solidFill>
                  <a:prstClr val="black"/>
                </a:solidFill>
              </a:endParaRPr>
            </a:p>
          </p:txBody>
        </p:sp>
        <p:grpSp>
          <p:nvGrpSpPr>
            <p:cNvPr id="6" name="Group 40"/>
            <p:cNvGrpSpPr>
              <a:grpSpLocks/>
            </p:cNvGrpSpPr>
            <p:nvPr/>
          </p:nvGrpSpPr>
          <p:grpSpPr bwMode="auto">
            <a:xfrm>
              <a:off x="3949065" y="2419851"/>
              <a:ext cx="2712085" cy="2994887"/>
              <a:chOff x="3949065" y="2409825"/>
              <a:chExt cx="2712085" cy="2994887"/>
            </a:xfrm>
          </p:grpSpPr>
          <p:grpSp>
            <p:nvGrpSpPr>
              <p:cNvPr id="7" name="Group 39"/>
              <p:cNvGrpSpPr>
                <a:grpSpLocks/>
              </p:cNvGrpSpPr>
              <p:nvPr/>
            </p:nvGrpSpPr>
            <p:grpSpPr bwMode="auto">
              <a:xfrm>
                <a:off x="3949065" y="2409825"/>
                <a:ext cx="2712085" cy="2984500"/>
                <a:chOff x="3949065" y="2416175"/>
                <a:chExt cx="2712085" cy="2984500"/>
              </a:xfrm>
            </p:grpSpPr>
            <p:grpSp>
              <p:nvGrpSpPr>
                <p:cNvPr id="9" name="Group 29"/>
                <p:cNvGrpSpPr>
                  <a:grpSpLocks/>
                </p:cNvGrpSpPr>
                <p:nvPr/>
              </p:nvGrpSpPr>
              <p:grpSpPr bwMode="auto">
                <a:xfrm>
                  <a:off x="3949065" y="2416175"/>
                  <a:ext cx="2712085" cy="2967351"/>
                  <a:chOff x="6219" y="3806"/>
                  <a:chExt cx="4271" cy="4672"/>
                </a:xfrm>
              </p:grpSpPr>
              <p:sp>
                <p:nvSpPr>
                  <p:cNvPr id="13" name="AutoShape 30"/>
                  <p:cNvSpPr>
                    <a:spLocks noChangeArrowheads="1"/>
                  </p:cNvSpPr>
                  <p:nvPr/>
                </p:nvSpPr>
                <p:spPr bwMode="auto">
                  <a:xfrm rot="8676369">
                    <a:off x="6423" y="3806"/>
                    <a:ext cx="3958" cy="418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5 w 21600"/>
                      <a:gd name="T19" fmla="*/ 3161 h 21600"/>
                      <a:gd name="T20" fmla="*/ 18435 w 21600"/>
                      <a:gd name="T21" fmla="*/ 1843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00B050"/>
                      </a:gs>
                      <a:gs pos="100000">
                        <a:srgbClr val="00B0F0"/>
                      </a:gs>
                    </a:gsLst>
                    <a:lin ang="0" scaled="1"/>
                  </a:gradFill>
                  <a:ln w="19050">
                    <a:solidFill>
                      <a:srgbClr val="000000"/>
                    </a:solidFill>
                    <a:miter lim="800000"/>
                    <a:headEnd/>
                    <a:tailEnd/>
                  </a:ln>
                </p:spPr>
                <p:txBody>
                  <a:bodyPr/>
                  <a:lstStyle/>
                  <a:p>
                    <a:endParaRPr lang="en-GB"/>
                  </a:p>
                </p:txBody>
              </p:sp>
              <p:grpSp>
                <p:nvGrpSpPr>
                  <p:cNvPr id="14" name="Group 31"/>
                  <p:cNvGrpSpPr>
                    <a:grpSpLocks/>
                  </p:cNvGrpSpPr>
                  <p:nvPr/>
                </p:nvGrpSpPr>
                <p:grpSpPr bwMode="auto">
                  <a:xfrm>
                    <a:off x="6219" y="3817"/>
                    <a:ext cx="4271" cy="4661"/>
                    <a:chOff x="6219" y="3817"/>
                    <a:chExt cx="4271" cy="4661"/>
                  </a:xfrm>
                </p:grpSpPr>
                <p:sp>
                  <p:nvSpPr>
                    <p:cNvPr id="15" name="AutoShape 32"/>
                    <p:cNvSpPr>
                      <a:spLocks noChangeArrowheads="1"/>
                    </p:cNvSpPr>
                    <p:nvPr/>
                  </p:nvSpPr>
                  <p:spPr bwMode="auto">
                    <a:xfrm rot="3370115">
                      <a:off x="6331" y="3746"/>
                      <a:ext cx="3958" cy="418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5 w 21600"/>
                        <a:gd name="T19" fmla="*/ 3161 h 21600"/>
                        <a:gd name="T20" fmla="*/ 18435 w 21600"/>
                        <a:gd name="T21" fmla="*/ 1843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FF0000"/>
                        </a:gs>
                        <a:gs pos="100000">
                          <a:srgbClr val="00B050"/>
                        </a:gs>
                      </a:gsLst>
                      <a:lin ang="0" scaled="1"/>
                    </a:gradFill>
                    <a:ln w="19050">
                      <a:solidFill>
                        <a:srgbClr val="000000"/>
                      </a:solidFill>
                      <a:miter lim="800000"/>
                      <a:headEnd/>
                      <a:tailEnd/>
                    </a:ln>
                  </p:spPr>
                  <p:txBody>
                    <a:bodyPr/>
                    <a:lstStyle/>
                    <a:p>
                      <a:endParaRPr lang="en-GB"/>
                    </a:p>
                  </p:txBody>
                </p:sp>
                <p:sp>
                  <p:nvSpPr>
                    <p:cNvPr id="16" name="AutoShape 33"/>
                    <p:cNvSpPr>
                      <a:spLocks noChangeArrowheads="1"/>
                    </p:cNvSpPr>
                    <p:nvPr/>
                  </p:nvSpPr>
                  <p:spPr bwMode="auto">
                    <a:xfrm rot="-2051268">
                      <a:off x="6391" y="3817"/>
                      <a:ext cx="3958" cy="418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5 w 21600"/>
                        <a:gd name="T19" fmla="*/ 3161 h 21600"/>
                        <a:gd name="T20" fmla="*/ 18435 w 21600"/>
                        <a:gd name="T21" fmla="*/ 1843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B2A1C7"/>
                        </a:gs>
                        <a:gs pos="100000">
                          <a:srgbClr val="FF0000"/>
                        </a:gs>
                      </a:gsLst>
                      <a:lin ang="0" scaled="1"/>
                    </a:gradFill>
                    <a:ln w="19050">
                      <a:solidFill>
                        <a:srgbClr val="000000"/>
                      </a:solidFill>
                      <a:miter lim="800000"/>
                      <a:headEnd/>
                      <a:tailEnd/>
                    </a:ln>
                  </p:spPr>
                  <p:txBody>
                    <a:bodyPr/>
                    <a:lstStyle/>
                    <a:p>
                      <a:endParaRPr lang="en-GB"/>
                    </a:p>
                  </p:txBody>
                </p:sp>
                <p:sp>
                  <p:nvSpPr>
                    <p:cNvPr id="17" name="AutoShape 34"/>
                    <p:cNvSpPr>
                      <a:spLocks noChangeArrowheads="1"/>
                    </p:cNvSpPr>
                    <p:nvPr/>
                  </p:nvSpPr>
                  <p:spPr bwMode="auto">
                    <a:xfrm rot="-7484141">
                      <a:off x="6420" y="3842"/>
                      <a:ext cx="3958" cy="418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5 w 21600"/>
                        <a:gd name="T19" fmla="*/ 3161 h 21600"/>
                        <a:gd name="T20" fmla="*/ 18435 w 21600"/>
                        <a:gd name="T21" fmla="*/ 1843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00B0F0"/>
                        </a:gs>
                        <a:gs pos="100000">
                          <a:srgbClr val="B2A1C7"/>
                        </a:gs>
                      </a:gsLst>
                      <a:lin ang="0" scaled="1"/>
                    </a:gradFill>
                    <a:ln w="19050">
                      <a:solidFill>
                        <a:srgbClr val="000000"/>
                      </a:solidFill>
                      <a:miter lim="800000"/>
                      <a:headEnd/>
                      <a:tailEnd/>
                    </a:ln>
                  </p:spPr>
                  <p:txBody>
                    <a:bodyPr/>
                    <a:lstStyle/>
                    <a:p>
                      <a:endParaRPr lang="en-GB"/>
                    </a:p>
                  </p:txBody>
                </p:sp>
                <p:sp>
                  <p:nvSpPr>
                    <p:cNvPr id="18" name="WordArt 35"/>
                    <p:cNvSpPr>
                      <a:spLocks noChangeArrowheads="1" noChangeShapeType="1" noTextEdit="1"/>
                    </p:cNvSpPr>
                    <p:nvPr/>
                  </p:nvSpPr>
                  <p:spPr bwMode="auto">
                    <a:xfrm rot="-1723048">
                      <a:off x="7166" y="4381"/>
                      <a:ext cx="1476" cy="924"/>
                    </a:xfrm>
                    <a:prstGeom prst="rect">
                      <a:avLst/>
                    </a:prstGeom>
                  </p:spPr>
                  <p:txBody>
                    <a:bodyPr spcFirstLastPara="1" wrap="none" fromWordArt="1">
                      <a:prstTxWarp prst="textArchUp">
                        <a:avLst>
                          <a:gd name="adj" fmla="val 11521730"/>
                        </a:avLst>
                      </a:prstTxWarp>
                    </a:bodyPr>
                    <a:lstStyle/>
                    <a:p>
                      <a:pPr algn="ctr"/>
                      <a:r>
                        <a:rPr lang="en-GB" sz="2700" kern="10">
                          <a:ln w="9525">
                            <a:solidFill>
                              <a:srgbClr val="000000"/>
                            </a:solidFill>
                            <a:round/>
                            <a:headEnd/>
                            <a:tailEnd/>
                          </a:ln>
                          <a:solidFill>
                            <a:srgbClr val="000000"/>
                          </a:solidFill>
                          <a:latin typeface="Arial Black" panose="020B0A04020102020204" pitchFamily="34" charset="0"/>
                        </a:rPr>
                        <a:t>Assess</a:t>
                      </a:r>
                    </a:p>
                  </p:txBody>
                </p:sp>
                <p:sp>
                  <p:nvSpPr>
                    <p:cNvPr id="19" name="WordArt 36"/>
                    <p:cNvSpPr>
                      <a:spLocks noChangeArrowheads="1" noChangeShapeType="1" noTextEdit="1"/>
                    </p:cNvSpPr>
                    <p:nvPr/>
                  </p:nvSpPr>
                  <p:spPr bwMode="auto">
                    <a:xfrm rot="3874958">
                      <a:off x="8864" y="4922"/>
                      <a:ext cx="1160" cy="726"/>
                    </a:xfrm>
                    <a:prstGeom prst="rect">
                      <a:avLst/>
                    </a:prstGeom>
                  </p:spPr>
                  <p:txBody>
                    <a:bodyPr spcFirstLastPara="1" wrap="none" fromWordArt="1">
                      <a:prstTxWarp prst="textArchUp">
                        <a:avLst>
                          <a:gd name="adj" fmla="val 11521558"/>
                        </a:avLst>
                      </a:prstTxWarp>
                    </a:bodyPr>
                    <a:lstStyle/>
                    <a:p>
                      <a:pPr algn="ctr"/>
                      <a:r>
                        <a:rPr lang="en-GB" sz="2700" kern="10">
                          <a:ln w="9525">
                            <a:solidFill>
                              <a:srgbClr val="000000"/>
                            </a:solidFill>
                            <a:round/>
                            <a:headEnd/>
                            <a:tailEnd/>
                          </a:ln>
                          <a:solidFill>
                            <a:srgbClr val="000000"/>
                          </a:solidFill>
                          <a:latin typeface="Arial Black" panose="020B0A04020102020204" pitchFamily="34" charset="0"/>
                        </a:rPr>
                        <a:t>Plan</a:t>
                      </a:r>
                    </a:p>
                  </p:txBody>
                </p:sp>
                <p:sp>
                  <p:nvSpPr>
                    <p:cNvPr id="20" name="WordArt 37"/>
                    <p:cNvSpPr>
                      <a:spLocks noChangeArrowheads="1" noChangeShapeType="1" noTextEdit="1"/>
                    </p:cNvSpPr>
                    <p:nvPr/>
                  </p:nvSpPr>
                  <p:spPr bwMode="auto">
                    <a:xfrm rot="8930439">
                      <a:off x="8786" y="6967"/>
                      <a:ext cx="559" cy="350"/>
                    </a:xfrm>
                    <a:prstGeom prst="rect">
                      <a:avLst/>
                    </a:prstGeom>
                  </p:spPr>
                  <p:txBody>
                    <a:bodyPr spcFirstLastPara="1" wrap="none" fromWordArt="1">
                      <a:prstTxWarp prst="textArchUp">
                        <a:avLst>
                          <a:gd name="adj" fmla="val 11521844"/>
                        </a:avLst>
                      </a:prstTxWarp>
                    </a:bodyPr>
                    <a:lstStyle/>
                    <a:p>
                      <a:pPr algn="ctr"/>
                      <a:r>
                        <a:rPr lang="en-GB" sz="2700" kern="10">
                          <a:ln w="9525">
                            <a:solidFill>
                              <a:srgbClr val="000000"/>
                            </a:solidFill>
                            <a:round/>
                            <a:headEnd/>
                            <a:tailEnd/>
                          </a:ln>
                          <a:solidFill>
                            <a:srgbClr val="000000"/>
                          </a:solidFill>
                          <a:latin typeface="Arial Black" panose="020B0A04020102020204" pitchFamily="34" charset="0"/>
                        </a:rPr>
                        <a:t>Do</a:t>
                      </a:r>
                    </a:p>
                  </p:txBody>
                </p:sp>
                <p:sp>
                  <p:nvSpPr>
                    <p:cNvPr id="21" name="WordArt 38"/>
                    <p:cNvSpPr>
                      <a:spLocks noChangeArrowheads="1" noChangeShapeType="1" noTextEdit="1"/>
                    </p:cNvSpPr>
                    <p:nvPr/>
                  </p:nvSpPr>
                  <p:spPr bwMode="auto">
                    <a:xfrm rot="-7385954">
                      <a:off x="6572" y="5923"/>
                      <a:ext cx="1476" cy="924"/>
                    </a:xfrm>
                    <a:prstGeom prst="rect">
                      <a:avLst/>
                    </a:prstGeom>
                  </p:spPr>
                  <p:txBody>
                    <a:bodyPr spcFirstLastPara="1" wrap="none" fromWordArt="1">
                      <a:prstTxWarp prst="textArchUp">
                        <a:avLst>
                          <a:gd name="adj" fmla="val 11521730"/>
                        </a:avLst>
                      </a:prstTxWarp>
                    </a:bodyPr>
                    <a:lstStyle/>
                    <a:p>
                      <a:pPr algn="ctr"/>
                      <a:r>
                        <a:rPr lang="en-GB" sz="2700" kern="10">
                          <a:ln w="9525">
                            <a:solidFill>
                              <a:srgbClr val="000000"/>
                            </a:solidFill>
                            <a:round/>
                            <a:headEnd/>
                            <a:tailEnd/>
                          </a:ln>
                          <a:solidFill>
                            <a:srgbClr val="000000"/>
                          </a:solidFill>
                          <a:latin typeface="Arial Black" panose="020B0A04020102020204" pitchFamily="34" charset="0"/>
                        </a:rPr>
                        <a:t>Review</a:t>
                      </a:r>
                    </a:p>
                  </p:txBody>
                </p:sp>
                <p:sp>
                  <p:nvSpPr>
                    <p:cNvPr id="22" name="AutoShape 39"/>
                    <p:cNvSpPr>
                      <a:spLocks noChangeArrowheads="1"/>
                    </p:cNvSpPr>
                    <p:nvPr/>
                  </p:nvSpPr>
                  <p:spPr bwMode="auto">
                    <a:xfrm rot="-5400000">
                      <a:off x="6987" y="7027"/>
                      <a:ext cx="1939" cy="963"/>
                    </a:xfrm>
                    <a:prstGeom prst="triangle">
                      <a:avLst>
                        <a:gd name="adj" fmla="val 52866"/>
                      </a:avLst>
                    </a:prstGeom>
                    <a:solidFill>
                      <a:srgbClr val="00B0F0"/>
                    </a:solidFill>
                    <a:ln w="9525" algn="ctr">
                      <a:solidFill>
                        <a:srgbClr val="00B0F0"/>
                      </a:solidFill>
                      <a:miter lim="800000"/>
                      <a:headEnd/>
                      <a:tailEnd/>
                    </a:ln>
                    <a:effectLst/>
                    <a:extLs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defRPr/>
                      </a:pPr>
                      <a:endParaRPr lang="en-GB" altLang="en-US" sz="1350">
                        <a:solidFill>
                          <a:prstClr val="black"/>
                        </a:solidFill>
                      </a:endParaRPr>
                    </a:p>
                  </p:txBody>
                </p:sp>
              </p:grpSp>
            </p:grpSp>
            <p:cxnSp>
              <p:nvCxnSpPr>
                <p:cNvPr id="10" name="AutoShape 40"/>
                <p:cNvCxnSpPr>
                  <a:cxnSpLocks noChangeShapeType="1"/>
                </p:cNvCxnSpPr>
                <p:nvPr/>
              </p:nvCxnSpPr>
              <p:spPr bwMode="auto">
                <a:xfrm flipV="1">
                  <a:off x="5364480" y="4133580"/>
                  <a:ext cx="635" cy="367743"/>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cxnSp>
              <p:nvCxnSpPr>
                <p:cNvPr id="11" name="AutoShape 41"/>
                <p:cNvCxnSpPr>
                  <a:cxnSpLocks noChangeShapeType="1"/>
                </p:cNvCxnSpPr>
                <p:nvPr/>
              </p:nvCxnSpPr>
              <p:spPr bwMode="auto">
                <a:xfrm flipH="1" flipV="1">
                  <a:off x="4746625" y="4738229"/>
                  <a:ext cx="617855" cy="662446"/>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cxnSp>
              <p:nvCxnSpPr>
                <p:cNvPr id="12" name="AutoShape 42"/>
                <p:cNvCxnSpPr>
                  <a:cxnSpLocks noChangeShapeType="1"/>
                </p:cNvCxnSpPr>
                <p:nvPr/>
              </p:nvCxnSpPr>
              <p:spPr bwMode="auto">
                <a:xfrm flipH="1">
                  <a:off x="4743226" y="4133580"/>
                  <a:ext cx="617220" cy="604649"/>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grpSp>
          <p:cxnSp>
            <p:nvCxnSpPr>
              <p:cNvPr id="8" name="AutoShape 40"/>
              <p:cNvCxnSpPr>
                <a:cxnSpLocks noChangeShapeType="1"/>
              </p:cNvCxnSpPr>
              <p:nvPr/>
            </p:nvCxnSpPr>
            <p:spPr bwMode="auto">
              <a:xfrm flipV="1">
                <a:off x="5364088" y="5036969"/>
                <a:ext cx="635" cy="367743"/>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grpSp>
      </p:grpSp>
      <p:sp>
        <p:nvSpPr>
          <p:cNvPr id="23" name="Text Box 2"/>
          <p:cNvSpPr txBox="1">
            <a:spLocks noChangeArrowheads="1"/>
          </p:cNvSpPr>
          <p:nvPr/>
        </p:nvSpPr>
        <p:spPr bwMode="auto">
          <a:xfrm>
            <a:off x="140303" y="306712"/>
            <a:ext cx="4549452" cy="2675740"/>
          </a:xfrm>
          <a:prstGeom prst="rect">
            <a:avLst/>
          </a:prstGeom>
          <a:ln/>
        </p:spPr>
        <p:style>
          <a:lnRef idx="2">
            <a:schemeClr val="dk1"/>
          </a:lnRef>
          <a:fillRef idx="1">
            <a:schemeClr val="lt1"/>
          </a:fillRef>
          <a:effectRef idx="0">
            <a:schemeClr val="dk1"/>
          </a:effectRef>
          <a:fontRef idx="minor">
            <a:schemeClr val="dk1"/>
          </a:fontRef>
        </p:style>
        <p:txBody>
          <a:bodyPr/>
          <a:lstStyle>
            <a:lvl1pPr marL="171450" indent="-171450">
              <a:spcBef>
                <a:spcPct val="20000"/>
              </a:spcBef>
              <a:buChar char="•"/>
              <a:defRPr sz="3200">
                <a:solidFill>
                  <a:srgbClr val="00ABE5"/>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spcBef>
                <a:spcPct val="0"/>
              </a:spcBef>
              <a:defRPr/>
            </a:pPr>
            <a:r>
              <a:rPr lang="en-GB" altLang="en-US" sz="1200" dirty="0">
                <a:solidFill>
                  <a:srgbClr val="000000"/>
                </a:solidFill>
                <a:latin typeface="Calibri" panose="020F0502020204030204" pitchFamily="34" charset="0"/>
                <a:cs typeface="Calibri" panose="020F0502020204030204" pitchFamily="34" charset="0"/>
              </a:rPr>
              <a:t>Teachers plan, deliver then assess. If concerns continue then differentiated or </a:t>
            </a:r>
            <a:r>
              <a:rPr lang="en-GB" altLang="en-US" sz="1200" dirty="0" err="1">
                <a:solidFill>
                  <a:srgbClr val="000000"/>
                </a:solidFill>
                <a:latin typeface="Calibri" panose="020F0502020204030204" pitchFamily="34" charset="0"/>
                <a:cs typeface="Calibri" panose="020F0502020204030204" pitchFamily="34" charset="0"/>
              </a:rPr>
              <a:t>scaffolded</a:t>
            </a:r>
            <a:r>
              <a:rPr lang="en-GB" altLang="en-US" sz="1200" dirty="0">
                <a:solidFill>
                  <a:srgbClr val="000000"/>
                </a:solidFill>
                <a:latin typeface="Calibri" panose="020F0502020204030204" pitchFamily="34" charset="0"/>
                <a:cs typeface="Calibri" panose="020F0502020204030204" pitchFamily="34" charset="0"/>
              </a:rPr>
              <a:t> activities will be prepared. The </a:t>
            </a:r>
            <a:r>
              <a:rPr lang="en-GB" altLang="en-US" sz="1200" dirty="0" err="1">
                <a:solidFill>
                  <a:srgbClr val="000000"/>
                </a:solidFill>
                <a:latin typeface="Calibri" panose="020F0502020204030204" pitchFamily="34" charset="0"/>
                <a:cs typeface="Calibri" panose="020F0502020204030204" pitchFamily="34" charset="0"/>
              </a:rPr>
              <a:t>SENDCo</a:t>
            </a:r>
            <a:r>
              <a:rPr lang="en-GB" altLang="en-US" sz="1200" dirty="0">
                <a:solidFill>
                  <a:srgbClr val="000000"/>
                </a:solidFill>
                <a:latin typeface="Calibri" panose="020F0502020204030204" pitchFamily="34" charset="0"/>
                <a:cs typeface="Calibri" panose="020F0502020204030204" pitchFamily="34" charset="0"/>
              </a:rPr>
              <a:t> will be informed and a cause for concern may be completed.</a:t>
            </a:r>
          </a:p>
          <a:p>
            <a:pPr algn="just">
              <a:spcBef>
                <a:spcPct val="0"/>
              </a:spcBef>
              <a:defRPr/>
            </a:pPr>
            <a:r>
              <a:rPr lang="en-GB" altLang="en-US" sz="1200" dirty="0">
                <a:solidFill>
                  <a:srgbClr val="000000"/>
                </a:solidFill>
                <a:latin typeface="Calibri" panose="020F0502020204030204" pitchFamily="34" charset="0"/>
                <a:cs typeface="Calibri" panose="020F0502020204030204" pitchFamily="34" charset="0"/>
              </a:rPr>
              <a:t>Parents can contact the SENDCo, Mrs Voyzey, before/after the school day. An appointment can be made to have an in depth conversation.</a:t>
            </a:r>
          </a:p>
          <a:p>
            <a:pPr algn="just">
              <a:spcBef>
                <a:spcPct val="0"/>
              </a:spcBef>
              <a:defRPr/>
            </a:pPr>
            <a:r>
              <a:rPr lang="en-GB" altLang="en-US" sz="1200" dirty="0">
                <a:solidFill>
                  <a:srgbClr val="000000"/>
                </a:solidFill>
                <a:latin typeface="Calibri" panose="020F0502020204030204" pitchFamily="34" charset="0"/>
                <a:cs typeface="Calibri" panose="020F0502020204030204" pitchFamily="34" charset="0"/>
              </a:rPr>
              <a:t>We offer a variety of teaching styles, programs and strategies to enable pupils to achieve their full potential, This is our CORE offer available to all pupils.</a:t>
            </a:r>
          </a:p>
          <a:p>
            <a:pPr algn="just">
              <a:spcBef>
                <a:spcPct val="0"/>
              </a:spcBef>
              <a:defRPr/>
            </a:pPr>
            <a:r>
              <a:rPr lang="en-GB" altLang="en-US" sz="1200" dirty="0">
                <a:solidFill>
                  <a:srgbClr val="000000"/>
                </a:solidFill>
                <a:latin typeface="Calibri" panose="020F0502020204030204" pitchFamily="34" charset="0"/>
                <a:cs typeface="Calibri" panose="020F0502020204030204" pitchFamily="34" charset="0"/>
              </a:rPr>
              <a:t>Parents can contact the Class Teacher before/after school or make an appointment to have an in depth conversation.</a:t>
            </a:r>
          </a:p>
          <a:p>
            <a:pPr algn="just">
              <a:spcBef>
                <a:spcPct val="0"/>
              </a:spcBef>
              <a:defRPr/>
            </a:pPr>
            <a:r>
              <a:rPr lang="en-GB" altLang="en-US" sz="1200" dirty="0">
                <a:solidFill>
                  <a:srgbClr val="000000"/>
                </a:solidFill>
                <a:latin typeface="Calibri" panose="020F0502020204030204" pitchFamily="34" charset="0"/>
                <a:cs typeface="Calibri" panose="020F0502020204030204" pitchFamily="34" charset="0"/>
              </a:rPr>
              <a:t>Pupils are fully involved in their learning, being made aware of objectives and what they need to do to make progress.</a:t>
            </a:r>
            <a:endParaRPr lang="en-US" altLang="en-US" sz="1200" dirty="0">
              <a:solidFill>
                <a:srgbClr val="000000"/>
              </a:solidFill>
              <a:latin typeface="Calibri" panose="020F0502020204030204" pitchFamily="34" charset="0"/>
              <a:cs typeface="Calibri" panose="020F0502020204030204" pitchFamily="34" charset="0"/>
            </a:endParaRPr>
          </a:p>
          <a:p>
            <a:pPr algn="just">
              <a:spcBef>
                <a:spcPct val="0"/>
              </a:spcBef>
              <a:defRPr/>
            </a:pPr>
            <a:endParaRPr lang="en-GB" altLang="en-US" sz="1000" dirty="0">
              <a:solidFill>
                <a:srgbClr val="000000"/>
              </a:solidFill>
              <a:latin typeface="Calibri" panose="020F0502020204030204" pitchFamily="34" charset="0"/>
            </a:endParaRPr>
          </a:p>
        </p:txBody>
      </p:sp>
      <p:sp>
        <p:nvSpPr>
          <p:cNvPr id="24" name="Text Box 2"/>
          <p:cNvSpPr txBox="1">
            <a:spLocks noChangeArrowheads="1"/>
          </p:cNvSpPr>
          <p:nvPr/>
        </p:nvSpPr>
        <p:spPr bwMode="auto">
          <a:xfrm>
            <a:off x="105681" y="3496359"/>
            <a:ext cx="4549452" cy="2888504"/>
          </a:xfrm>
          <a:prstGeom prst="rect">
            <a:avLst/>
          </a:prstGeom>
          <a:ln/>
        </p:spPr>
        <p:style>
          <a:lnRef idx="2">
            <a:schemeClr val="dk1"/>
          </a:lnRef>
          <a:fillRef idx="1">
            <a:schemeClr val="lt1"/>
          </a:fillRef>
          <a:effectRef idx="0">
            <a:schemeClr val="dk1"/>
          </a:effectRef>
          <a:fontRef idx="minor">
            <a:schemeClr val="dk1"/>
          </a:fontRef>
        </p:style>
        <p:txBody>
          <a:bodyPr/>
          <a:lstStyle>
            <a:lvl1pPr marL="171450" indent="-171450">
              <a:spcBef>
                <a:spcPct val="20000"/>
              </a:spcBef>
              <a:buChar char="•"/>
              <a:defRPr sz="3200">
                <a:solidFill>
                  <a:srgbClr val="00ABE5"/>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spcBef>
                <a:spcPct val="0"/>
              </a:spcBef>
            </a:pPr>
            <a:endParaRPr lang="en-GB" altLang="en-US" sz="1400" dirty="0">
              <a:solidFill>
                <a:srgbClr val="000000"/>
              </a:solidFill>
              <a:latin typeface="Calibri" panose="020F0502020204030204" pitchFamily="34" charset="0"/>
              <a:cs typeface="Calibri" panose="020F0502020204030204" pitchFamily="34" charset="0"/>
            </a:endParaRPr>
          </a:p>
          <a:p>
            <a:pPr algn="just">
              <a:spcBef>
                <a:spcPct val="0"/>
              </a:spcBef>
            </a:pPr>
            <a:r>
              <a:rPr lang="en-GB" altLang="en-US" sz="1400" dirty="0">
                <a:solidFill>
                  <a:srgbClr val="000000"/>
                </a:solidFill>
                <a:latin typeface="Calibri" panose="020F0502020204030204" pitchFamily="34" charset="0"/>
                <a:cs typeface="Calibri" panose="020F0502020204030204" pitchFamily="34" charset="0"/>
              </a:rPr>
              <a:t>Keeping in touch with the parent/carer is vital.</a:t>
            </a:r>
          </a:p>
          <a:p>
            <a:pPr algn="just">
              <a:spcBef>
                <a:spcPct val="0"/>
              </a:spcBef>
            </a:pPr>
            <a:r>
              <a:rPr lang="en-GB" altLang="en-US" sz="1400" dirty="0">
                <a:solidFill>
                  <a:srgbClr val="000000"/>
                </a:solidFill>
                <a:latin typeface="Calibri" panose="020F0502020204030204" pitchFamily="34" charset="0"/>
                <a:cs typeface="Calibri" panose="020F0502020204030204" pitchFamily="34" charset="0"/>
              </a:rPr>
              <a:t>You will be invited to SEN support meetings at least three times a year. If concerns arise or needs change, then a meeting can be organised as appropriate. </a:t>
            </a:r>
          </a:p>
          <a:p>
            <a:pPr algn="just">
              <a:spcBef>
                <a:spcPct val="0"/>
              </a:spcBef>
            </a:pPr>
            <a:r>
              <a:rPr lang="en-GB" altLang="en-US" sz="1400" dirty="0">
                <a:solidFill>
                  <a:srgbClr val="000000"/>
                </a:solidFill>
                <a:latin typeface="Calibri" panose="020F0502020204030204" pitchFamily="34" charset="0"/>
                <a:cs typeface="Calibri" panose="020F0502020204030204" pitchFamily="34" charset="0"/>
              </a:rPr>
              <a:t>We monitor progress via half-termly tracking. Decisions will be made as to how best to move a child forward. Interventions are reviewed to monitor their effectiveness. We also observe teaching to ensure  the needs of all pupils are catered for.</a:t>
            </a:r>
          </a:p>
          <a:p>
            <a:pPr algn="just">
              <a:spcBef>
                <a:spcPct val="0"/>
              </a:spcBef>
            </a:pPr>
            <a:r>
              <a:rPr lang="en-GB" altLang="en-US" sz="1400" dirty="0">
                <a:solidFill>
                  <a:srgbClr val="000000"/>
                </a:solidFill>
                <a:latin typeface="Calibri" panose="020F0502020204030204" pitchFamily="34" charset="0"/>
                <a:cs typeface="Calibri" panose="020F0502020204030204" pitchFamily="34" charset="0"/>
              </a:rPr>
              <a:t>Parents/carers find additional information in our SEND policy and also on the Middlesbrough Local offer and portal.</a:t>
            </a:r>
          </a:p>
          <a:p>
            <a:pPr algn="just">
              <a:spcBef>
                <a:spcPct val="0"/>
              </a:spcBef>
            </a:pPr>
            <a:endParaRPr lang="en-GB" altLang="en-US" sz="1200" dirty="0">
              <a:solidFill>
                <a:srgbClr val="000000"/>
              </a:solidFill>
              <a:latin typeface="Calibri" panose="020F0502020204030204" pitchFamily="34" charset="0"/>
            </a:endParaRPr>
          </a:p>
        </p:txBody>
      </p:sp>
      <p:sp>
        <p:nvSpPr>
          <p:cNvPr id="25" name="Text Box 2"/>
          <p:cNvSpPr txBox="1">
            <a:spLocks noChangeArrowheads="1"/>
          </p:cNvSpPr>
          <p:nvPr/>
        </p:nvSpPr>
        <p:spPr bwMode="auto">
          <a:xfrm>
            <a:off x="7192713" y="190838"/>
            <a:ext cx="4814691" cy="2975908"/>
          </a:xfrm>
          <a:prstGeom prst="rect">
            <a:avLst/>
          </a:prstGeom>
          <a:ln/>
        </p:spPr>
        <p:style>
          <a:lnRef idx="2">
            <a:schemeClr val="dk1"/>
          </a:lnRef>
          <a:fillRef idx="1">
            <a:schemeClr val="lt1"/>
          </a:fillRef>
          <a:effectRef idx="0">
            <a:schemeClr val="dk1"/>
          </a:effectRef>
          <a:fontRef idx="minor">
            <a:schemeClr val="dk1"/>
          </a:fontRef>
        </p:style>
        <p:txBody>
          <a:bodyPr/>
          <a:lstStyle/>
          <a:p>
            <a:pPr marL="128588" indent="-128588" algn="just">
              <a:buFont typeface="Arial" panose="020B0604020202020204" pitchFamily="34" charset="0"/>
              <a:buChar char="•"/>
              <a:defRPr/>
            </a:pPr>
            <a:r>
              <a:rPr lang="en-GB" sz="1200" dirty="0">
                <a:solidFill>
                  <a:schemeClr val="bg1"/>
                </a:solidFill>
                <a:latin typeface="Calibri" panose="020F0502020204030204" pitchFamily="34" charset="0"/>
                <a:cs typeface="Calibri" panose="020F0502020204030204" pitchFamily="34" charset="0"/>
              </a:rPr>
              <a:t>SEND pupils will be included in all classroom activities. Their tasks will be prepared and marked by the Class Teacher or TA. They will be taught directly by the Teacher wherever possible. </a:t>
            </a:r>
          </a:p>
          <a:p>
            <a:pPr marL="128588" indent="-128588" algn="just">
              <a:buFont typeface="Arial" panose="020B0604020202020204" pitchFamily="34" charset="0"/>
              <a:buChar char="•"/>
              <a:defRPr/>
            </a:pPr>
            <a:r>
              <a:rPr lang="en-GB" sz="1200" dirty="0">
                <a:solidFill>
                  <a:schemeClr val="bg1"/>
                </a:solidFill>
                <a:latin typeface="Calibri" panose="020F0502020204030204" pitchFamily="34" charset="0"/>
                <a:cs typeface="Calibri" panose="020F0502020204030204" pitchFamily="34" charset="0"/>
              </a:rPr>
              <a:t>We are fortunate to have a number of experienced teachers and teaching assistants on our staff and we share our expertise. Teachers may also seek advice from external agencies.</a:t>
            </a:r>
          </a:p>
          <a:p>
            <a:pPr marL="128588" indent="-128588" algn="just">
              <a:buFont typeface="Arial" panose="020B0604020202020204" pitchFamily="34" charset="0"/>
              <a:buChar char="•"/>
              <a:defRPr/>
            </a:pPr>
            <a:r>
              <a:rPr lang="en-GB" sz="1200" dirty="0">
                <a:solidFill>
                  <a:schemeClr val="bg1"/>
                </a:solidFill>
                <a:latin typeface="Calibri" panose="020F0502020204030204" pitchFamily="34" charset="0"/>
                <a:cs typeface="Calibri" panose="020F0502020204030204" pitchFamily="34" charset="0"/>
              </a:rPr>
              <a:t>We ensure that information about a child’s SEN Support Plan or EHC plan is shared and understood by teachers and all relevant staff who work with that child.</a:t>
            </a:r>
          </a:p>
          <a:p>
            <a:pPr marL="128588" indent="-128588" algn="just">
              <a:buFont typeface="Arial" panose="020B0604020202020204" pitchFamily="34" charset="0"/>
              <a:buChar char="•"/>
              <a:defRPr/>
            </a:pPr>
            <a:r>
              <a:rPr lang="en-GB" sz="1200" dirty="0">
                <a:solidFill>
                  <a:schemeClr val="bg1"/>
                </a:solidFill>
                <a:latin typeface="Calibri" panose="020F0502020204030204" pitchFamily="34" charset="0"/>
                <a:cs typeface="Calibri" panose="020F0502020204030204" pitchFamily="34" charset="0"/>
              </a:rPr>
              <a:t>We will include parents and the child in writing SEN Support plans.</a:t>
            </a:r>
          </a:p>
          <a:p>
            <a:pPr marL="128588" indent="-128588" algn="just">
              <a:buFont typeface="Arial" panose="020B0604020202020204" pitchFamily="34" charset="0"/>
              <a:buChar char="•"/>
              <a:defRPr/>
            </a:pPr>
            <a:r>
              <a:rPr lang="en-GB" sz="1200" dirty="0">
                <a:solidFill>
                  <a:schemeClr val="bg1"/>
                </a:solidFill>
                <a:latin typeface="Calibri" panose="020F0502020204030204" pitchFamily="34" charset="0"/>
                <a:cs typeface="Calibri" panose="020F0502020204030204" pitchFamily="34" charset="0"/>
              </a:rPr>
              <a:t>Our school and staff aim to do everything to meet pupils’ special educational needs. </a:t>
            </a:r>
          </a:p>
          <a:p>
            <a:pPr marL="128588" indent="-128588" algn="just">
              <a:buFont typeface="Arial" panose="020B0604020202020204" pitchFamily="34" charset="0"/>
              <a:buChar char="•"/>
              <a:defRPr/>
            </a:pPr>
            <a:r>
              <a:rPr lang="en-GB" sz="1200" dirty="0">
                <a:solidFill>
                  <a:schemeClr val="bg1"/>
                </a:solidFill>
                <a:latin typeface="Calibri" panose="020F0502020204030204" pitchFamily="34" charset="0"/>
                <a:cs typeface="Calibri" panose="020F0502020204030204" pitchFamily="34" charset="0"/>
              </a:rPr>
              <a:t>All SEND children have the same right to facilities and extra curricular activities.</a:t>
            </a:r>
          </a:p>
          <a:p>
            <a:pPr marL="128588" indent="-128588" algn="just">
              <a:buFont typeface="Arial" panose="020B0604020202020204" pitchFamily="34" charset="0"/>
              <a:buChar char="•"/>
              <a:defRPr/>
            </a:pPr>
            <a:r>
              <a:rPr lang="en-GB" sz="1200" dirty="0">
                <a:solidFill>
                  <a:schemeClr val="bg1"/>
                </a:solidFill>
                <a:latin typeface="Calibri" panose="020F0502020204030204" pitchFamily="34" charset="0"/>
                <a:cs typeface="Calibri" panose="020F0502020204030204" pitchFamily="34" charset="0"/>
              </a:rPr>
              <a:t>We carefully plan for transition for children with SEND, for both in year transition and transitions to secondary school.</a:t>
            </a:r>
          </a:p>
          <a:p>
            <a:pPr>
              <a:defRPr/>
            </a:pPr>
            <a:endParaRPr lang="en-US" altLang="en-US" sz="825" dirty="0">
              <a:solidFill>
                <a:prstClr val="black"/>
              </a:solidFill>
              <a:latin typeface="Arial" pitchFamily="34" charset="0"/>
            </a:endParaRPr>
          </a:p>
        </p:txBody>
      </p:sp>
      <p:sp>
        <p:nvSpPr>
          <p:cNvPr id="26" name="Rectangle 25"/>
          <p:cNvSpPr/>
          <p:nvPr/>
        </p:nvSpPr>
        <p:spPr>
          <a:xfrm>
            <a:off x="7176939" y="3649185"/>
            <a:ext cx="4796450" cy="2677656"/>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spcBef>
                <a:spcPct val="0"/>
              </a:spcBef>
              <a:buFontTx/>
              <a:buNone/>
            </a:pPr>
            <a:r>
              <a:rPr lang="en-GB" altLang="en-US" sz="1200" b="1" u="sng" dirty="0">
                <a:solidFill>
                  <a:srgbClr val="000000"/>
                </a:solidFill>
                <a:latin typeface="Calibri" panose="020F0502020204030204" pitchFamily="34" charset="0"/>
                <a:cs typeface="Calibri" panose="020F0502020204030204" pitchFamily="34" charset="0"/>
              </a:rPr>
              <a:t>All pupils will receive Class teacher input via excellent targeted classroom teaching also known as Quality First Teaching</a:t>
            </a:r>
            <a:endParaRPr lang="en-GB" altLang="en-US" sz="1200" dirty="0">
              <a:solidFill>
                <a:srgbClr val="000000"/>
              </a:solidFill>
              <a:latin typeface="Calibri" panose="020F0502020204030204" pitchFamily="34" charset="0"/>
              <a:cs typeface="Calibri" panose="020F0502020204030204" pitchFamily="34" charset="0"/>
            </a:endParaRPr>
          </a:p>
          <a:p>
            <a:pPr>
              <a:spcBef>
                <a:spcPct val="0"/>
              </a:spcBef>
              <a:buFontTx/>
              <a:buNone/>
            </a:pPr>
            <a:r>
              <a:rPr lang="en-GB" altLang="en-US" sz="1200" dirty="0">
                <a:solidFill>
                  <a:srgbClr val="000000"/>
                </a:solidFill>
                <a:latin typeface="Calibri" panose="020F0502020204030204" pitchFamily="34" charset="0"/>
                <a:cs typeface="Calibri" panose="020F0502020204030204" pitchFamily="34" charset="0"/>
              </a:rPr>
              <a:t>For your child this would mean:</a:t>
            </a:r>
          </a:p>
          <a:p>
            <a:pPr>
              <a:spcBef>
                <a:spcPct val="0"/>
              </a:spcBef>
            </a:pPr>
            <a:r>
              <a:rPr lang="en-GB" altLang="en-US" sz="1200" dirty="0">
                <a:solidFill>
                  <a:srgbClr val="000000"/>
                </a:solidFill>
                <a:latin typeface="Calibri" panose="020F0502020204030204" pitchFamily="34" charset="0"/>
                <a:cs typeface="Calibri" panose="020F0502020204030204" pitchFamily="34" charset="0"/>
              </a:rPr>
              <a:t>That the teacher has the highest possible expectations for your child and all pupils in their class. Differentiated/</a:t>
            </a:r>
            <a:r>
              <a:rPr lang="en-GB" altLang="en-US" sz="1200" dirty="0" err="1">
                <a:solidFill>
                  <a:srgbClr val="000000"/>
                </a:solidFill>
                <a:latin typeface="Calibri" panose="020F0502020204030204" pitchFamily="34" charset="0"/>
                <a:cs typeface="Calibri" panose="020F0502020204030204" pitchFamily="34" charset="0"/>
              </a:rPr>
              <a:t>Scaffolded</a:t>
            </a:r>
            <a:r>
              <a:rPr lang="en-GB" altLang="en-US" sz="1200" dirty="0">
                <a:solidFill>
                  <a:srgbClr val="000000"/>
                </a:solidFill>
                <a:latin typeface="Calibri" panose="020F0502020204030204" pitchFamily="34" charset="0"/>
                <a:cs typeface="Calibri" panose="020F0502020204030204" pitchFamily="34" charset="0"/>
              </a:rPr>
              <a:t> activities will allow all pupils to make progress.</a:t>
            </a:r>
            <a:endParaRPr lang="en-US" altLang="en-US" sz="1200" dirty="0">
              <a:solidFill>
                <a:srgbClr val="000000"/>
              </a:solidFill>
              <a:latin typeface="Calibri" panose="020F0502020204030204" pitchFamily="34" charset="0"/>
              <a:cs typeface="Calibri" panose="020F0502020204030204" pitchFamily="34" charset="0"/>
            </a:endParaRPr>
          </a:p>
          <a:p>
            <a:pPr algn="just">
              <a:spcBef>
                <a:spcPct val="0"/>
              </a:spcBef>
            </a:pPr>
            <a:r>
              <a:rPr lang="en-US" altLang="en-US" sz="1200" dirty="0">
                <a:solidFill>
                  <a:srgbClr val="000000"/>
                </a:solidFill>
                <a:latin typeface="Calibri" panose="020F0502020204030204" pitchFamily="34" charset="0"/>
                <a:cs typeface="Calibri" panose="020F0502020204030204" pitchFamily="34" charset="0"/>
              </a:rPr>
              <a:t>The services we use to provide for and support our children include Specialist Teachers, Speech and Language, Occupational Therapy, CAMHS and The Educational Psychologist.</a:t>
            </a:r>
          </a:p>
          <a:p>
            <a:pPr algn="just">
              <a:spcBef>
                <a:spcPct val="0"/>
              </a:spcBef>
            </a:pPr>
            <a:r>
              <a:rPr lang="en-US" altLang="en-US" sz="1200" dirty="0">
                <a:solidFill>
                  <a:srgbClr val="000000"/>
                </a:solidFill>
                <a:latin typeface="Calibri" panose="020F0502020204030204" pitchFamily="34" charset="0"/>
                <a:cs typeface="Calibri" panose="020F0502020204030204" pitchFamily="34" charset="0"/>
              </a:rPr>
              <a:t>Parents will be asked for permission before any agency becomes involved and they will kept informed of engagement in additional provision, receiving reports and updates. </a:t>
            </a:r>
          </a:p>
          <a:p>
            <a:pPr algn="just">
              <a:spcBef>
                <a:spcPct val="0"/>
              </a:spcBef>
            </a:pPr>
            <a:r>
              <a:rPr lang="en-US" altLang="en-US" sz="1200" dirty="0">
                <a:solidFill>
                  <a:srgbClr val="000000"/>
                </a:solidFill>
                <a:latin typeface="Calibri" panose="020F0502020204030204" pitchFamily="34" charset="0"/>
                <a:cs typeface="Calibri" panose="020F0502020204030204" pitchFamily="34" charset="0"/>
              </a:rPr>
              <a:t>We encourage parents to become involved in the additional provision. Often meetings can be arranged with the relevant specialists.</a:t>
            </a:r>
          </a:p>
        </p:txBody>
      </p:sp>
    </p:spTree>
    <p:extLst>
      <p:ext uri="{BB962C8B-B14F-4D97-AF65-F5344CB8AC3E}">
        <p14:creationId xmlns:p14="http://schemas.microsoft.com/office/powerpoint/2010/main" val="5150646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2919" y="502920"/>
            <a:ext cx="9784080" cy="1508760"/>
          </a:xfrm>
        </p:spPr>
        <p:txBody>
          <a:bodyPr/>
          <a:lstStyle/>
          <a:p>
            <a:pPr algn="ctr"/>
            <a:r>
              <a:rPr lang="en-GB" b="1" u="sng" dirty="0"/>
              <a:t>Policies and Support</a:t>
            </a:r>
            <a:br>
              <a:rPr lang="en-GB" b="1" u="sng" dirty="0"/>
            </a:br>
            <a:endParaRPr lang="en-GB" b="1" dirty="0"/>
          </a:p>
        </p:txBody>
      </p:sp>
      <p:sp>
        <p:nvSpPr>
          <p:cNvPr id="3" name="Content Placeholder 2"/>
          <p:cNvSpPr>
            <a:spLocks noGrp="1"/>
          </p:cNvSpPr>
          <p:nvPr>
            <p:ph idx="1"/>
          </p:nvPr>
        </p:nvSpPr>
        <p:spPr>
          <a:xfrm>
            <a:off x="0" y="2011680"/>
            <a:ext cx="12191999" cy="4206240"/>
          </a:xfrm>
        </p:spPr>
        <p:txBody>
          <a:bodyPr>
            <a:normAutofit lnSpcReduction="10000"/>
          </a:bodyPr>
          <a:lstStyle/>
          <a:p>
            <a:pPr marL="285750" indent="-285750">
              <a:spcBef>
                <a:spcPts val="0"/>
              </a:spcBef>
              <a:spcAft>
                <a:spcPts val="0"/>
              </a:spcAft>
              <a:buFont typeface="Arial" panose="020B0604020202020204" pitchFamily="34" charset="0"/>
              <a:buChar char="•"/>
              <a:defRPr/>
            </a:pPr>
            <a:r>
              <a:rPr lang="en-GB" sz="2000" b="1" dirty="0">
                <a:latin typeface="Calibri" panose="020F0502020204030204" pitchFamily="34" charset="0"/>
                <a:cs typeface="Calibri" panose="020F0502020204030204" pitchFamily="34" charset="0"/>
              </a:rPr>
              <a:t>Policies relevant to SEND available on the school website:</a:t>
            </a:r>
          </a:p>
          <a:p>
            <a:pPr>
              <a:spcBef>
                <a:spcPts val="0"/>
              </a:spcBef>
              <a:spcAft>
                <a:spcPts val="0"/>
              </a:spcAft>
              <a:defRPr/>
            </a:pPr>
            <a:r>
              <a:rPr lang="en-GB" sz="2000" dirty="0">
                <a:latin typeface="Calibri" panose="020F0502020204030204" pitchFamily="34" charset="0"/>
                <a:cs typeface="Calibri" panose="020F0502020204030204" pitchFamily="34" charset="0"/>
              </a:rPr>
              <a:t>             SEND and Inclusion Policy </a:t>
            </a:r>
          </a:p>
          <a:p>
            <a:pPr>
              <a:spcBef>
                <a:spcPts val="0"/>
              </a:spcBef>
              <a:spcAft>
                <a:spcPts val="0"/>
              </a:spcAft>
              <a:defRPr/>
            </a:pPr>
            <a:r>
              <a:rPr lang="en-GB" sz="2000" dirty="0">
                <a:latin typeface="Calibri" panose="020F0502020204030204" pitchFamily="34" charset="0"/>
                <a:cs typeface="Calibri" panose="020F0502020204030204" pitchFamily="34" charset="0"/>
              </a:rPr>
              <a:t>             Equality Policy</a:t>
            </a:r>
          </a:p>
          <a:p>
            <a:pPr>
              <a:spcBef>
                <a:spcPts val="0"/>
              </a:spcBef>
              <a:spcAft>
                <a:spcPts val="0"/>
              </a:spcAft>
              <a:defRPr/>
            </a:pPr>
            <a:r>
              <a:rPr lang="en-GB" sz="2000" dirty="0">
                <a:latin typeface="Calibri" panose="020F0502020204030204" pitchFamily="34" charset="0"/>
                <a:cs typeface="Calibri" panose="020F0502020204030204" pitchFamily="34" charset="0"/>
              </a:rPr>
              <a:t>             Admissions Policy</a:t>
            </a:r>
          </a:p>
          <a:p>
            <a:pPr>
              <a:spcBef>
                <a:spcPts val="0"/>
              </a:spcBef>
              <a:spcAft>
                <a:spcPts val="0"/>
              </a:spcAft>
              <a:defRPr/>
            </a:pPr>
            <a:r>
              <a:rPr lang="en-GB" sz="2000" dirty="0">
                <a:latin typeface="Calibri" panose="020F0502020204030204" pitchFamily="34" charset="0"/>
                <a:cs typeface="Calibri" panose="020F0502020204030204" pitchFamily="34" charset="0"/>
              </a:rPr>
              <a:t>             Complaints Policy</a:t>
            </a:r>
          </a:p>
          <a:p>
            <a:pPr>
              <a:spcBef>
                <a:spcPts val="0"/>
              </a:spcBef>
              <a:spcAft>
                <a:spcPts val="0"/>
              </a:spcAft>
              <a:defRPr/>
            </a:pPr>
            <a:endParaRPr lang="en-GB" sz="2000" dirty="0">
              <a:latin typeface="Calibri" panose="020F0502020204030204" pitchFamily="34" charset="0"/>
              <a:cs typeface="Calibri" panose="020F0502020204030204" pitchFamily="34" charset="0"/>
            </a:endParaRPr>
          </a:p>
          <a:p>
            <a:pPr marL="285750" indent="-285750">
              <a:spcBef>
                <a:spcPts val="0"/>
              </a:spcBef>
              <a:spcAft>
                <a:spcPts val="0"/>
              </a:spcAft>
              <a:buFont typeface="Arial" panose="020B0604020202020204" pitchFamily="34" charset="0"/>
              <a:buChar char="•"/>
              <a:defRPr/>
            </a:pPr>
            <a:r>
              <a:rPr lang="en-GB" sz="2000" dirty="0">
                <a:latin typeface="Calibri" panose="020F0502020204030204" pitchFamily="34" charset="0"/>
                <a:cs typeface="Calibri" panose="020F0502020204030204" pitchFamily="34" charset="0"/>
              </a:rPr>
              <a:t>SEN Code of Practice   </a:t>
            </a:r>
            <a:r>
              <a:rPr lang="en-GB" sz="2000" dirty="0">
                <a:latin typeface="Calibri" panose="020F0502020204030204" pitchFamily="34" charset="0"/>
                <a:cs typeface="Calibri" panose="020F0502020204030204" pitchFamily="34" charset="0"/>
                <a:hlinkClick r:id="rId2"/>
              </a:rPr>
              <a:t>https://www.gov.uk/government/publications/send-code-of-practice-0-to-25</a:t>
            </a:r>
            <a:r>
              <a:rPr lang="en-GB" sz="2000" dirty="0">
                <a:latin typeface="Calibri" panose="020F0502020204030204" pitchFamily="34" charset="0"/>
                <a:cs typeface="Calibri" panose="020F0502020204030204" pitchFamily="34" charset="0"/>
              </a:rPr>
              <a:t> </a:t>
            </a:r>
          </a:p>
          <a:p>
            <a:pPr marL="285750" indent="-285750">
              <a:spcBef>
                <a:spcPts val="0"/>
              </a:spcBef>
              <a:spcAft>
                <a:spcPts val="0"/>
              </a:spcAft>
              <a:buFont typeface="Arial" panose="020B0604020202020204" pitchFamily="34" charset="0"/>
              <a:buChar char="•"/>
              <a:defRPr/>
            </a:pPr>
            <a:endParaRPr lang="en-GB" sz="2000" dirty="0">
              <a:latin typeface="Calibri" panose="020F0502020204030204" pitchFamily="34" charset="0"/>
              <a:cs typeface="Calibri" panose="020F0502020204030204" pitchFamily="34" charset="0"/>
            </a:endParaRPr>
          </a:p>
          <a:p>
            <a:pPr marL="285750" indent="-285750">
              <a:spcBef>
                <a:spcPts val="0"/>
              </a:spcBef>
              <a:spcAft>
                <a:spcPts val="0"/>
              </a:spcAft>
              <a:buFont typeface="Arial" panose="020B0604020202020204" pitchFamily="34" charset="0"/>
              <a:buChar char="•"/>
              <a:defRPr/>
            </a:pPr>
            <a:r>
              <a:rPr lang="en-GB" sz="2000" dirty="0">
                <a:latin typeface="Calibri" panose="020F0502020204030204" pitchFamily="34" charset="0"/>
                <a:cs typeface="Calibri" panose="020F0502020204030204" pitchFamily="34" charset="0"/>
              </a:rPr>
              <a:t>Middlesbrough LA’s Local Offer  </a:t>
            </a:r>
            <a:r>
              <a:rPr lang="en-GB" sz="2000" dirty="0">
                <a:latin typeface="Calibri" panose="020F0502020204030204" pitchFamily="34" charset="0"/>
                <a:cs typeface="Calibri" panose="020F0502020204030204" pitchFamily="34" charset="0"/>
                <a:hlinkClick r:id="rId3"/>
              </a:rPr>
              <a:t>https://barnardossendiass.org.uk/south-tees-sendiass/</a:t>
            </a:r>
            <a:r>
              <a:rPr lang="en-GB" sz="2000" dirty="0">
                <a:latin typeface="Calibri" panose="020F0502020204030204" pitchFamily="34" charset="0"/>
                <a:cs typeface="Calibri" panose="020F0502020204030204" pitchFamily="34" charset="0"/>
              </a:rPr>
              <a:t>    </a:t>
            </a:r>
          </a:p>
          <a:p>
            <a:pPr marL="285750" indent="-285750">
              <a:spcBef>
                <a:spcPts val="0"/>
              </a:spcBef>
              <a:spcAft>
                <a:spcPts val="0"/>
              </a:spcAft>
              <a:buFont typeface="Arial" panose="020B0604020202020204" pitchFamily="34" charset="0"/>
              <a:buChar char="•"/>
              <a:defRPr/>
            </a:pPr>
            <a:r>
              <a:rPr lang="en-GB" sz="2000" b="1" dirty="0">
                <a:latin typeface="Calibri" panose="020F0502020204030204" pitchFamily="34" charset="0"/>
                <a:cs typeface="Calibri" panose="020F0502020204030204" pitchFamily="34" charset="0"/>
              </a:rPr>
              <a:t>Support and advice:</a:t>
            </a:r>
          </a:p>
          <a:p>
            <a:pPr>
              <a:spcBef>
                <a:spcPts val="0"/>
              </a:spcBef>
              <a:spcAft>
                <a:spcPts val="0"/>
              </a:spcAft>
              <a:defRPr/>
            </a:pPr>
            <a:r>
              <a:rPr lang="en-GB" sz="2000" dirty="0">
                <a:latin typeface="Calibri" panose="020F0502020204030204" pitchFamily="34" charset="0"/>
                <a:cs typeface="Calibri" panose="020F0502020204030204" pitchFamily="34" charset="0"/>
              </a:rPr>
              <a:t>   SENDIASS  Tel: 01642 300774  EX: 225</a:t>
            </a:r>
          </a:p>
          <a:p>
            <a:pPr>
              <a:spcBef>
                <a:spcPts val="0"/>
              </a:spcBef>
              <a:spcAft>
                <a:spcPts val="0"/>
              </a:spcAft>
              <a:defRPr/>
            </a:pPr>
            <a:r>
              <a:rPr lang="en-GB" sz="2000" dirty="0">
                <a:latin typeface="Calibri" panose="020F0502020204030204" pitchFamily="34" charset="0"/>
                <a:cs typeface="Calibri" panose="020F0502020204030204" pitchFamily="34" charset="0"/>
              </a:rPr>
              <a:t>   email:  </a:t>
            </a:r>
            <a:r>
              <a:rPr lang="en-GB" sz="2000" dirty="0">
                <a:latin typeface="Calibri" panose="020F0502020204030204" pitchFamily="34" charset="0"/>
                <a:cs typeface="Calibri" panose="020F0502020204030204" pitchFamily="34" charset="0"/>
                <a:hlinkClick r:id="rId4"/>
              </a:rPr>
              <a:t>southteessendiass@barnardos.org.uk</a:t>
            </a:r>
            <a:r>
              <a:rPr lang="en-GB" sz="2000" dirty="0">
                <a:latin typeface="Calibri" panose="020F0502020204030204" pitchFamily="34" charset="0"/>
                <a:cs typeface="Calibri" panose="020F0502020204030204" pitchFamily="34" charset="0"/>
              </a:rPr>
              <a:t> </a:t>
            </a:r>
          </a:p>
          <a:p>
            <a:pPr>
              <a:spcBef>
                <a:spcPts val="0"/>
              </a:spcBef>
              <a:spcAft>
                <a:spcPts val="0"/>
              </a:spcAft>
              <a:defRPr/>
            </a:pPr>
            <a:endParaRPr lang="en-GB" sz="2000" dirty="0">
              <a:latin typeface="Calibri" panose="020F0502020204030204" pitchFamily="34" charset="0"/>
              <a:cs typeface="Calibri" panose="020F0502020204030204" pitchFamily="34" charset="0"/>
            </a:endParaRPr>
          </a:p>
          <a:p>
            <a:pPr>
              <a:spcBef>
                <a:spcPts val="0"/>
              </a:spcBef>
              <a:spcAft>
                <a:spcPts val="0"/>
              </a:spcAft>
              <a:defRPr/>
            </a:pPr>
            <a:r>
              <a:rPr lang="en-GB"/>
              <a:t>To ask for Early Help support, you can call 01642 726004 </a:t>
            </a:r>
          </a:p>
          <a:p>
            <a:pPr>
              <a:spcBef>
                <a:spcPts val="0"/>
              </a:spcBef>
              <a:spcAft>
                <a:spcPts val="0"/>
              </a:spcAft>
              <a:defRPr/>
            </a:pPr>
            <a:r>
              <a:rPr lang="en-GB"/>
              <a:t> email </a:t>
            </a:r>
            <a:r>
              <a:rPr lang="en-GB">
                <a:hlinkClick r:id="rId5"/>
              </a:rPr>
              <a:t>MiddlesbroughMACH@middlesbrough.gov.uk</a:t>
            </a:r>
            <a:r>
              <a:rPr lang="en-GB"/>
              <a:t>. </a:t>
            </a:r>
            <a:endParaRPr lang="en-GB" dirty="0"/>
          </a:p>
        </p:txBody>
      </p:sp>
    </p:spTree>
    <p:extLst>
      <p:ext uri="{BB962C8B-B14F-4D97-AF65-F5344CB8AC3E}">
        <p14:creationId xmlns:p14="http://schemas.microsoft.com/office/powerpoint/2010/main" val="41881155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2919" y="494133"/>
            <a:ext cx="9784080" cy="1508760"/>
          </a:xfrm>
        </p:spPr>
        <p:txBody>
          <a:bodyPr/>
          <a:lstStyle/>
          <a:p>
            <a:pPr algn="ctr"/>
            <a:r>
              <a:rPr lang="en-GB" b="1" u="sng" dirty="0"/>
              <a:t>SEND and provision</a:t>
            </a:r>
            <a:br>
              <a:rPr lang="en-GB" b="1" u="sng" dirty="0"/>
            </a:br>
            <a:endParaRPr lang="en-GB" dirty="0"/>
          </a:p>
        </p:txBody>
      </p:sp>
      <p:sp>
        <p:nvSpPr>
          <p:cNvPr id="3" name="Content Placeholder 2"/>
          <p:cNvSpPr>
            <a:spLocks noGrp="1"/>
          </p:cNvSpPr>
          <p:nvPr>
            <p:ph idx="1"/>
          </p:nvPr>
        </p:nvSpPr>
        <p:spPr/>
        <p:txBody>
          <a:bodyPr>
            <a:normAutofit fontScale="55000" lnSpcReduction="20000"/>
          </a:bodyPr>
          <a:lstStyle/>
          <a:p>
            <a:pPr algn="ctr">
              <a:defRPr/>
            </a:pPr>
            <a:r>
              <a:rPr lang="en-GB" sz="2400" b="1" u="sng" dirty="0"/>
              <a:t> </a:t>
            </a:r>
          </a:p>
          <a:p>
            <a:pPr>
              <a:defRPr/>
            </a:pPr>
            <a:r>
              <a:rPr lang="en-GB" sz="3300" dirty="0">
                <a:latin typeface="Calibri" panose="020F0502020204030204" pitchFamily="34" charset="0"/>
                <a:cs typeface="Calibri" panose="020F0502020204030204" pitchFamily="34" charset="0"/>
              </a:rPr>
              <a:t>Class teachers, supported by the senior leadership team, make regular assessments of progress for all pupils. Where pupils are falling behind or not making expected progress given their age and starting point, extra support will be given.</a:t>
            </a:r>
          </a:p>
          <a:p>
            <a:pPr>
              <a:defRPr/>
            </a:pPr>
            <a:endParaRPr lang="en-GB" sz="3300" dirty="0">
              <a:latin typeface="Calibri" panose="020F0502020204030204" pitchFamily="34" charset="0"/>
              <a:cs typeface="Calibri" panose="020F0502020204030204" pitchFamily="34" charset="0"/>
            </a:endParaRPr>
          </a:p>
          <a:p>
            <a:pPr>
              <a:defRPr/>
            </a:pPr>
            <a:r>
              <a:rPr lang="en-GB" sz="3300" dirty="0">
                <a:latin typeface="Calibri" panose="020F0502020204030204" pitchFamily="34" charset="0"/>
                <a:cs typeface="Calibri" panose="020F0502020204030204" pitchFamily="34" charset="0"/>
              </a:rPr>
              <a:t>Special educational provision is education that is consistently additional to or different from that of others of the same age, i.e. provision that goes beyond the differentiated approaches and learning arrangements normally provided as part of high-quality, personalised teaching.</a:t>
            </a:r>
          </a:p>
          <a:p>
            <a:pPr>
              <a:defRPr/>
            </a:pPr>
            <a:endParaRPr lang="en-GB" sz="3300" dirty="0">
              <a:latin typeface="Calibri" panose="020F0502020204030204" pitchFamily="34" charset="0"/>
              <a:cs typeface="Calibri" panose="020F0502020204030204" pitchFamily="34" charset="0"/>
            </a:endParaRPr>
          </a:p>
          <a:p>
            <a:pPr>
              <a:defRPr/>
            </a:pPr>
            <a:r>
              <a:rPr lang="en-GB" sz="3300" dirty="0">
                <a:latin typeface="Calibri" panose="020F0502020204030204" pitchFamily="34" charset="0"/>
                <a:cs typeface="Calibri" panose="020F0502020204030204" pitchFamily="34" charset="0"/>
              </a:rPr>
              <a:t>Once a potential SEND need has been identified, school takes action to remove barriers to learning and put effective special educational provision in place. This is ‘SEN support’ which takes the form of a four-part cycle – assess, plan, do, review. This is known as the graduated approach.</a:t>
            </a:r>
          </a:p>
          <a:p>
            <a:pPr>
              <a:defRPr/>
            </a:pPr>
            <a:endParaRPr lang="en-GB" sz="3300" dirty="0">
              <a:latin typeface="Calibri" panose="020F0502020204030204" pitchFamily="34" charset="0"/>
              <a:cs typeface="Calibri" panose="020F0502020204030204" pitchFamily="34" charset="0"/>
            </a:endParaRPr>
          </a:p>
          <a:p>
            <a:pPr>
              <a:defRPr/>
            </a:pPr>
            <a:r>
              <a:rPr lang="en-GB" sz="3300" dirty="0">
                <a:latin typeface="Calibri" panose="020F0502020204030204" pitchFamily="34" charset="0"/>
                <a:cs typeface="Calibri" panose="020F0502020204030204" pitchFamily="34" charset="0"/>
              </a:rPr>
              <a:t>There are 4 broad areas of SEND need. The following slides show what we offer at St Clare’s for each need. </a:t>
            </a:r>
          </a:p>
          <a:p>
            <a:endParaRPr lang="en-GB" dirty="0"/>
          </a:p>
        </p:txBody>
      </p:sp>
      <p:pic>
        <p:nvPicPr>
          <p:cNvPr id="6" name="Picture 5">
            <a:extLst>
              <a:ext uri="{FF2B5EF4-FFF2-40B4-BE49-F238E27FC236}">
                <a16:creationId xmlns:a16="http://schemas.microsoft.com/office/drawing/2014/main" id="{A253EDDE-5E57-4B51-8E6B-099644304950}"/>
              </a:ext>
            </a:extLst>
          </p:cNvPr>
          <p:cNvPicPr>
            <a:picLocks noChangeAspect="1"/>
          </p:cNvPicPr>
          <p:nvPr/>
        </p:nvPicPr>
        <p:blipFill>
          <a:blip r:embed="rId2"/>
          <a:stretch>
            <a:fillRect/>
          </a:stretch>
        </p:blipFill>
        <p:spPr>
          <a:xfrm>
            <a:off x="1047787" y="284176"/>
            <a:ext cx="1518036" cy="1518036"/>
          </a:xfrm>
          <a:prstGeom prst="rect">
            <a:avLst/>
          </a:prstGeom>
        </p:spPr>
      </p:pic>
      <p:pic>
        <p:nvPicPr>
          <p:cNvPr id="7" name="Picture 6">
            <a:extLst>
              <a:ext uri="{FF2B5EF4-FFF2-40B4-BE49-F238E27FC236}">
                <a16:creationId xmlns:a16="http://schemas.microsoft.com/office/drawing/2014/main" id="{F14FFDA5-B7D7-4284-8C65-23E6F8112C40}"/>
              </a:ext>
            </a:extLst>
          </p:cNvPr>
          <p:cNvPicPr>
            <a:picLocks noChangeAspect="1"/>
          </p:cNvPicPr>
          <p:nvPr/>
        </p:nvPicPr>
        <p:blipFill>
          <a:blip r:embed="rId2"/>
          <a:stretch>
            <a:fillRect/>
          </a:stretch>
        </p:blipFill>
        <p:spPr>
          <a:xfrm>
            <a:off x="9624095" y="190732"/>
            <a:ext cx="1518036" cy="1518036"/>
          </a:xfrm>
          <a:prstGeom prst="rect">
            <a:avLst/>
          </a:prstGeom>
        </p:spPr>
      </p:pic>
    </p:spTree>
    <p:extLst>
      <p:ext uri="{BB962C8B-B14F-4D97-AF65-F5344CB8AC3E}">
        <p14:creationId xmlns:p14="http://schemas.microsoft.com/office/powerpoint/2010/main" val="31168445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Communication and interaction </a:t>
            </a:r>
          </a:p>
        </p:txBody>
      </p:sp>
      <p:sp>
        <p:nvSpPr>
          <p:cNvPr id="3" name="Content Placeholder 2"/>
          <p:cNvSpPr>
            <a:spLocks noGrp="1"/>
          </p:cNvSpPr>
          <p:nvPr>
            <p:ph idx="1"/>
          </p:nvPr>
        </p:nvSpPr>
        <p:spPr/>
        <p:txBody>
          <a:bodyPr>
            <a:normAutofit lnSpcReduction="10000"/>
          </a:bodyPr>
          <a:lstStyle/>
          <a:p>
            <a:pPr marL="285750" indent="-285750" algn="just">
              <a:spcBef>
                <a:spcPts val="0"/>
              </a:spcBef>
              <a:spcAft>
                <a:spcPts val="0"/>
              </a:spcAft>
              <a:buFont typeface="Arial" panose="020B0604020202020204" pitchFamily="34" charset="0"/>
              <a:buChar char="•"/>
              <a:defRPr/>
            </a:pPr>
            <a:r>
              <a:rPr lang="en-GB" dirty="0">
                <a:latin typeface="Arial" panose="020B0604020202020204" pitchFamily="34" charset="0"/>
              </a:rPr>
              <a:t>Access to small group and/or individualised interventions.</a:t>
            </a:r>
          </a:p>
          <a:p>
            <a:pPr marL="285750" indent="-285750" algn="just">
              <a:spcBef>
                <a:spcPts val="0"/>
              </a:spcBef>
              <a:spcAft>
                <a:spcPts val="0"/>
              </a:spcAft>
              <a:buFont typeface="Arial" panose="020B0604020202020204" pitchFamily="34" charset="0"/>
              <a:buChar char="•"/>
              <a:defRPr/>
            </a:pPr>
            <a:r>
              <a:rPr lang="en-GB" dirty="0">
                <a:latin typeface="Arial" panose="020B0604020202020204" pitchFamily="34" charset="0"/>
              </a:rPr>
              <a:t>Interventions such as Blast to aid communication skills.</a:t>
            </a:r>
          </a:p>
          <a:p>
            <a:pPr marL="285750" indent="-285750" algn="just">
              <a:spcBef>
                <a:spcPts val="0"/>
              </a:spcBef>
              <a:spcAft>
                <a:spcPts val="0"/>
              </a:spcAft>
              <a:buFont typeface="Arial" panose="020B0604020202020204" pitchFamily="34" charset="0"/>
              <a:buChar char="•"/>
              <a:defRPr/>
            </a:pPr>
            <a:r>
              <a:rPr lang="en-GB" dirty="0">
                <a:latin typeface="Arial" panose="020B0604020202020204" pitchFamily="34" charset="0"/>
              </a:rPr>
              <a:t>Metacognitive classroom organisation that minimises distractions.</a:t>
            </a:r>
          </a:p>
          <a:p>
            <a:pPr marL="285750" indent="-285750" algn="just">
              <a:spcBef>
                <a:spcPts val="0"/>
              </a:spcBef>
              <a:spcAft>
                <a:spcPts val="0"/>
              </a:spcAft>
              <a:buFont typeface="Arial" panose="020B0604020202020204" pitchFamily="34" charset="0"/>
              <a:buChar char="•"/>
              <a:defRPr/>
            </a:pPr>
            <a:r>
              <a:rPr lang="en-GB" dirty="0">
                <a:latin typeface="Arial" panose="020B0604020202020204" pitchFamily="34" charset="0"/>
              </a:rPr>
              <a:t>Flexible approaches to timetable.</a:t>
            </a:r>
          </a:p>
          <a:p>
            <a:pPr marL="285750" indent="-285750" algn="just">
              <a:spcBef>
                <a:spcPts val="0"/>
              </a:spcBef>
              <a:spcAft>
                <a:spcPts val="0"/>
              </a:spcAft>
              <a:buFont typeface="Arial" panose="020B0604020202020204" pitchFamily="34" charset="0"/>
              <a:buChar char="•"/>
              <a:defRPr/>
            </a:pPr>
            <a:r>
              <a:rPr lang="en-GB" dirty="0">
                <a:latin typeface="Arial" panose="020B0604020202020204" pitchFamily="34" charset="0"/>
              </a:rPr>
              <a:t>Modifications to lunch and break times if needed.</a:t>
            </a:r>
          </a:p>
          <a:p>
            <a:pPr marL="285750" indent="-285750" algn="just">
              <a:spcBef>
                <a:spcPts val="0"/>
              </a:spcBef>
              <a:spcAft>
                <a:spcPts val="0"/>
              </a:spcAft>
              <a:buFont typeface="Arial" panose="020B0604020202020204" pitchFamily="34" charset="0"/>
              <a:buChar char="•"/>
              <a:defRPr/>
            </a:pPr>
            <a:r>
              <a:rPr lang="en-GB" dirty="0">
                <a:latin typeface="Arial" panose="020B0604020202020204" pitchFamily="34" charset="0"/>
              </a:rPr>
              <a:t>Enhanced access to additional aids, such as sensory boxes, visual timetables, ear defenders and work stations.</a:t>
            </a:r>
          </a:p>
          <a:p>
            <a:pPr marL="285750" indent="-285750" algn="just">
              <a:spcBef>
                <a:spcPts val="0"/>
              </a:spcBef>
              <a:spcAft>
                <a:spcPts val="0"/>
              </a:spcAft>
              <a:buFont typeface="Arial" panose="020B0604020202020204" pitchFamily="34" charset="0"/>
              <a:buChar char="•"/>
              <a:defRPr/>
            </a:pPr>
            <a:r>
              <a:rPr lang="en-GB" dirty="0">
                <a:latin typeface="Arial" panose="020B0604020202020204" pitchFamily="34" charset="0"/>
              </a:rPr>
              <a:t>Access to technology-Laptops, software.</a:t>
            </a:r>
          </a:p>
          <a:p>
            <a:pPr marL="285750" indent="-285750" algn="just">
              <a:spcBef>
                <a:spcPts val="0"/>
              </a:spcBef>
              <a:spcAft>
                <a:spcPts val="0"/>
              </a:spcAft>
              <a:buFont typeface="Arial" panose="020B0604020202020204" pitchFamily="34" charset="0"/>
              <a:buChar char="•"/>
              <a:defRPr/>
            </a:pPr>
            <a:r>
              <a:rPr lang="en-GB" dirty="0">
                <a:latin typeface="Arial" panose="020B0604020202020204" pitchFamily="34" charset="0"/>
              </a:rPr>
              <a:t>Social and emotional stories, feelings cards.</a:t>
            </a:r>
          </a:p>
          <a:p>
            <a:pPr marL="285750" indent="-285750" algn="just">
              <a:spcBef>
                <a:spcPts val="0"/>
              </a:spcBef>
              <a:spcAft>
                <a:spcPts val="0"/>
              </a:spcAft>
              <a:buFont typeface="Arial" panose="020B0604020202020204" pitchFamily="34" charset="0"/>
              <a:buChar char="•"/>
              <a:defRPr/>
            </a:pPr>
            <a:r>
              <a:rPr lang="en-GB" dirty="0">
                <a:latin typeface="Arial" panose="020B0604020202020204" pitchFamily="34" charset="0"/>
              </a:rPr>
              <a:t>Careful planning of transitions.</a:t>
            </a:r>
          </a:p>
          <a:p>
            <a:pPr marL="285750" indent="-285750" algn="just">
              <a:spcBef>
                <a:spcPts val="0"/>
              </a:spcBef>
              <a:spcAft>
                <a:spcPts val="0"/>
              </a:spcAft>
              <a:buFont typeface="Arial" panose="020B0604020202020204" pitchFamily="34" charset="0"/>
              <a:buChar char="•"/>
              <a:defRPr/>
            </a:pPr>
            <a:r>
              <a:rPr lang="en-GB" dirty="0">
                <a:latin typeface="Arial" panose="020B0604020202020204" pitchFamily="34" charset="0"/>
              </a:rPr>
              <a:t>Access to Speech and Language Therapist.</a:t>
            </a:r>
          </a:p>
          <a:p>
            <a:pPr marL="285750" indent="-285750" algn="just">
              <a:spcBef>
                <a:spcPts val="0"/>
              </a:spcBef>
              <a:spcAft>
                <a:spcPts val="0"/>
              </a:spcAft>
              <a:buFont typeface="Arial" panose="020B0604020202020204" pitchFamily="34" charset="0"/>
              <a:buChar char="•"/>
              <a:defRPr/>
            </a:pPr>
            <a:r>
              <a:rPr lang="en-GB" dirty="0">
                <a:latin typeface="Arial" panose="020B0604020202020204" pitchFamily="34" charset="0"/>
              </a:rPr>
              <a:t>Access to Educational Psychologist.</a:t>
            </a:r>
          </a:p>
          <a:p>
            <a:pPr marL="285750" indent="-285750" algn="just">
              <a:spcBef>
                <a:spcPts val="0"/>
              </a:spcBef>
              <a:spcAft>
                <a:spcPts val="0"/>
              </a:spcAft>
              <a:buFont typeface="Arial" panose="020B0604020202020204" pitchFamily="34" charset="0"/>
              <a:buChar char="•"/>
              <a:defRPr/>
            </a:pPr>
            <a:r>
              <a:rPr lang="en-GB" dirty="0">
                <a:latin typeface="Arial" panose="020B0604020202020204" pitchFamily="34" charset="0"/>
              </a:rPr>
              <a:t>Access to Treetops sensory service.</a:t>
            </a:r>
          </a:p>
          <a:p>
            <a:pPr marL="285750" indent="-285750" algn="just">
              <a:spcBef>
                <a:spcPts val="0"/>
              </a:spcBef>
              <a:spcAft>
                <a:spcPts val="0"/>
              </a:spcAft>
              <a:buFont typeface="Arial" panose="020B0604020202020204" pitchFamily="34" charset="0"/>
              <a:buChar char="•"/>
              <a:defRPr/>
            </a:pPr>
            <a:r>
              <a:rPr lang="en-GB" dirty="0">
                <a:latin typeface="Arial" panose="020B0604020202020204" pitchFamily="34" charset="0"/>
              </a:rPr>
              <a:t>Access to communication aids, such as books and strips.</a:t>
            </a:r>
          </a:p>
          <a:p>
            <a:pPr marL="285750" indent="-285750" algn="just">
              <a:spcBef>
                <a:spcPts val="0"/>
              </a:spcBef>
              <a:spcAft>
                <a:spcPts val="0"/>
              </a:spcAft>
              <a:buFont typeface="Arial" panose="020B0604020202020204" pitchFamily="34" charset="0"/>
              <a:buChar char="•"/>
              <a:defRPr/>
            </a:pPr>
            <a:r>
              <a:rPr lang="en-GB" dirty="0">
                <a:latin typeface="Arial" panose="020B0604020202020204" pitchFamily="34" charset="0"/>
              </a:rPr>
              <a:t>Access to Speech and Language Therapy Services</a:t>
            </a:r>
          </a:p>
        </p:txBody>
      </p:sp>
      <p:grpSp>
        <p:nvGrpSpPr>
          <p:cNvPr id="24" name="Group 48"/>
          <p:cNvGrpSpPr>
            <a:grpSpLocks/>
          </p:cNvGrpSpPr>
          <p:nvPr/>
        </p:nvGrpSpPr>
        <p:grpSpPr bwMode="auto">
          <a:xfrm>
            <a:off x="10074418" y="458988"/>
            <a:ext cx="1825162" cy="1961483"/>
            <a:chOff x="3949065" y="2419851"/>
            <a:chExt cx="2712085" cy="2994887"/>
          </a:xfrm>
        </p:grpSpPr>
        <p:sp>
          <p:nvSpPr>
            <p:cNvPr id="25" name="Oval 48"/>
            <p:cNvSpPr>
              <a:spLocks noChangeArrowheads="1"/>
            </p:cNvSpPr>
            <p:nvPr/>
          </p:nvSpPr>
          <p:spPr bwMode="auto">
            <a:xfrm>
              <a:off x="4325626" y="2695000"/>
              <a:ext cx="2083778" cy="2082663"/>
            </a:xfrm>
            <a:prstGeom prst="ellipse">
              <a:avLst/>
            </a:prstGeom>
            <a:solidFill>
              <a:srgbClr val="FFFFFF"/>
            </a:solidFill>
            <a:ln w="9525">
              <a:solidFill>
                <a:srgbClr val="000000"/>
              </a:solidFill>
              <a:round/>
              <a:headEnd/>
              <a:tailEnd/>
            </a:ln>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defRPr/>
              </a:pPr>
              <a:endParaRPr lang="en-GB" altLang="en-US" sz="1350">
                <a:solidFill>
                  <a:prstClr val="black"/>
                </a:solidFill>
              </a:endParaRPr>
            </a:p>
          </p:txBody>
        </p:sp>
        <p:grpSp>
          <p:nvGrpSpPr>
            <p:cNvPr id="26" name="Group 40"/>
            <p:cNvGrpSpPr>
              <a:grpSpLocks/>
            </p:cNvGrpSpPr>
            <p:nvPr/>
          </p:nvGrpSpPr>
          <p:grpSpPr bwMode="auto">
            <a:xfrm>
              <a:off x="3949065" y="2419851"/>
              <a:ext cx="2712085" cy="2994887"/>
              <a:chOff x="3949065" y="2409825"/>
              <a:chExt cx="2712085" cy="2994887"/>
            </a:xfrm>
          </p:grpSpPr>
          <p:grpSp>
            <p:nvGrpSpPr>
              <p:cNvPr id="27" name="Group 39"/>
              <p:cNvGrpSpPr>
                <a:grpSpLocks/>
              </p:cNvGrpSpPr>
              <p:nvPr/>
            </p:nvGrpSpPr>
            <p:grpSpPr bwMode="auto">
              <a:xfrm>
                <a:off x="3949065" y="2409825"/>
                <a:ext cx="2712085" cy="2984500"/>
                <a:chOff x="3949065" y="2416175"/>
                <a:chExt cx="2712085" cy="2984500"/>
              </a:xfrm>
            </p:grpSpPr>
            <p:grpSp>
              <p:nvGrpSpPr>
                <p:cNvPr id="29" name="Group 29"/>
                <p:cNvGrpSpPr>
                  <a:grpSpLocks/>
                </p:cNvGrpSpPr>
                <p:nvPr/>
              </p:nvGrpSpPr>
              <p:grpSpPr bwMode="auto">
                <a:xfrm>
                  <a:off x="3949065" y="2416175"/>
                  <a:ext cx="2712085" cy="2967351"/>
                  <a:chOff x="6219" y="3806"/>
                  <a:chExt cx="4271" cy="4672"/>
                </a:xfrm>
              </p:grpSpPr>
              <p:sp>
                <p:nvSpPr>
                  <p:cNvPr id="33" name="AutoShape 30"/>
                  <p:cNvSpPr>
                    <a:spLocks noChangeArrowheads="1"/>
                  </p:cNvSpPr>
                  <p:nvPr/>
                </p:nvSpPr>
                <p:spPr bwMode="auto">
                  <a:xfrm rot="8676369">
                    <a:off x="6423" y="3806"/>
                    <a:ext cx="3958" cy="418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5 w 21600"/>
                      <a:gd name="T19" fmla="*/ 3161 h 21600"/>
                      <a:gd name="T20" fmla="*/ 18435 w 21600"/>
                      <a:gd name="T21" fmla="*/ 1843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00B050"/>
                      </a:gs>
                      <a:gs pos="100000">
                        <a:srgbClr val="00B0F0"/>
                      </a:gs>
                    </a:gsLst>
                    <a:lin ang="0" scaled="1"/>
                  </a:gradFill>
                  <a:ln w="19050">
                    <a:solidFill>
                      <a:srgbClr val="000000"/>
                    </a:solidFill>
                    <a:miter lim="800000"/>
                    <a:headEnd/>
                    <a:tailEnd/>
                  </a:ln>
                </p:spPr>
                <p:txBody>
                  <a:bodyPr/>
                  <a:lstStyle/>
                  <a:p>
                    <a:endParaRPr lang="en-GB"/>
                  </a:p>
                </p:txBody>
              </p:sp>
              <p:grpSp>
                <p:nvGrpSpPr>
                  <p:cNvPr id="34" name="Group 31"/>
                  <p:cNvGrpSpPr>
                    <a:grpSpLocks/>
                  </p:cNvGrpSpPr>
                  <p:nvPr/>
                </p:nvGrpSpPr>
                <p:grpSpPr bwMode="auto">
                  <a:xfrm>
                    <a:off x="6219" y="3817"/>
                    <a:ext cx="4271" cy="4661"/>
                    <a:chOff x="6219" y="3817"/>
                    <a:chExt cx="4271" cy="4661"/>
                  </a:xfrm>
                </p:grpSpPr>
                <p:sp>
                  <p:nvSpPr>
                    <p:cNvPr id="35" name="AutoShape 32"/>
                    <p:cNvSpPr>
                      <a:spLocks noChangeArrowheads="1"/>
                    </p:cNvSpPr>
                    <p:nvPr/>
                  </p:nvSpPr>
                  <p:spPr bwMode="auto">
                    <a:xfrm rot="3370115">
                      <a:off x="6331" y="3746"/>
                      <a:ext cx="3958" cy="418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5 w 21600"/>
                        <a:gd name="T19" fmla="*/ 3161 h 21600"/>
                        <a:gd name="T20" fmla="*/ 18435 w 21600"/>
                        <a:gd name="T21" fmla="*/ 1843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FF0000"/>
                        </a:gs>
                        <a:gs pos="100000">
                          <a:srgbClr val="00B050"/>
                        </a:gs>
                      </a:gsLst>
                      <a:lin ang="0" scaled="1"/>
                    </a:gradFill>
                    <a:ln w="19050">
                      <a:solidFill>
                        <a:srgbClr val="000000"/>
                      </a:solidFill>
                      <a:miter lim="800000"/>
                      <a:headEnd/>
                      <a:tailEnd/>
                    </a:ln>
                  </p:spPr>
                  <p:txBody>
                    <a:bodyPr/>
                    <a:lstStyle/>
                    <a:p>
                      <a:endParaRPr lang="en-GB"/>
                    </a:p>
                  </p:txBody>
                </p:sp>
                <p:sp>
                  <p:nvSpPr>
                    <p:cNvPr id="36" name="AutoShape 33"/>
                    <p:cNvSpPr>
                      <a:spLocks noChangeArrowheads="1"/>
                    </p:cNvSpPr>
                    <p:nvPr/>
                  </p:nvSpPr>
                  <p:spPr bwMode="auto">
                    <a:xfrm rot="-2051268">
                      <a:off x="6391" y="3817"/>
                      <a:ext cx="3958" cy="418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5 w 21600"/>
                        <a:gd name="T19" fmla="*/ 3161 h 21600"/>
                        <a:gd name="T20" fmla="*/ 18435 w 21600"/>
                        <a:gd name="T21" fmla="*/ 1843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B2A1C7"/>
                        </a:gs>
                        <a:gs pos="100000">
                          <a:srgbClr val="FF0000"/>
                        </a:gs>
                      </a:gsLst>
                      <a:lin ang="0" scaled="1"/>
                    </a:gradFill>
                    <a:ln w="19050">
                      <a:solidFill>
                        <a:srgbClr val="000000"/>
                      </a:solidFill>
                      <a:miter lim="800000"/>
                      <a:headEnd/>
                      <a:tailEnd/>
                    </a:ln>
                  </p:spPr>
                  <p:txBody>
                    <a:bodyPr/>
                    <a:lstStyle/>
                    <a:p>
                      <a:endParaRPr lang="en-GB"/>
                    </a:p>
                  </p:txBody>
                </p:sp>
                <p:sp>
                  <p:nvSpPr>
                    <p:cNvPr id="37" name="AutoShape 34"/>
                    <p:cNvSpPr>
                      <a:spLocks noChangeArrowheads="1"/>
                    </p:cNvSpPr>
                    <p:nvPr/>
                  </p:nvSpPr>
                  <p:spPr bwMode="auto">
                    <a:xfrm rot="-7484141">
                      <a:off x="6420" y="3842"/>
                      <a:ext cx="3958" cy="418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5 w 21600"/>
                        <a:gd name="T19" fmla="*/ 3161 h 21600"/>
                        <a:gd name="T20" fmla="*/ 18435 w 21600"/>
                        <a:gd name="T21" fmla="*/ 1843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00B0F0"/>
                        </a:gs>
                        <a:gs pos="100000">
                          <a:srgbClr val="B2A1C7"/>
                        </a:gs>
                      </a:gsLst>
                      <a:lin ang="0" scaled="1"/>
                    </a:gradFill>
                    <a:ln w="19050">
                      <a:solidFill>
                        <a:srgbClr val="000000"/>
                      </a:solidFill>
                      <a:miter lim="800000"/>
                      <a:headEnd/>
                      <a:tailEnd/>
                    </a:ln>
                  </p:spPr>
                  <p:txBody>
                    <a:bodyPr/>
                    <a:lstStyle/>
                    <a:p>
                      <a:endParaRPr lang="en-GB"/>
                    </a:p>
                  </p:txBody>
                </p:sp>
                <p:sp>
                  <p:nvSpPr>
                    <p:cNvPr id="38" name="WordArt 35"/>
                    <p:cNvSpPr>
                      <a:spLocks noChangeArrowheads="1" noChangeShapeType="1" noTextEdit="1"/>
                    </p:cNvSpPr>
                    <p:nvPr/>
                  </p:nvSpPr>
                  <p:spPr bwMode="auto">
                    <a:xfrm rot="-1723048">
                      <a:off x="7166" y="4381"/>
                      <a:ext cx="1476" cy="924"/>
                    </a:xfrm>
                    <a:prstGeom prst="rect">
                      <a:avLst/>
                    </a:prstGeom>
                  </p:spPr>
                  <p:txBody>
                    <a:bodyPr spcFirstLastPara="1" wrap="none" fromWordArt="1">
                      <a:prstTxWarp prst="textArchUp">
                        <a:avLst>
                          <a:gd name="adj" fmla="val 11521730"/>
                        </a:avLst>
                      </a:prstTxWarp>
                    </a:bodyPr>
                    <a:lstStyle/>
                    <a:p>
                      <a:pPr algn="ctr"/>
                      <a:r>
                        <a:rPr lang="en-GB" sz="2700" kern="10">
                          <a:ln w="9525">
                            <a:solidFill>
                              <a:srgbClr val="000000"/>
                            </a:solidFill>
                            <a:round/>
                            <a:headEnd/>
                            <a:tailEnd/>
                          </a:ln>
                          <a:solidFill>
                            <a:srgbClr val="000000"/>
                          </a:solidFill>
                          <a:latin typeface="Arial Black" panose="020B0A04020102020204" pitchFamily="34" charset="0"/>
                        </a:rPr>
                        <a:t>Assess</a:t>
                      </a:r>
                    </a:p>
                  </p:txBody>
                </p:sp>
                <p:sp>
                  <p:nvSpPr>
                    <p:cNvPr id="39" name="WordArt 36"/>
                    <p:cNvSpPr>
                      <a:spLocks noChangeArrowheads="1" noChangeShapeType="1" noTextEdit="1"/>
                    </p:cNvSpPr>
                    <p:nvPr/>
                  </p:nvSpPr>
                  <p:spPr bwMode="auto">
                    <a:xfrm rot="3874958">
                      <a:off x="8864" y="4922"/>
                      <a:ext cx="1160" cy="726"/>
                    </a:xfrm>
                    <a:prstGeom prst="rect">
                      <a:avLst/>
                    </a:prstGeom>
                  </p:spPr>
                  <p:txBody>
                    <a:bodyPr spcFirstLastPara="1" wrap="none" fromWordArt="1">
                      <a:prstTxWarp prst="textArchUp">
                        <a:avLst>
                          <a:gd name="adj" fmla="val 11521558"/>
                        </a:avLst>
                      </a:prstTxWarp>
                    </a:bodyPr>
                    <a:lstStyle/>
                    <a:p>
                      <a:pPr algn="ctr"/>
                      <a:r>
                        <a:rPr lang="en-GB" sz="2700" kern="10">
                          <a:ln w="9525">
                            <a:solidFill>
                              <a:srgbClr val="000000"/>
                            </a:solidFill>
                            <a:round/>
                            <a:headEnd/>
                            <a:tailEnd/>
                          </a:ln>
                          <a:solidFill>
                            <a:srgbClr val="000000"/>
                          </a:solidFill>
                          <a:latin typeface="Arial Black" panose="020B0A04020102020204" pitchFamily="34" charset="0"/>
                        </a:rPr>
                        <a:t>Plan</a:t>
                      </a:r>
                    </a:p>
                  </p:txBody>
                </p:sp>
                <p:sp>
                  <p:nvSpPr>
                    <p:cNvPr id="40" name="WordArt 37"/>
                    <p:cNvSpPr>
                      <a:spLocks noChangeArrowheads="1" noChangeShapeType="1" noTextEdit="1"/>
                    </p:cNvSpPr>
                    <p:nvPr/>
                  </p:nvSpPr>
                  <p:spPr bwMode="auto">
                    <a:xfrm rot="8930439">
                      <a:off x="8786" y="6967"/>
                      <a:ext cx="559" cy="350"/>
                    </a:xfrm>
                    <a:prstGeom prst="rect">
                      <a:avLst/>
                    </a:prstGeom>
                  </p:spPr>
                  <p:txBody>
                    <a:bodyPr spcFirstLastPara="1" wrap="none" fromWordArt="1">
                      <a:prstTxWarp prst="textArchUp">
                        <a:avLst>
                          <a:gd name="adj" fmla="val 11521844"/>
                        </a:avLst>
                      </a:prstTxWarp>
                    </a:bodyPr>
                    <a:lstStyle/>
                    <a:p>
                      <a:pPr algn="ctr"/>
                      <a:r>
                        <a:rPr lang="en-GB" sz="2700" kern="10">
                          <a:ln w="9525">
                            <a:solidFill>
                              <a:srgbClr val="000000"/>
                            </a:solidFill>
                            <a:round/>
                            <a:headEnd/>
                            <a:tailEnd/>
                          </a:ln>
                          <a:solidFill>
                            <a:srgbClr val="000000"/>
                          </a:solidFill>
                          <a:latin typeface="Arial Black" panose="020B0A04020102020204" pitchFamily="34" charset="0"/>
                        </a:rPr>
                        <a:t>Do</a:t>
                      </a:r>
                    </a:p>
                  </p:txBody>
                </p:sp>
                <p:sp>
                  <p:nvSpPr>
                    <p:cNvPr id="41" name="WordArt 38"/>
                    <p:cNvSpPr>
                      <a:spLocks noChangeArrowheads="1" noChangeShapeType="1" noTextEdit="1"/>
                    </p:cNvSpPr>
                    <p:nvPr/>
                  </p:nvSpPr>
                  <p:spPr bwMode="auto">
                    <a:xfrm rot="-7385954">
                      <a:off x="6572" y="5923"/>
                      <a:ext cx="1476" cy="924"/>
                    </a:xfrm>
                    <a:prstGeom prst="rect">
                      <a:avLst/>
                    </a:prstGeom>
                  </p:spPr>
                  <p:txBody>
                    <a:bodyPr spcFirstLastPara="1" wrap="none" fromWordArt="1">
                      <a:prstTxWarp prst="textArchUp">
                        <a:avLst>
                          <a:gd name="adj" fmla="val 11521730"/>
                        </a:avLst>
                      </a:prstTxWarp>
                    </a:bodyPr>
                    <a:lstStyle/>
                    <a:p>
                      <a:pPr algn="ctr"/>
                      <a:r>
                        <a:rPr lang="en-GB" sz="2700" kern="10">
                          <a:ln w="9525">
                            <a:solidFill>
                              <a:srgbClr val="000000"/>
                            </a:solidFill>
                            <a:round/>
                            <a:headEnd/>
                            <a:tailEnd/>
                          </a:ln>
                          <a:solidFill>
                            <a:srgbClr val="000000"/>
                          </a:solidFill>
                          <a:latin typeface="Arial Black" panose="020B0A04020102020204" pitchFamily="34" charset="0"/>
                        </a:rPr>
                        <a:t>Review</a:t>
                      </a:r>
                    </a:p>
                  </p:txBody>
                </p:sp>
                <p:sp>
                  <p:nvSpPr>
                    <p:cNvPr id="42" name="AutoShape 39"/>
                    <p:cNvSpPr>
                      <a:spLocks noChangeArrowheads="1"/>
                    </p:cNvSpPr>
                    <p:nvPr/>
                  </p:nvSpPr>
                  <p:spPr bwMode="auto">
                    <a:xfrm rot="-5400000">
                      <a:off x="6987" y="7027"/>
                      <a:ext cx="1939" cy="963"/>
                    </a:xfrm>
                    <a:prstGeom prst="triangle">
                      <a:avLst>
                        <a:gd name="adj" fmla="val 52866"/>
                      </a:avLst>
                    </a:prstGeom>
                    <a:solidFill>
                      <a:srgbClr val="00B0F0"/>
                    </a:solidFill>
                    <a:ln w="9525" algn="ctr">
                      <a:solidFill>
                        <a:srgbClr val="00B0F0"/>
                      </a:solidFill>
                      <a:miter lim="800000"/>
                      <a:headEnd/>
                      <a:tailEnd/>
                    </a:ln>
                    <a:effectLst/>
                    <a:extLs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defRPr/>
                      </a:pPr>
                      <a:endParaRPr lang="en-GB" altLang="en-US" sz="1350">
                        <a:solidFill>
                          <a:prstClr val="black"/>
                        </a:solidFill>
                      </a:endParaRPr>
                    </a:p>
                  </p:txBody>
                </p:sp>
              </p:grpSp>
            </p:grpSp>
            <p:cxnSp>
              <p:nvCxnSpPr>
                <p:cNvPr id="30" name="AutoShape 40"/>
                <p:cNvCxnSpPr>
                  <a:cxnSpLocks noChangeShapeType="1"/>
                </p:cNvCxnSpPr>
                <p:nvPr/>
              </p:nvCxnSpPr>
              <p:spPr bwMode="auto">
                <a:xfrm flipV="1">
                  <a:off x="5364480" y="4133580"/>
                  <a:ext cx="635" cy="367743"/>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cxnSp>
              <p:nvCxnSpPr>
                <p:cNvPr id="31" name="AutoShape 41"/>
                <p:cNvCxnSpPr>
                  <a:cxnSpLocks noChangeShapeType="1"/>
                </p:cNvCxnSpPr>
                <p:nvPr/>
              </p:nvCxnSpPr>
              <p:spPr bwMode="auto">
                <a:xfrm flipH="1" flipV="1">
                  <a:off x="4746625" y="4738229"/>
                  <a:ext cx="617855" cy="662446"/>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cxnSp>
              <p:nvCxnSpPr>
                <p:cNvPr id="32" name="AutoShape 42"/>
                <p:cNvCxnSpPr>
                  <a:cxnSpLocks noChangeShapeType="1"/>
                </p:cNvCxnSpPr>
                <p:nvPr/>
              </p:nvCxnSpPr>
              <p:spPr bwMode="auto">
                <a:xfrm flipH="1">
                  <a:off x="4743226" y="4133580"/>
                  <a:ext cx="617220" cy="604649"/>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grpSp>
          <p:cxnSp>
            <p:nvCxnSpPr>
              <p:cNvPr id="28" name="AutoShape 40"/>
              <p:cNvCxnSpPr>
                <a:cxnSpLocks noChangeShapeType="1"/>
              </p:cNvCxnSpPr>
              <p:nvPr/>
            </p:nvCxnSpPr>
            <p:spPr bwMode="auto">
              <a:xfrm flipV="1">
                <a:off x="5364088" y="5036969"/>
                <a:ext cx="635" cy="367743"/>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grpSp>
      </p:grpSp>
    </p:spTree>
    <p:extLst>
      <p:ext uri="{BB962C8B-B14F-4D97-AF65-F5344CB8AC3E}">
        <p14:creationId xmlns:p14="http://schemas.microsoft.com/office/powerpoint/2010/main" val="1131258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What our children  Say</a:t>
            </a:r>
          </a:p>
        </p:txBody>
      </p:sp>
      <p:sp>
        <p:nvSpPr>
          <p:cNvPr id="4" name="Oval Callout 3"/>
          <p:cNvSpPr/>
          <p:nvPr/>
        </p:nvSpPr>
        <p:spPr>
          <a:xfrm>
            <a:off x="521788" y="1947224"/>
            <a:ext cx="3565025" cy="2163137"/>
          </a:xfrm>
          <a:prstGeom prst="wedgeEllipseCallout">
            <a:avLst>
              <a:gd name="adj1" fmla="val 31246"/>
              <a:gd name="adj2" fmla="val 75114"/>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GB"/>
          </a:p>
        </p:txBody>
      </p:sp>
      <p:sp>
        <p:nvSpPr>
          <p:cNvPr id="5" name="TextBox 7"/>
          <p:cNvSpPr txBox="1">
            <a:spLocks noChangeArrowheads="1"/>
          </p:cNvSpPr>
          <p:nvPr/>
        </p:nvSpPr>
        <p:spPr bwMode="auto">
          <a:xfrm>
            <a:off x="1007563" y="2372674"/>
            <a:ext cx="2491204"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GB" altLang="en-US" sz="1800" dirty="0">
                <a:solidFill>
                  <a:schemeClr val="bg1"/>
                </a:solidFill>
              </a:rPr>
              <a:t>I can go to the quiet area when I need to.</a:t>
            </a:r>
          </a:p>
          <a:p>
            <a:pPr algn="ctr">
              <a:spcBef>
                <a:spcPct val="0"/>
              </a:spcBef>
              <a:buFontTx/>
              <a:buNone/>
            </a:pPr>
            <a:r>
              <a:rPr lang="en-GB" altLang="en-US" sz="1800" dirty="0">
                <a:solidFill>
                  <a:schemeClr val="bg1"/>
                </a:solidFill>
              </a:rPr>
              <a:t> My picture timetable helps me.</a:t>
            </a:r>
          </a:p>
          <a:p>
            <a:pPr algn="ctr">
              <a:spcBef>
                <a:spcPct val="0"/>
              </a:spcBef>
              <a:buFontTx/>
              <a:buNone/>
            </a:pPr>
            <a:r>
              <a:rPr lang="en-GB" altLang="en-US" sz="1800" dirty="0">
                <a:solidFill>
                  <a:schemeClr val="bg1"/>
                </a:solidFill>
              </a:rPr>
              <a:t>My teacher helps me.</a:t>
            </a:r>
          </a:p>
        </p:txBody>
      </p:sp>
      <p:sp>
        <p:nvSpPr>
          <p:cNvPr id="6" name="Content Placeholder 5"/>
          <p:cNvSpPr>
            <a:spLocks noGrp="1"/>
          </p:cNvSpPr>
          <p:nvPr>
            <p:ph idx="1"/>
          </p:nvPr>
        </p:nvSpPr>
        <p:spPr>
          <a:xfrm>
            <a:off x="7856098" y="1947224"/>
            <a:ext cx="3565024" cy="1920240"/>
          </a:xfrm>
          <a:prstGeom prst="wedgeEllipseCallout">
            <a:avLst>
              <a:gd name="adj1" fmla="val -21716"/>
              <a:gd name="adj2" fmla="val 64204"/>
            </a:avLst>
          </a:prstGeom>
        </p:spPr>
        <p:style>
          <a:lnRef idx="2">
            <a:schemeClr val="accent6"/>
          </a:lnRef>
          <a:fillRef idx="1">
            <a:schemeClr val="lt1"/>
          </a:fillRef>
          <a:effectRef idx="0">
            <a:schemeClr val="accent6"/>
          </a:effectRef>
          <a:fontRef idx="minor">
            <a:schemeClr val="dk1"/>
          </a:fontRef>
        </p:style>
        <p:txBody>
          <a:bodyPr anchor="ctr">
            <a:normAutofit lnSpcReduction="10000"/>
          </a:bodyPr>
          <a:lstStyle/>
          <a:p>
            <a:r>
              <a:rPr lang="en-GB" sz="2000" dirty="0">
                <a:latin typeface="Calibri" panose="020F0502020204030204" pitchFamily="34" charset="0"/>
                <a:cs typeface="Calibri" panose="020F0502020204030204" pitchFamily="34" charset="0"/>
              </a:rPr>
              <a:t>I have a break in class when I need it.</a:t>
            </a:r>
          </a:p>
          <a:p>
            <a:pPr algn="ctr"/>
            <a:r>
              <a:rPr lang="en-GB" sz="2000" dirty="0">
                <a:latin typeface="Calibri" panose="020F0502020204030204" pitchFamily="34" charset="0"/>
                <a:cs typeface="Calibri" panose="020F0502020204030204" pitchFamily="34" charset="0"/>
              </a:rPr>
              <a:t>I have a box of chew toys.</a:t>
            </a:r>
          </a:p>
        </p:txBody>
      </p:sp>
      <p:sp>
        <p:nvSpPr>
          <p:cNvPr id="7" name="Oval Callout 6"/>
          <p:cNvSpPr/>
          <p:nvPr/>
        </p:nvSpPr>
        <p:spPr>
          <a:xfrm>
            <a:off x="669446" y="4592624"/>
            <a:ext cx="2903537" cy="1981200"/>
          </a:xfrm>
          <a:prstGeom prst="wedgeEllipseCallout">
            <a:avLst>
              <a:gd name="adj1" fmla="val 28947"/>
              <a:gd name="adj2" fmla="val 52840"/>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GB"/>
          </a:p>
        </p:txBody>
      </p:sp>
      <p:sp>
        <p:nvSpPr>
          <p:cNvPr id="8" name="TextBox 7"/>
          <p:cNvSpPr txBox="1">
            <a:spLocks noChangeArrowheads="1"/>
          </p:cNvSpPr>
          <p:nvPr/>
        </p:nvSpPr>
        <p:spPr bwMode="auto">
          <a:xfrm>
            <a:off x="1033778" y="4983149"/>
            <a:ext cx="2174875"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GB" altLang="en-US" sz="1800" dirty="0">
                <a:solidFill>
                  <a:schemeClr val="bg1"/>
                </a:solidFill>
              </a:rPr>
              <a:t>SI like my social stories.</a:t>
            </a:r>
          </a:p>
          <a:p>
            <a:pPr algn="ctr">
              <a:spcBef>
                <a:spcPct val="0"/>
              </a:spcBef>
              <a:buFontTx/>
              <a:buNone/>
            </a:pPr>
            <a:r>
              <a:rPr lang="en-GB" altLang="en-US" sz="1800" dirty="0">
                <a:solidFill>
                  <a:schemeClr val="bg1"/>
                </a:solidFill>
              </a:rPr>
              <a:t>Having a fidget toy helps me concentrate.</a:t>
            </a:r>
          </a:p>
        </p:txBody>
      </p:sp>
      <p:sp>
        <p:nvSpPr>
          <p:cNvPr id="9" name="Oval Callout 8"/>
          <p:cNvSpPr/>
          <p:nvPr/>
        </p:nvSpPr>
        <p:spPr>
          <a:xfrm>
            <a:off x="4373393" y="3429000"/>
            <a:ext cx="2903537" cy="1982787"/>
          </a:xfrm>
          <a:prstGeom prst="wedgeEllipseCallout">
            <a:avLst>
              <a:gd name="adj1" fmla="val 28947"/>
              <a:gd name="adj2" fmla="val 52840"/>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GB"/>
          </a:p>
        </p:txBody>
      </p:sp>
      <p:sp>
        <p:nvSpPr>
          <p:cNvPr id="10" name="TextBox 4"/>
          <p:cNvSpPr txBox="1">
            <a:spLocks noChangeArrowheads="1"/>
          </p:cNvSpPr>
          <p:nvPr/>
        </p:nvSpPr>
        <p:spPr bwMode="auto">
          <a:xfrm>
            <a:off x="4736929" y="4017169"/>
            <a:ext cx="217646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GB" altLang="en-US" sz="1800" dirty="0">
                <a:solidFill>
                  <a:schemeClr val="bg1"/>
                </a:solidFill>
              </a:rPr>
              <a:t>My feelings cards help me to talk.</a:t>
            </a:r>
          </a:p>
        </p:txBody>
      </p:sp>
      <p:sp>
        <p:nvSpPr>
          <p:cNvPr id="11" name="Oval Callout 10"/>
          <p:cNvSpPr/>
          <p:nvPr/>
        </p:nvSpPr>
        <p:spPr>
          <a:xfrm>
            <a:off x="8055271" y="4428897"/>
            <a:ext cx="3467283" cy="1965779"/>
          </a:xfrm>
          <a:prstGeom prst="wedgeEllipseCallou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GB"/>
          </a:p>
        </p:txBody>
      </p:sp>
      <p:sp>
        <p:nvSpPr>
          <p:cNvPr id="12" name="TextBox 4"/>
          <p:cNvSpPr txBox="1">
            <a:spLocks noChangeArrowheads="1"/>
          </p:cNvSpPr>
          <p:nvPr/>
        </p:nvSpPr>
        <p:spPr bwMode="auto">
          <a:xfrm>
            <a:off x="8797452" y="4860186"/>
            <a:ext cx="217646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GB" altLang="en-US" sz="1800" dirty="0">
                <a:solidFill>
                  <a:schemeClr val="bg1"/>
                </a:solidFill>
              </a:rPr>
              <a:t>We can work with our adults, the teachers are kind and help us.</a:t>
            </a:r>
          </a:p>
        </p:txBody>
      </p:sp>
    </p:spTree>
    <p:extLst>
      <p:ext uri="{BB962C8B-B14F-4D97-AF65-F5344CB8AC3E}">
        <p14:creationId xmlns:p14="http://schemas.microsoft.com/office/powerpoint/2010/main" val="27658741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Cognition and learning</a:t>
            </a:r>
          </a:p>
        </p:txBody>
      </p:sp>
      <p:sp>
        <p:nvSpPr>
          <p:cNvPr id="3" name="Content Placeholder 2"/>
          <p:cNvSpPr>
            <a:spLocks noGrp="1"/>
          </p:cNvSpPr>
          <p:nvPr>
            <p:ph idx="1"/>
          </p:nvPr>
        </p:nvSpPr>
        <p:spPr/>
        <p:txBody>
          <a:bodyPr>
            <a:normAutofit fontScale="92500"/>
          </a:bodyPr>
          <a:lstStyle/>
          <a:p>
            <a:pPr marL="285750" indent="-285750" algn="just">
              <a:spcBef>
                <a:spcPts val="0"/>
              </a:spcBef>
              <a:spcAft>
                <a:spcPts val="0"/>
              </a:spcAft>
              <a:buFont typeface="Arial" panose="020B0604020202020204" pitchFamily="34" charset="0"/>
              <a:buChar char="•"/>
              <a:defRPr/>
            </a:pPr>
            <a:r>
              <a:rPr lang="en-GB" dirty="0">
                <a:latin typeface="Arial" panose="020B0604020202020204" pitchFamily="34" charset="0"/>
              </a:rPr>
              <a:t>Small group or individual intervention.</a:t>
            </a:r>
          </a:p>
          <a:p>
            <a:pPr marL="285750" indent="-285750" algn="just">
              <a:spcBef>
                <a:spcPts val="0"/>
              </a:spcBef>
              <a:spcAft>
                <a:spcPts val="0"/>
              </a:spcAft>
              <a:buFont typeface="Arial" panose="020B0604020202020204" pitchFamily="34" charset="0"/>
              <a:buChar char="•"/>
              <a:defRPr/>
            </a:pPr>
            <a:r>
              <a:rPr lang="en-GB" dirty="0">
                <a:latin typeface="Arial" panose="020B0604020202020204" pitchFamily="34" charset="0"/>
              </a:rPr>
              <a:t>Practical aids for learning, working memory boards, knowledge organisers, vocabulary cards, task cards, overlays etc.</a:t>
            </a:r>
          </a:p>
          <a:p>
            <a:pPr marL="285750" indent="-285750" algn="just">
              <a:spcBef>
                <a:spcPts val="0"/>
              </a:spcBef>
              <a:spcAft>
                <a:spcPts val="0"/>
              </a:spcAft>
              <a:buFont typeface="Arial" panose="020B0604020202020204" pitchFamily="34" charset="0"/>
              <a:buChar char="•"/>
              <a:defRPr/>
            </a:pPr>
            <a:r>
              <a:rPr lang="en-GB" dirty="0">
                <a:latin typeface="Arial" panose="020B0604020202020204" pitchFamily="34" charset="0"/>
              </a:rPr>
              <a:t>Increased adult support if needed.</a:t>
            </a:r>
          </a:p>
          <a:p>
            <a:pPr marL="285750" indent="-285750" algn="just">
              <a:spcBef>
                <a:spcPts val="0"/>
              </a:spcBef>
              <a:spcAft>
                <a:spcPts val="0"/>
              </a:spcAft>
              <a:buFont typeface="Arial" panose="020B0604020202020204" pitchFamily="34" charset="0"/>
              <a:buChar char="•"/>
              <a:defRPr/>
            </a:pPr>
            <a:r>
              <a:rPr lang="en-GB" dirty="0">
                <a:latin typeface="Arial" panose="020B0604020202020204" pitchFamily="34" charset="0"/>
              </a:rPr>
              <a:t>Rest breaks</a:t>
            </a:r>
          </a:p>
          <a:p>
            <a:pPr marL="285750" indent="-285750" algn="just">
              <a:spcBef>
                <a:spcPts val="0"/>
              </a:spcBef>
              <a:spcAft>
                <a:spcPts val="0"/>
              </a:spcAft>
              <a:buFont typeface="Arial" panose="020B0604020202020204" pitchFamily="34" charset="0"/>
              <a:buChar char="•"/>
              <a:defRPr/>
            </a:pPr>
            <a:r>
              <a:rPr lang="en-GB" dirty="0">
                <a:latin typeface="Arial" panose="020B0604020202020204" pitchFamily="34" charset="0"/>
              </a:rPr>
              <a:t>Phonics/reading development programmes-</a:t>
            </a:r>
            <a:r>
              <a:rPr lang="en-GB" dirty="0" err="1">
                <a:latin typeface="Arial" panose="020B0604020202020204" pitchFamily="34" charset="0"/>
              </a:rPr>
              <a:t>eg</a:t>
            </a:r>
            <a:r>
              <a:rPr lang="en-GB" dirty="0">
                <a:latin typeface="Arial" panose="020B0604020202020204" pitchFamily="34" charset="0"/>
              </a:rPr>
              <a:t> Spelling Shed, Little </a:t>
            </a:r>
            <a:r>
              <a:rPr lang="en-GB" dirty="0" err="1">
                <a:latin typeface="Arial" panose="020B0604020202020204" pitchFamily="34" charset="0"/>
              </a:rPr>
              <a:t>Wandle</a:t>
            </a:r>
            <a:endParaRPr lang="en-GB" dirty="0">
              <a:latin typeface="Arial" panose="020B0604020202020204" pitchFamily="34" charset="0"/>
            </a:endParaRPr>
          </a:p>
          <a:p>
            <a:pPr marL="285750" indent="-285750" algn="just">
              <a:spcBef>
                <a:spcPts val="0"/>
              </a:spcBef>
              <a:spcAft>
                <a:spcPts val="0"/>
              </a:spcAft>
              <a:buFont typeface="Arial" panose="020B0604020202020204" pitchFamily="34" charset="0"/>
              <a:buChar char="•"/>
              <a:defRPr/>
            </a:pPr>
            <a:r>
              <a:rPr lang="en-GB" dirty="0">
                <a:latin typeface="Arial" panose="020B0604020202020204" pitchFamily="34" charset="0"/>
              </a:rPr>
              <a:t>Maths - Times table </a:t>
            </a:r>
            <a:r>
              <a:rPr lang="en-GB" dirty="0" err="1">
                <a:latin typeface="Arial" panose="020B0604020202020204" pitchFamily="34" charset="0"/>
              </a:rPr>
              <a:t>Rockstars</a:t>
            </a:r>
            <a:r>
              <a:rPr lang="en-GB" dirty="0">
                <a:latin typeface="Arial" panose="020B0604020202020204" pitchFamily="34" charset="0"/>
              </a:rPr>
              <a:t> and Maths shed, Numicon, counters, base 10</a:t>
            </a:r>
          </a:p>
          <a:p>
            <a:pPr marL="285750" indent="-285750" algn="just">
              <a:spcBef>
                <a:spcPts val="0"/>
              </a:spcBef>
              <a:spcAft>
                <a:spcPts val="0"/>
              </a:spcAft>
              <a:buFont typeface="Arial" panose="020B0604020202020204" pitchFamily="34" charset="0"/>
              <a:buChar char="•"/>
              <a:defRPr/>
            </a:pPr>
            <a:r>
              <a:rPr lang="en-GB" dirty="0">
                <a:latin typeface="Arial" panose="020B0604020202020204" pitchFamily="34" charset="0"/>
              </a:rPr>
              <a:t>Increased access to ICT- e.g. laptops, </a:t>
            </a:r>
            <a:r>
              <a:rPr lang="en-GB" dirty="0" err="1">
                <a:latin typeface="Arial" panose="020B0604020202020204" pitchFamily="34" charset="0"/>
              </a:rPr>
              <a:t>visualisers</a:t>
            </a:r>
            <a:r>
              <a:rPr lang="en-GB" dirty="0">
                <a:latin typeface="Arial" panose="020B0604020202020204" pitchFamily="34" charset="0"/>
              </a:rPr>
              <a:t> and </a:t>
            </a:r>
            <a:r>
              <a:rPr lang="en-GB" dirty="0" err="1">
                <a:latin typeface="Arial" panose="020B0604020202020204" pitchFamily="34" charset="0"/>
              </a:rPr>
              <a:t>zoomtext</a:t>
            </a:r>
            <a:r>
              <a:rPr lang="en-GB" dirty="0">
                <a:latin typeface="Arial" panose="020B0604020202020204" pitchFamily="34" charset="0"/>
              </a:rPr>
              <a:t>.</a:t>
            </a:r>
          </a:p>
          <a:p>
            <a:pPr marL="285750" indent="-285750" algn="just">
              <a:spcBef>
                <a:spcPts val="0"/>
              </a:spcBef>
              <a:spcAft>
                <a:spcPts val="0"/>
              </a:spcAft>
              <a:buFont typeface="Arial" panose="020B0604020202020204" pitchFamily="34" charset="0"/>
              <a:buChar char="•"/>
              <a:defRPr/>
            </a:pPr>
            <a:r>
              <a:rPr lang="en-GB" dirty="0">
                <a:latin typeface="Arial" panose="020B0604020202020204" pitchFamily="34" charset="0"/>
              </a:rPr>
              <a:t>Adaptations to assessments to enable access e.g. readers, scribe, additional time.</a:t>
            </a:r>
          </a:p>
          <a:p>
            <a:pPr marL="285750" indent="-285750" algn="just">
              <a:spcBef>
                <a:spcPts val="0"/>
              </a:spcBef>
              <a:spcAft>
                <a:spcPts val="0"/>
              </a:spcAft>
              <a:buFont typeface="Arial" panose="020B0604020202020204" pitchFamily="34" charset="0"/>
              <a:buChar char="•"/>
              <a:defRPr/>
            </a:pPr>
            <a:r>
              <a:rPr lang="en-GB" dirty="0">
                <a:latin typeface="Arial" panose="020B0604020202020204" pitchFamily="34" charset="0"/>
              </a:rPr>
              <a:t>Curriculum will be adapted to meet the learning needs of the child.</a:t>
            </a:r>
          </a:p>
          <a:p>
            <a:pPr marL="285750" indent="-285750" algn="just">
              <a:spcBef>
                <a:spcPts val="0"/>
              </a:spcBef>
              <a:spcAft>
                <a:spcPts val="0"/>
              </a:spcAft>
              <a:buFont typeface="Arial" panose="020B0604020202020204" pitchFamily="34" charset="0"/>
              <a:buChar char="•"/>
              <a:defRPr/>
            </a:pPr>
            <a:r>
              <a:rPr lang="en-GB" dirty="0">
                <a:latin typeface="Arial" panose="020B0604020202020204" pitchFamily="34" charset="0"/>
              </a:rPr>
              <a:t>Differentiation or Scaffolding.</a:t>
            </a:r>
          </a:p>
          <a:p>
            <a:pPr marL="285750" indent="-285750" algn="just">
              <a:spcBef>
                <a:spcPts val="0"/>
              </a:spcBef>
              <a:spcAft>
                <a:spcPts val="0"/>
              </a:spcAft>
              <a:buFont typeface="Arial" panose="020B0604020202020204" pitchFamily="34" charset="0"/>
              <a:buChar char="•"/>
              <a:defRPr/>
            </a:pPr>
            <a:r>
              <a:rPr lang="en-GB" dirty="0">
                <a:latin typeface="Arial" panose="020B0604020202020204" pitchFamily="34" charset="0"/>
              </a:rPr>
              <a:t>Pre and post teaching of vocabulary and new concepts.</a:t>
            </a:r>
          </a:p>
          <a:p>
            <a:pPr marL="285750" indent="-285750" algn="just">
              <a:spcBef>
                <a:spcPts val="0"/>
              </a:spcBef>
              <a:spcAft>
                <a:spcPts val="0"/>
              </a:spcAft>
              <a:buFont typeface="Arial" panose="020B0604020202020204" pitchFamily="34" charset="0"/>
              <a:buChar char="•"/>
              <a:defRPr/>
            </a:pPr>
            <a:r>
              <a:rPr lang="en-GB" dirty="0">
                <a:latin typeface="Arial" panose="020B0604020202020204" pitchFamily="34" charset="0"/>
              </a:rPr>
              <a:t>Frequent repetition and reinforcement.</a:t>
            </a:r>
          </a:p>
          <a:p>
            <a:pPr marL="285750" indent="-285750" algn="just">
              <a:spcBef>
                <a:spcPts val="0"/>
              </a:spcBef>
              <a:spcAft>
                <a:spcPts val="0"/>
              </a:spcAft>
              <a:buFont typeface="Arial" panose="020B0604020202020204" pitchFamily="34" charset="0"/>
              <a:buChar char="•"/>
              <a:defRPr/>
            </a:pPr>
            <a:r>
              <a:rPr lang="en-GB" dirty="0">
                <a:latin typeface="Arial" panose="020B0604020202020204" pitchFamily="34" charset="0"/>
              </a:rPr>
              <a:t>Teachers and teaching assistants adopt the find it and fix it approach when children are engaged in their tasks.</a:t>
            </a:r>
          </a:p>
          <a:p>
            <a:endParaRPr lang="en-GB" dirty="0"/>
          </a:p>
        </p:txBody>
      </p:sp>
      <p:grpSp>
        <p:nvGrpSpPr>
          <p:cNvPr id="4" name="Group 48"/>
          <p:cNvGrpSpPr>
            <a:grpSpLocks/>
          </p:cNvGrpSpPr>
          <p:nvPr/>
        </p:nvGrpSpPr>
        <p:grpSpPr bwMode="auto">
          <a:xfrm>
            <a:off x="10074418" y="458988"/>
            <a:ext cx="1825162" cy="1961483"/>
            <a:chOff x="3949065" y="2419851"/>
            <a:chExt cx="2712085" cy="2994887"/>
          </a:xfrm>
        </p:grpSpPr>
        <p:sp>
          <p:nvSpPr>
            <p:cNvPr id="5" name="Oval 48"/>
            <p:cNvSpPr>
              <a:spLocks noChangeArrowheads="1"/>
            </p:cNvSpPr>
            <p:nvPr/>
          </p:nvSpPr>
          <p:spPr bwMode="auto">
            <a:xfrm>
              <a:off x="4325626" y="2695000"/>
              <a:ext cx="2083778" cy="2082663"/>
            </a:xfrm>
            <a:prstGeom prst="ellipse">
              <a:avLst/>
            </a:prstGeom>
            <a:solidFill>
              <a:srgbClr val="FFFFFF"/>
            </a:solidFill>
            <a:ln w="9525">
              <a:solidFill>
                <a:srgbClr val="000000"/>
              </a:solidFill>
              <a:round/>
              <a:headEnd/>
              <a:tailEnd/>
            </a:ln>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defRPr/>
              </a:pPr>
              <a:endParaRPr lang="en-GB" altLang="en-US" sz="1350">
                <a:solidFill>
                  <a:prstClr val="black"/>
                </a:solidFill>
              </a:endParaRPr>
            </a:p>
          </p:txBody>
        </p:sp>
        <p:grpSp>
          <p:nvGrpSpPr>
            <p:cNvPr id="6" name="Group 40"/>
            <p:cNvGrpSpPr>
              <a:grpSpLocks/>
            </p:cNvGrpSpPr>
            <p:nvPr/>
          </p:nvGrpSpPr>
          <p:grpSpPr bwMode="auto">
            <a:xfrm>
              <a:off x="3949065" y="2419851"/>
              <a:ext cx="2712085" cy="2994887"/>
              <a:chOff x="3949065" y="2409825"/>
              <a:chExt cx="2712085" cy="2994887"/>
            </a:xfrm>
          </p:grpSpPr>
          <p:grpSp>
            <p:nvGrpSpPr>
              <p:cNvPr id="7" name="Group 39"/>
              <p:cNvGrpSpPr>
                <a:grpSpLocks/>
              </p:cNvGrpSpPr>
              <p:nvPr/>
            </p:nvGrpSpPr>
            <p:grpSpPr bwMode="auto">
              <a:xfrm>
                <a:off x="3949065" y="2409825"/>
                <a:ext cx="2712085" cy="2984500"/>
                <a:chOff x="3949065" y="2416175"/>
                <a:chExt cx="2712085" cy="2984500"/>
              </a:xfrm>
            </p:grpSpPr>
            <p:grpSp>
              <p:nvGrpSpPr>
                <p:cNvPr id="9" name="Group 29"/>
                <p:cNvGrpSpPr>
                  <a:grpSpLocks/>
                </p:cNvGrpSpPr>
                <p:nvPr/>
              </p:nvGrpSpPr>
              <p:grpSpPr bwMode="auto">
                <a:xfrm>
                  <a:off x="3949065" y="2416175"/>
                  <a:ext cx="2712085" cy="2967351"/>
                  <a:chOff x="6219" y="3806"/>
                  <a:chExt cx="4271" cy="4672"/>
                </a:xfrm>
              </p:grpSpPr>
              <p:sp>
                <p:nvSpPr>
                  <p:cNvPr id="13" name="AutoShape 30"/>
                  <p:cNvSpPr>
                    <a:spLocks noChangeArrowheads="1"/>
                  </p:cNvSpPr>
                  <p:nvPr/>
                </p:nvSpPr>
                <p:spPr bwMode="auto">
                  <a:xfrm rot="8676369">
                    <a:off x="6423" y="3806"/>
                    <a:ext cx="3958" cy="418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5 w 21600"/>
                      <a:gd name="T19" fmla="*/ 3161 h 21600"/>
                      <a:gd name="T20" fmla="*/ 18435 w 21600"/>
                      <a:gd name="T21" fmla="*/ 1843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00B050"/>
                      </a:gs>
                      <a:gs pos="100000">
                        <a:srgbClr val="00B0F0"/>
                      </a:gs>
                    </a:gsLst>
                    <a:lin ang="0" scaled="1"/>
                  </a:gradFill>
                  <a:ln w="19050">
                    <a:solidFill>
                      <a:srgbClr val="000000"/>
                    </a:solidFill>
                    <a:miter lim="800000"/>
                    <a:headEnd/>
                    <a:tailEnd/>
                  </a:ln>
                </p:spPr>
                <p:txBody>
                  <a:bodyPr/>
                  <a:lstStyle/>
                  <a:p>
                    <a:endParaRPr lang="en-GB"/>
                  </a:p>
                </p:txBody>
              </p:sp>
              <p:grpSp>
                <p:nvGrpSpPr>
                  <p:cNvPr id="14" name="Group 31"/>
                  <p:cNvGrpSpPr>
                    <a:grpSpLocks/>
                  </p:cNvGrpSpPr>
                  <p:nvPr/>
                </p:nvGrpSpPr>
                <p:grpSpPr bwMode="auto">
                  <a:xfrm>
                    <a:off x="6219" y="3817"/>
                    <a:ext cx="4271" cy="4661"/>
                    <a:chOff x="6219" y="3817"/>
                    <a:chExt cx="4271" cy="4661"/>
                  </a:xfrm>
                </p:grpSpPr>
                <p:sp>
                  <p:nvSpPr>
                    <p:cNvPr id="15" name="AutoShape 32"/>
                    <p:cNvSpPr>
                      <a:spLocks noChangeArrowheads="1"/>
                    </p:cNvSpPr>
                    <p:nvPr/>
                  </p:nvSpPr>
                  <p:spPr bwMode="auto">
                    <a:xfrm rot="3370115">
                      <a:off x="6331" y="3746"/>
                      <a:ext cx="3958" cy="418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5 w 21600"/>
                        <a:gd name="T19" fmla="*/ 3161 h 21600"/>
                        <a:gd name="T20" fmla="*/ 18435 w 21600"/>
                        <a:gd name="T21" fmla="*/ 1843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FF0000"/>
                        </a:gs>
                        <a:gs pos="100000">
                          <a:srgbClr val="00B050"/>
                        </a:gs>
                      </a:gsLst>
                      <a:lin ang="0" scaled="1"/>
                    </a:gradFill>
                    <a:ln w="19050">
                      <a:solidFill>
                        <a:srgbClr val="000000"/>
                      </a:solidFill>
                      <a:miter lim="800000"/>
                      <a:headEnd/>
                      <a:tailEnd/>
                    </a:ln>
                  </p:spPr>
                  <p:txBody>
                    <a:bodyPr/>
                    <a:lstStyle/>
                    <a:p>
                      <a:endParaRPr lang="en-GB"/>
                    </a:p>
                  </p:txBody>
                </p:sp>
                <p:sp>
                  <p:nvSpPr>
                    <p:cNvPr id="16" name="AutoShape 33"/>
                    <p:cNvSpPr>
                      <a:spLocks noChangeArrowheads="1"/>
                    </p:cNvSpPr>
                    <p:nvPr/>
                  </p:nvSpPr>
                  <p:spPr bwMode="auto">
                    <a:xfrm rot="-2051268">
                      <a:off x="6391" y="3817"/>
                      <a:ext cx="3958" cy="418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5 w 21600"/>
                        <a:gd name="T19" fmla="*/ 3161 h 21600"/>
                        <a:gd name="T20" fmla="*/ 18435 w 21600"/>
                        <a:gd name="T21" fmla="*/ 1843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B2A1C7"/>
                        </a:gs>
                        <a:gs pos="100000">
                          <a:srgbClr val="FF0000"/>
                        </a:gs>
                      </a:gsLst>
                      <a:lin ang="0" scaled="1"/>
                    </a:gradFill>
                    <a:ln w="19050">
                      <a:solidFill>
                        <a:srgbClr val="000000"/>
                      </a:solidFill>
                      <a:miter lim="800000"/>
                      <a:headEnd/>
                      <a:tailEnd/>
                    </a:ln>
                  </p:spPr>
                  <p:txBody>
                    <a:bodyPr/>
                    <a:lstStyle/>
                    <a:p>
                      <a:endParaRPr lang="en-GB"/>
                    </a:p>
                  </p:txBody>
                </p:sp>
                <p:sp>
                  <p:nvSpPr>
                    <p:cNvPr id="17" name="AutoShape 34"/>
                    <p:cNvSpPr>
                      <a:spLocks noChangeArrowheads="1"/>
                    </p:cNvSpPr>
                    <p:nvPr/>
                  </p:nvSpPr>
                  <p:spPr bwMode="auto">
                    <a:xfrm rot="-7484141">
                      <a:off x="6420" y="3842"/>
                      <a:ext cx="3958" cy="418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5 w 21600"/>
                        <a:gd name="T19" fmla="*/ 3161 h 21600"/>
                        <a:gd name="T20" fmla="*/ 18435 w 21600"/>
                        <a:gd name="T21" fmla="*/ 1843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00B0F0"/>
                        </a:gs>
                        <a:gs pos="100000">
                          <a:srgbClr val="B2A1C7"/>
                        </a:gs>
                      </a:gsLst>
                      <a:lin ang="0" scaled="1"/>
                    </a:gradFill>
                    <a:ln w="19050">
                      <a:solidFill>
                        <a:srgbClr val="000000"/>
                      </a:solidFill>
                      <a:miter lim="800000"/>
                      <a:headEnd/>
                      <a:tailEnd/>
                    </a:ln>
                  </p:spPr>
                  <p:txBody>
                    <a:bodyPr/>
                    <a:lstStyle/>
                    <a:p>
                      <a:endParaRPr lang="en-GB"/>
                    </a:p>
                  </p:txBody>
                </p:sp>
                <p:sp>
                  <p:nvSpPr>
                    <p:cNvPr id="18" name="WordArt 35"/>
                    <p:cNvSpPr>
                      <a:spLocks noChangeArrowheads="1" noChangeShapeType="1" noTextEdit="1"/>
                    </p:cNvSpPr>
                    <p:nvPr/>
                  </p:nvSpPr>
                  <p:spPr bwMode="auto">
                    <a:xfrm rot="-1723048">
                      <a:off x="7166" y="4381"/>
                      <a:ext cx="1476" cy="924"/>
                    </a:xfrm>
                    <a:prstGeom prst="rect">
                      <a:avLst/>
                    </a:prstGeom>
                  </p:spPr>
                  <p:txBody>
                    <a:bodyPr spcFirstLastPara="1" wrap="none" fromWordArt="1">
                      <a:prstTxWarp prst="textArchUp">
                        <a:avLst>
                          <a:gd name="adj" fmla="val 11521730"/>
                        </a:avLst>
                      </a:prstTxWarp>
                    </a:bodyPr>
                    <a:lstStyle/>
                    <a:p>
                      <a:pPr algn="ctr"/>
                      <a:r>
                        <a:rPr lang="en-GB" sz="2700" kern="10">
                          <a:ln w="9525">
                            <a:solidFill>
                              <a:srgbClr val="000000"/>
                            </a:solidFill>
                            <a:round/>
                            <a:headEnd/>
                            <a:tailEnd/>
                          </a:ln>
                          <a:solidFill>
                            <a:srgbClr val="000000"/>
                          </a:solidFill>
                          <a:latin typeface="Arial Black" panose="020B0A04020102020204" pitchFamily="34" charset="0"/>
                        </a:rPr>
                        <a:t>Assess</a:t>
                      </a:r>
                    </a:p>
                  </p:txBody>
                </p:sp>
                <p:sp>
                  <p:nvSpPr>
                    <p:cNvPr id="19" name="WordArt 36"/>
                    <p:cNvSpPr>
                      <a:spLocks noChangeArrowheads="1" noChangeShapeType="1" noTextEdit="1"/>
                    </p:cNvSpPr>
                    <p:nvPr/>
                  </p:nvSpPr>
                  <p:spPr bwMode="auto">
                    <a:xfrm rot="3874958">
                      <a:off x="8864" y="4922"/>
                      <a:ext cx="1160" cy="726"/>
                    </a:xfrm>
                    <a:prstGeom prst="rect">
                      <a:avLst/>
                    </a:prstGeom>
                  </p:spPr>
                  <p:txBody>
                    <a:bodyPr spcFirstLastPara="1" wrap="none" fromWordArt="1">
                      <a:prstTxWarp prst="textArchUp">
                        <a:avLst>
                          <a:gd name="adj" fmla="val 11521558"/>
                        </a:avLst>
                      </a:prstTxWarp>
                    </a:bodyPr>
                    <a:lstStyle/>
                    <a:p>
                      <a:pPr algn="ctr"/>
                      <a:r>
                        <a:rPr lang="en-GB" sz="2700" kern="10">
                          <a:ln w="9525">
                            <a:solidFill>
                              <a:srgbClr val="000000"/>
                            </a:solidFill>
                            <a:round/>
                            <a:headEnd/>
                            <a:tailEnd/>
                          </a:ln>
                          <a:solidFill>
                            <a:srgbClr val="000000"/>
                          </a:solidFill>
                          <a:latin typeface="Arial Black" panose="020B0A04020102020204" pitchFamily="34" charset="0"/>
                        </a:rPr>
                        <a:t>Plan</a:t>
                      </a:r>
                    </a:p>
                  </p:txBody>
                </p:sp>
                <p:sp>
                  <p:nvSpPr>
                    <p:cNvPr id="20" name="WordArt 37"/>
                    <p:cNvSpPr>
                      <a:spLocks noChangeArrowheads="1" noChangeShapeType="1" noTextEdit="1"/>
                    </p:cNvSpPr>
                    <p:nvPr/>
                  </p:nvSpPr>
                  <p:spPr bwMode="auto">
                    <a:xfrm rot="8930439">
                      <a:off x="8786" y="6967"/>
                      <a:ext cx="559" cy="350"/>
                    </a:xfrm>
                    <a:prstGeom prst="rect">
                      <a:avLst/>
                    </a:prstGeom>
                  </p:spPr>
                  <p:txBody>
                    <a:bodyPr spcFirstLastPara="1" wrap="none" fromWordArt="1">
                      <a:prstTxWarp prst="textArchUp">
                        <a:avLst>
                          <a:gd name="adj" fmla="val 11521844"/>
                        </a:avLst>
                      </a:prstTxWarp>
                    </a:bodyPr>
                    <a:lstStyle/>
                    <a:p>
                      <a:pPr algn="ctr"/>
                      <a:r>
                        <a:rPr lang="en-GB" sz="2700" kern="10">
                          <a:ln w="9525">
                            <a:solidFill>
                              <a:srgbClr val="000000"/>
                            </a:solidFill>
                            <a:round/>
                            <a:headEnd/>
                            <a:tailEnd/>
                          </a:ln>
                          <a:solidFill>
                            <a:srgbClr val="000000"/>
                          </a:solidFill>
                          <a:latin typeface="Arial Black" panose="020B0A04020102020204" pitchFamily="34" charset="0"/>
                        </a:rPr>
                        <a:t>Do</a:t>
                      </a:r>
                    </a:p>
                  </p:txBody>
                </p:sp>
                <p:sp>
                  <p:nvSpPr>
                    <p:cNvPr id="21" name="WordArt 38"/>
                    <p:cNvSpPr>
                      <a:spLocks noChangeArrowheads="1" noChangeShapeType="1" noTextEdit="1"/>
                    </p:cNvSpPr>
                    <p:nvPr/>
                  </p:nvSpPr>
                  <p:spPr bwMode="auto">
                    <a:xfrm rot="-7385954">
                      <a:off x="6572" y="5923"/>
                      <a:ext cx="1476" cy="924"/>
                    </a:xfrm>
                    <a:prstGeom prst="rect">
                      <a:avLst/>
                    </a:prstGeom>
                  </p:spPr>
                  <p:txBody>
                    <a:bodyPr spcFirstLastPara="1" wrap="none" fromWordArt="1">
                      <a:prstTxWarp prst="textArchUp">
                        <a:avLst>
                          <a:gd name="adj" fmla="val 11521730"/>
                        </a:avLst>
                      </a:prstTxWarp>
                    </a:bodyPr>
                    <a:lstStyle/>
                    <a:p>
                      <a:pPr algn="ctr"/>
                      <a:r>
                        <a:rPr lang="en-GB" sz="2700" kern="10">
                          <a:ln w="9525">
                            <a:solidFill>
                              <a:srgbClr val="000000"/>
                            </a:solidFill>
                            <a:round/>
                            <a:headEnd/>
                            <a:tailEnd/>
                          </a:ln>
                          <a:solidFill>
                            <a:srgbClr val="000000"/>
                          </a:solidFill>
                          <a:latin typeface="Arial Black" panose="020B0A04020102020204" pitchFamily="34" charset="0"/>
                        </a:rPr>
                        <a:t>Review</a:t>
                      </a:r>
                    </a:p>
                  </p:txBody>
                </p:sp>
                <p:sp>
                  <p:nvSpPr>
                    <p:cNvPr id="22" name="AutoShape 39"/>
                    <p:cNvSpPr>
                      <a:spLocks noChangeArrowheads="1"/>
                    </p:cNvSpPr>
                    <p:nvPr/>
                  </p:nvSpPr>
                  <p:spPr bwMode="auto">
                    <a:xfrm rot="-5400000">
                      <a:off x="6987" y="7027"/>
                      <a:ext cx="1939" cy="963"/>
                    </a:xfrm>
                    <a:prstGeom prst="triangle">
                      <a:avLst>
                        <a:gd name="adj" fmla="val 52866"/>
                      </a:avLst>
                    </a:prstGeom>
                    <a:solidFill>
                      <a:srgbClr val="00B0F0"/>
                    </a:solidFill>
                    <a:ln w="9525" algn="ctr">
                      <a:solidFill>
                        <a:srgbClr val="00B0F0"/>
                      </a:solidFill>
                      <a:miter lim="800000"/>
                      <a:headEnd/>
                      <a:tailEnd/>
                    </a:ln>
                    <a:effectLst/>
                    <a:extLs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defRPr/>
                      </a:pPr>
                      <a:endParaRPr lang="en-GB" altLang="en-US" sz="1350">
                        <a:solidFill>
                          <a:prstClr val="black"/>
                        </a:solidFill>
                      </a:endParaRPr>
                    </a:p>
                  </p:txBody>
                </p:sp>
              </p:grpSp>
            </p:grpSp>
            <p:cxnSp>
              <p:nvCxnSpPr>
                <p:cNvPr id="10" name="AutoShape 40"/>
                <p:cNvCxnSpPr>
                  <a:cxnSpLocks noChangeShapeType="1"/>
                </p:cNvCxnSpPr>
                <p:nvPr/>
              </p:nvCxnSpPr>
              <p:spPr bwMode="auto">
                <a:xfrm flipV="1">
                  <a:off x="5364480" y="4133580"/>
                  <a:ext cx="635" cy="367743"/>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cxnSp>
              <p:nvCxnSpPr>
                <p:cNvPr id="11" name="AutoShape 41"/>
                <p:cNvCxnSpPr>
                  <a:cxnSpLocks noChangeShapeType="1"/>
                </p:cNvCxnSpPr>
                <p:nvPr/>
              </p:nvCxnSpPr>
              <p:spPr bwMode="auto">
                <a:xfrm flipH="1" flipV="1">
                  <a:off x="4746625" y="4738229"/>
                  <a:ext cx="617855" cy="662446"/>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cxnSp>
              <p:nvCxnSpPr>
                <p:cNvPr id="12" name="AutoShape 42"/>
                <p:cNvCxnSpPr>
                  <a:cxnSpLocks noChangeShapeType="1"/>
                </p:cNvCxnSpPr>
                <p:nvPr/>
              </p:nvCxnSpPr>
              <p:spPr bwMode="auto">
                <a:xfrm flipH="1">
                  <a:off x="4743226" y="4133580"/>
                  <a:ext cx="617220" cy="604649"/>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grpSp>
          <p:cxnSp>
            <p:nvCxnSpPr>
              <p:cNvPr id="8" name="AutoShape 40"/>
              <p:cNvCxnSpPr>
                <a:cxnSpLocks noChangeShapeType="1"/>
              </p:cNvCxnSpPr>
              <p:nvPr/>
            </p:nvCxnSpPr>
            <p:spPr bwMode="auto">
              <a:xfrm flipV="1">
                <a:off x="5364088" y="5036969"/>
                <a:ext cx="635" cy="367743"/>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grpSp>
      </p:grpSp>
    </p:spTree>
    <p:extLst>
      <p:ext uri="{BB962C8B-B14F-4D97-AF65-F5344CB8AC3E}">
        <p14:creationId xmlns:p14="http://schemas.microsoft.com/office/powerpoint/2010/main" val="30201110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0FBCA8DB7318743BCC3135B50118C9B" ma:contentTypeVersion="16" ma:contentTypeDescription="Create a new document." ma:contentTypeScope="" ma:versionID="5af0ca58ed38ab486436728f58e8ae80">
  <xsd:schema xmlns:xsd="http://www.w3.org/2001/XMLSchema" xmlns:xs="http://www.w3.org/2001/XMLSchema" xmlns:p="http://schemas.microsoft.com/office/2006/metadata/properties" xmlns:ns2="4a07f3fc-09f1-41f4-9a5b-f3c0d8c6319e" xmlns:ns3="511f7aaa-dbae-4924-b957-6f83bba08f00" targetNamespace="http://schemas.microsoft.com/office/2006/metadata/properties" ma:root="true" ma:fieldsID="2cec200d7f3aebde3b99a78493338d43" ns2:_="" ns3:_="">
    <xsd:import namespace="4a07f3fc-09f1-41f4-9a5b-f3c0d8c6319e"/>
    <xsd:import namespace="511f7aaa-dbae-4924-b957-6f83bba08f0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LengthInSeconds" minOccurs="0"/>
                <xsd:element ref="ns2:MediaServiceAutoKeyPoints" minOccurs="0"/>
                <xsd:element ref="ns2:MediaServiceKeyPoints" minOccurs="0"/>
                <xsd:element ref="ns2:MediaServiceLocation"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07f3fc-09f1-41f4-9a5b-f3c0d8c6319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LengthInSeconds" ma:index="15" nillable="true" ma:displayName="Length (seconds)" ma:internalName="MediaLengthInSeconds" ma:readOnly="true">
      <xsd:simpleType>
        <xsd:restriction base="dms:Unknow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1c919f5-f631-4f93-bec3-e00ef083d9f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11f7aaa-dbae-4924-b957-6f83bba08f00"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1ebff3d3-3a11-4a8a-bd48-5de9f831da92}" ma:internalName="TaxCatchAll" ma:showField="CatchAllData" ma:web="511f7aaa-dbae-4924-b957-6f83bba08f0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4a07f3fc-09f1-41f4-9a5b-f3c0d8c6319e">
      <Terms xmlns="http://schemas.microsoft.com/office/infopath/2007/PartnerControls"/>
    </lcf76f155ced4ddcb4097134ff3c332f>
    <TaxCatchAll xmlns="511f7aaa-dbae-4924-b957-6f83bba08f00" xsi:nil="true"/>
  </documentManagement>
</p:properties>
</file>

<file path=customXml/itemProps1.xml><?xml version="1.0" encoding="utf-8"?>
<ds:datastoreItem xmlns:ds="http://schemas.openxmlformats.org/officeDocument/2006/customXml" ds:itemID="{15B3F12D-2F70-43E5-A374-6BEAAEDE1B5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a07f3fc-09f1-41f4-9a5b-f3c0d8c6319e"/>
    <ds:schemaRef ds:uri="511f7aaa-dbae-4924-b957-6f83bba08f0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F07FA30-13F5-4016-B5B3-A9A5ABC26251}">
  <ds:schemaRefs>
    <ds:schemaRef ds:uri="http://schemas.microsoft.com/sharepoint/v3/contenttype/forms"/>
  </ds:schemaRefs>
</ds:datastoreItem>
</file>

<file path=customXml/itemProps3.xml><?xml version="1.0" encoding="utf-8"?>
<ds:datastoreItem xmlns:ds="http://schemas.openxmlformats.org/officeDocument/2006/customXml" ds:itemID="{02A888B9-2E3E-4DE5-B56D-C4215C147924}">
  <ds:schemaRefs>
    <ds:schemaRef ds:uri="http://schemas.microsoft.com/office/2006/metadata/properties"/>
    <ds:schemaRef ds:uri="4a07f3fc-09f1-41f4-9a5b-f3c0d8c6319e"/>
    <ds:schemaRef ds:uri="http://purl.org/dc/elements/1.1/"/>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511f7aaa-dbae-4924-b957-6f83bba08f00"/>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TM03090430[[fn=Banded]]</Template>
  <TotalTime>203</TotalTime>
  <Words>2670</Words>
  <Application>Microsoft Office PowerPoint</Application>
  <PresentationFormat>Widescreen</PresentationFormat>
  <Paragraphs>241</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ＭＳ Ｐゴシック</vt:lpstr>
      <vt:lpstr>Arial</vt:lpstr>
      <vt:lpstr>Arial Black</vt:lpstr>
      <vt:lpstr>Calibri</vt:lpstr>
      <vt:lpstr>Corbel</vt:lpstr>
      <vt:lpstr>Wingdings</vt:lpstr>
      <vt:lpstr>Banded</vt:lpstr>
      <vt:lpstr>St Clare’s RC Catholic Primary School</vt:lpstr>
      <vt:lpstr> </vt:lpstr>
      <vt:lpstr>Our Core Offer</vt:lpstr>
      <vt:lpstr>PowerPoint Presentation</vt:lpstr>
      <vt:lpstr>Policies and Support </vt:lpstr>
      <vt:lpstr>SEND and provision </vt:lpstr>
      <vt:lpstr>Communication and interaction </vt:lpstr>
      <vt:lpstr>What our children  Say</vt:lpstr>
      <vt:lpstr>Cognition and learning</vt:lpstr>
      <vt:lpstr>What our children say</vt:lpstr>
      <vt:lpstr>Social, emotional and mental health</vt:lpstr>
      <vt:lpstr>What our children Say</vt:lpstr>
      <vt:lpstr>Sensory and physical </vt:lpstr>
      <vt:lpstr>What our children Say</vt:lpstr>
      <vt:lpstr>ALL staff at St Clare’s RC Catholic Primary School: </vt:lpstr>
      <vt:lpstr>Review of send</vt:lpstr>
      <vt:lpstr>Transition </vt:lpstr>
      <vt:lpstr>Local Governing Board </vt:lpstr>
      <vt:lpstr>PowerPoint Presentation</vt:lpstr>
    </vt:vector>
  </TitlesOfParts>
  <Company>OneIT Services and Solutions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 Cuthbert’s Catholic Primary School</dc:title>
  <dc:creator>CPAGlover</dc:creator>
  <cp:lastModifiedBy>Julie Voyzey</cp:lastModifiedBy>
  <cp:revision>24</cp:revision>
  <dcterms:created xsi:type="dcterms:W3CDTF">2021-05-14T08:36:19Z</dcterms:created>
  <dcterms:modified xsi:type="dcterms:W3CDTF">2022-10-03T17:27:27Z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0x01010010FBCA8DB7318743BCC3135B50118C9B</vt:lpwstr>
  </property>
  <property fmtid="{D5CDD505-2E9C-101B-9397-08002B2CF9AE}" pid="3" name="Order">
    <vt:r8>1083800</vt:r8>
  </property>
  <property fmtid="{D5CDD505-2E9C-101B-9397-08002B2CF9AE}" pid="4" name="MediaServiceImageTags">
    <vt:lpwstr/>
  </property>
</Properties>
</file>