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 id="2147483663" r:id="rId5"/>
  </p:sldMasterIdLst>
  <p:notesMasterIdLst>
    <p:notesMasterId r:id="rId6"/>
  </p:notesMasterIdLst>
  <p:sldIdLst>
    <p:sldId id="256" r:id="rId7"/>
    <p:sldId id="257" r:id="rId8"/>
  </p:sldIdLst>
  <p:sldSz cy="10691800" cx="7559675"/>
  <p:notesSz cx="6797675" cy="9926625"/>
  <p:embeddedFontLst>
    <p:embeddedFont>
      <p:font typeface="Crimson Text SemiBold"/>
      <p:regular r:id="rId9"/>
      <p:bold r:id="rId10"/>
      <p:italic r:id="rId11"/>
      <p:boldItalic r:id="rId12"/>
    </p:embeddedFont>
    <p:embeddedFont>
      <p:font typeface="Open Sans SemiBold"/>
      <p:regular r:id="rId13"/>
      <p:bold r:id="rId14"/>
      <p:italic r:id="rId15"/>
      <p:boldItalic r:id="rId16"/>
    </p:embeddedFont>
    <p:embeddedFont>
      <p:font typeface="Crimson Text"/>
      <p:regular r:id="rId17"/>
      <p:bold r:id="rId18"/>
      <p:italic r:id="rId19"/>
      <p:boldItalic r:id="rId20"/>
    </p:embeddedFont>
    <p:embeddedFont>
      <p:font typeface="Open Sans Light"/>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rimsonText-boldItalic.fntdata"/><Relationship Id="rId22" Type="http://schemas.openxmlformats.org/officeDocument/2006/relationships/font" Target="fonts/OpenSansLight-bold.fntdata"/><Relationship Id="rId21" Type="http://schemas.openxmlformats.org/officeDocument/2006/relationships/font" Target="fonts/OpenSansLight-regular.fntdata"/><Relationship Id="rId24" Type="http://schemas.openxmlformats.org/officeDocument/2006/relationships/font" Target="fonts/OpenSansLight-boldItalic.fntdata"/><Relationship Id="rId23" Type="http://schemas.openxmlformats.org/officeDocument/2006/relationships/font" Target="fonts/OpenSansLight-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CrimsonTextSemiBold-regular.fntdata"/><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font" Target="fonts/CrimsonTextSemiBold-italic.fntdata"/><Relationship Id="rId10" Type="http://schemas.openxmlformats.org/officeDocument/2006/relationships/font" Target="fonts/CrimsonTextSemiBold-bold.fntdata"/><Relationship Id="rId13" Type="http://schemas.openxmlformats.org/officeDocument/2006/relationships/font" Target="fonts/OpenSansSemiBold-regular.fntdata"/><Relationship Id="rId12" Type="http://schemas.openxmlformats.org/officeDocument/2006/relationships/font" Target="fonts/CrimsonTextSemiBold-boldItalic.fntdata"/><Relationship Id="rId15" Type="http://schemas.openxmlformats.org/officeDocument/2006/relationships/font" Target="fonts/OpenSansSemiBold-italic.fntdata"/><Relationship Id="rId14" Type="http://schemas.openxmlformats.org/officeDocument/2006/relationships/font" Target="fonts/OpenSansSemiBold-bold.fntdata"/><Relationship Id="rId17" Type="http://schemas.openxmlformats.org/officeDocument/2006/relationships/font" Target="fonts/CrimsonText-regular.fntdata"/><Relationship Id="rId16" Type="http://schemas.openxmlformats.org/officeDocument/2006/relationships/font" Target="fonts/OpenSansSemiBold-boldItalic.fntdata"/><Relationship Id="rId19" Type="http://schemas.openxmlformats.org/officeDocument/2006/relationships/font" Target="fonts/CrimsonText-italic.fntdata"/><Relationship Id="rId18" Type="http://schemas.openxmlformats.org/officeDocument/2006/relationships/font" Target="fonts/CrimsonTex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p:nvPr>
            <p:ph idx="2" type="sldImg"/>
          </p:nvPr>
        </p:nvSpPr>
        <p:spPr>
          <a:xfrm>
            <a:off x="2084388" y="744538"/>
            <a:ext cx="263048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6.jpg"/><Relationship Id="rId4" Type="http://schemas.openxmlformats.org/officeDocument/2006/relationships/image" Target="../media/image8.png"/><Relationship Id="rId5" Type="http://schemas.openxmlformats.org/officeDocument/2006/relationships/image" Target="../media/image4.jpg"/><Relationship Id="rId6" Type="http://schemas.openxmlformats.org/officeDocument/2006/relationships/image" Target="../media/image2.jpg"/><Relationship Id="rId7"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Page" type="title">
  <p:cSld name="TITLE">
    <p:spTree>
      <p:nvGrpSpPr>
        <p:cNvPr id="9" name="Shape 9"/>
        <p:cNvGrpSpPr/>
        <p:nvPr/>
      </p:nvGrpSpPr>
      <p:grpSpPr>
        <a:xfrm>
          <a:off x="0" y="0"/>
          <a:ext cx="0" cy="0"/>
          <a:chOff x="0" y="0"/>
          <a:chExt cx="0" cy="0"/>
        </a:xfrm>
      </p:grpSpPr>
      <p:sp>
        <p:nvSpPr>
          <p:cNvPr id="10" name="Google Shape;10;p2"/>
          <p:cNvSpPr/>
          <p:nvPr/>
        </p:nvSpPr>
        <p:spPr>
          <a:xfrm>
            <a:off x="-19350" y="2412150"/>
            <a:ext cx="7598700" cy="342000"/>
          </a:xfrm>
          <a:prstGeom prst="rect">
            <a:avLst/>
          </a:prstGeom>
          <a:solidFill>
            <a:srgbClr val="CCD9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2"/>
          <p:cNvPicPr preferRelativeResize="0"/>
          <p:nvPr/>
        </p:nvPicPr>
        <p:blipFill rotWithShape="1">
          <a:blip r:embed="rId2">
            <a:alphaModFix/>
          </a:blip>
          <a:srcRect b="0" l="1901" r="1914" t="0"/>
          <a:stretch/>
        </p:blipFill>
        <p:spPr>
          <a:xfrm>
            <a:off x="0" y="0"/>
            <a:ext cx="7559998" cy="1512475"/>
          </a:xfrm>
          <a:prstGeom prst="rect">
            <a:avLst/>
          </a:prstGeom>
          <a:noFill/>
          <a:ln>
            <a:noFill/>
          </a:ln>
        </p:spPr>
      </p:pic>
      <p:pic>
        <p:nvPicPr>
          <p:cNvPr id="12" name="Google Shape;12;p2"/>
          <p:cNvPicPr preferRelativeResize="0"/>
          <p:nvPr/>
        </p:nvPicPr>
        <p:blipFill rotWithShape="1">
          <a:blip r:embed="rId3">
            <a:alphaModFix/>
          </a:blip>
          <a:srcRect b="18959" l="0" r="0" t="-1822"/>
          <a:stretch/>
        </p:blipFill>
        <p:spPr>
          <a:xfrm>
            <a:off x="615300" y="910400"/>
            <a:ext cx="1240849" cy="1305554"/>
          </a:xfrm>
          <a:prstGeom prst="rect">
            <a:avLst/>
          </a:prstGeom>
          <a:noFill/>
          <a:ln>
            <a:noFill/>
          </a:ln>
        </p:spPr>
      </p:pic>
      <p:sp>
        <p:nvSpPr>
          <p:cNvPr id="13" name="Google Shape;13;p2"/>
          <p:cNvSpPr txBox="1"/>
          <p:nvPr/>
        </p:nvSpPr>
        <p:spPr>
          <a:xfrm>
            <a:off x="1725025" y="999625"/>
            <a:ext cx="1749300" cy="1126800"/>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Clr>
                <a:srgbClr val="000000"/>
              </a:buClr>
              <a:buSzPts val="2200"/>
              <a:buFont typeface="Arial"/>
              <a:buNone/>
            </a:pPr>
            <a:r>
              <a:rPr b="1" i="0" lang="en-GB" sz="2200" u="none" cap="none" strike="noStrike">
                <a:solidFill>
                  <a:srgbClr val="01418B"/>
                </a:solidFill>
                <a:latin typeface="Crimson Text"/>
                <a:ea typeface="Crimson Text"/>
                <a:cs typeface="Crimson Text"/>
                <a:sym typeface="Crimson Text"/>
              </a:rPr>
              <a:t>ST BENEDICT’S</a:t>
            </a:r>
            <a:endParaRPr b="1" i="0" sz="2200" u="none" cap="none" strike="noStrike">
              <a:solidFill>
                <a:srgbClr val="01418B"/>
              </a:solidFill>
              <a:latin typeface="Crimson Text"/>
              <a:ea typeface="Crimson Text"/>
              <a:cs typeface="Crimson Text"/>
              <a:sym typeface="Crimson Text"/>
            </a:endParaRPr>
          </a:p>
          <a:p>
            <a:pPr indent="0" lvl="0" marL="0" marR="0" rtl="0" algn="ctr">
              <a:lnSpc>
                <a:spcPct val="80000"/>
              </a:lnSpc>
              <a:spcBef>
                <a:spcPts val="0"/>
              </a:spcBef>
              <a:spcAft>
                <a:spcPts val="0"/>
              </a:spcAft>
              <a:buClr>
                <a:srgbClr val="000000"/>
              </a:buClr>
              <a:buSzPts val="2400"/>
              <a:buFont typeface="Arial"/>
              <a:buNone/>
            </a:pPr>
            <a:r>
              <a:rPr b="0" i="0" lang="en-GB" sz="2400" u="none" cap="none" strike="noStrike">
                <a:solidFill>
                  <a:srgbClr val="000000"/>
                </a:solidFill>
                <a:latin typeface="Crimson Text"/>
                <a:ea typeface="Crimson Text"/>
                <a:cs typeface="Crimson Text"/>
                <a:sym typeface="Crimson Text"/>
              </a:rPr>
              <a:t> </a:t>
            </a:r>
            <a:r>
              <a:rPr b="1" i="0" lang="en-GB" sz="1200" u="none" cap="none" strike="noStrike">
                <a:solidFill>
                  <a:srgbClr val="000000"/>
                </a:solidFill>
                <a:latin typeface="Crimson Text"/>
                <a:ea typeface="Crimson Text"/>
                <a:cs typeface="Crimson Text"/>
                <a:sym typeface="Crimson Text"/>
              </a:rPr>
              <a:t>CATHOLIC </a:t>
            </a:r>
            <a:r>
              <a:rPr b="0" i="0" lang="en-GB" sz="1200" u="none" cap="none" strike="noStrike">
                <a:solidFill>
                  <a:srgbClr val="000000"/>
                </a:solidFill>
                <a:latin typeface="Crimson Text SemiBold"/>
                <a:ea typeface="Crimson Text SemiBold"/>
                <a:cs typeface="Crimson Text SemiBold"/>
                <a:sym typeface="Crimson Text SemiBold"/>
              </a:rPr>
              <a:t>PRIMARY SCHOOL</a:t>
            </a:r>
            <a:endParaRPr b="0" i="0" sz="1200" u="none" cap="none" strike="noStrike">
              <a:solidFill>
                <a:srgbClr val="000000"/>
              </a:solidFill>
              <a:latin typeface="Crimson Text SemiBold"/>
              <a:ea typeface="Crimson Text SemiBold"/>
              <a:cs typeface="Crimson Text SemiBold"/>
              <a:sym typeface="Crimson Text SemiBold"/>
            </a:endParaRPr>
          </a:p>
        </p:txBody>
      </p:sp>
      <p:sp>
        <p:nvSpPr>
          <p:cNvPr id="14" name="Google Shape;14;p2"/>
          <p:cNvSpPr txBox="1"/>
          <p:nvPr/>
        </p:nvSpPr>
        <p:spPr>
          <a:xfrm>
            <a:off x="3731700" y="895700"/>
            <a:ext cx="3252300" cy="998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Open Sans Light"/>
                <a:ea typeface="Open Sans Light"/>
                <a:cs typeface="Open Sans Light"/>
                <a:sym typeface="Open Sans Light"/>
              </a:rPr>
              <a:t>News</a:t>
            </a:r>
            <a:endParaRPr b="0" i="0" sz="6000" u="none" cap="none" strike="noStrike">
              <a:solidFill>
                <a:srgbClr val="000000"/>
              </a:solidFill>
              <a:latin typeface="Open Sans Light"/>
              <a:ea typeface="Open Sans Light"/>
              <a:cs typeface="Open Sans Light"/>
              <a:sym typeface="Open Sans Light"/>
            </a:endParaRPr>
          </a:p>
        </p:txBody>
      </p:sp>
      <p:sp>
        <p:nvSpPr>
          <p:cNvPr id="15" name="Google Shape;15;p2"/>
          <p:cNvSpPr txBox="1"/>
          <p:nvPr/>
        </p:nvSpPr>
        <p:spPr>
          <a:xfrm>
            <a:off x="5760300" y="2000013"/>
            <a:ext cx="1035600" cy="196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600"/>
              <a:buFont typeface="Arial"/>
              <a:buNone/>
            </a:pPr>
            <a:r>
              <a:rPr b="0" i="1" lang="en-GB" sz="600" u="none" cap="none" strike="noStrike">
                <a:solidFill>
                  <a:srgbClr val="000000"/>
                </a:solidFill>
                <a:latin typeface="Open Sans Light"/>
                <a:ea typeface="Open Sans Light"/>
                <a:cs typeface="Open Sans Light"/>
                <a:sym typeface="Open Sans Light"/>
              </a:rPr>
              <a:t>Part of the Nicholas Postgate </a:t>
            </a:r>
            <a:endParaRPr b="0" i="1" sz="6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600"/>
              <a:buFont typeface="Arial"/>
              <a:buNone/>
            </a:pPr>
            <a:r>
              <a:rPr b="0" i="1" lang="en-GB" sz="600" u="none" cap="none" strike="noStrike">
                <a:solidFill>
                  <a:srgbClr val="000000"/>
                </a:solidFill>
                <a:latin typeface="Open Sans Light"/>
                <a:ea typeface="Open Sans Light"/>
                <a:cs typeface="Open Sans Light"/>
                <a:sym typeface="Open Sans Light"/>
              </a:rPr>
              <a:t>Catholic Academy Trust</a:t>
            </a:r>
            <a:endParaRPr b="0" i="1" sz="600" u="none" cap="none" strike="noStrike">
              <a:solidFill>
                <a:srgbClr val="000000"/>
              </a:solidFill>
              <a:latin typeface="Open Sans Light"/>
              <a:ea typeface="Open Sans Light"/>
              <a:cs typeface="Open Sans Light"/>
              <a:sym typeface="Open Sans Light"/>
            </a:endParaRPr>
          </a:p>
        </p:txBody>
      </p:sp>
      <p:cxnSp>
        <p:nvCxnSpPr>
          <p:cNvPr id="16" name="Google Shape;16;p2"/>
          <p:cNvCxnSpPr/>
          <p:nvPr/>
        </p:nvCxnSpPr>
        <p:spPr>
          <a:xfrm flipH="1" rot="10800000">
            <a:off x="3752250" y="1901525"/>
            <a:ext cx="3363600" cy="7500"/>
          </a:xfrm>
          <a:prstGeom prst="straightConnector1">
            <a:avLst/>
          </a:prstGeom>
          <a:noFill/>
          <a:ln cap="flat" cmpd="sng" w="9525">
            <a:solidFill>
              <a:schemeClr val="dk2"/>
            </a:solidFill>
            <a:prstDash val="solid"/>
            <a:round/>
            <a:headEnd len="sm" w="sm" type="none"/>
            <a:tailEnd len="sm" w="sm" type="none"/>
          </a:ln>
        </p:spPr>
      </p:cxnSp>
      <p:pic>
        <p:nvPicPr>
          <p:cNvPr id="17" name="Google Shape;17;p2"/>
          <p:cNvPicPr preferRelativeResize="0"/>
          <p:nvPr/>
        </p:nvPicPr>
        <p:blipFill rotWithShape="1">
          <a:blip r:embed="rId4">
            <a:alphaModFix/>
          </a:blip>
          <a:srcRect b="0" l="0" r="0" t="0"/>
          <a:stretch/>
        </p:blipFill>
        <p:spPr>
          <a:xfrm>
            <a:off x="6795900" y="2049887"/>
            <a:ext cx="127252" cy="96768"/>
          </a:xfrm>
          <a:prstGeom prst="rect">
            <a:avLst/>
          </a:prstGeom>
          <a:noFill/>
          <a:ln>
            <a:noFill/>
          </a:ln>
        </p:spPr>
      </p:pic>
      <p:grpSp>
        <p:nvGrpSpPr>
          <p:cNvPr id="18" name="Google Shape;18;p2"/>
          <p:cNvGrpSpPr/>
          <p:nvPr/>
        </p:nvGrpSpPr>
        <p:grpSpPr>
          <a:xfrm>
            <a:off x="978975" y="2484450"/>
            <a:ext cx="5602050" cy="197400"/>
            <a:chOff x="441300" y="2494800"/>
            <a:chExt cx="5602050" cy="197400"/>
          </a:xfrm>
        </p:grpSpPr>
        <p:sp>
          <p:nvSpPr>
            <p:cNvPr id="19" name="Google Shape;19;p2"/>
            <p:cNvSpPr txBox="1"/>
            <p:nvPr/>
          </p:nvSpPr>
          <p:spPr>
            <a:xfrm>
              <a:off x="621300" y="2494800"/>
              <a:ext cx="2271600" cy="197400"/>
            </a:xfrm>
            <a:prstGeom prst="rect">
              <a:avLst/>
            </a:prstGeom>
            <a:noFill/>
            <a:ln>
              <a:noFill/>
            </a:ln>
          </p:spPr>
          <p:txBody>
            <a:bodyPr anchorCtr="0" anchor="ctr" bIns="91425" lIns="72000" spcFirstLastPara="1" rIns="91425" wrap="square" tIns="91425">
              <a:noAutofit/>
            </a:bodyPr>
            <a:lstStyle/>
            <a:p>
              <a:pPr indent="0" lvl="0" marL="0" marR="101600" rtl="0" algn="l">
                <a:lnSpc>
                  <a:spcPct val="115000"/>
                </a:lnSpc>
                <a:spcBef>
                  <a:spcPts val="0"/>
                </a:spcBef>
                <a:spcAft>
                  <a:spcPts val="0"/>
                </a:spcAft>
                <a:buClr>
                  <a:srgbClr val="000000"/>
                </a:buClr>
                <a:buSzPts val="900"/>
                <a:buFont typeface="Arial"/>
                <a:buNone/>
              </a:pPr>
              <a:r>
                <a:rPr b="0" i="0" lang="en-GB" sz="900" u="none" cap="none" strike="noStrike">
                  <a:solidFill>
                    <a:srgbClr val="353B3A"/>
                  </a:solidFill>
                  <a:latin typeface="Open Sans SemiBold"/>
                  <a:ea typeface="Open Sans SemiBold"/>
                  <a:cs typeface="Open Sans SemiBold"/>
                  <a:sym typeface="Open Sans SemiBold"/>
                </a:rPr>
                <a:t>enquiries@stbenedicts.npcat.org.uk</a:t>
              </a:r>
              <a:endParaRPr b="0" i="0" sz="800" u="none" cap="none" strike="noStrike">
                <a:solidFill>
                  <a:srgbClr val="000000"/>
                </a:solidFill>
                <a:latin typeface="Open Sans SemiBold"/>
                <a:ea typeface="Open Sans SemiBold"/>
                <a:cs typeface="Open Sans SemiBold"/>
                <a:sym typeface="Open Sans SemiBold"/>
              </a:endParaRPr>
            </a:p>
          </p:txBody>
        </p:sp>
        <p:pic>
          <p:nvPicPr>
            <p:cNvPr id="20" name="Google Shape;20;p2"/>
            <p:cNvPicPr preferRelativeResize="0"/>
            <p:nvPr/>
          </p:nvPicPr>
          <p:blipFill rotWithShape="1">
            <a:blip r:embed="rId5">
              <a:alphaModFix/>
            </a:blip>
            <a:srcRect b="0" l="0" r="0" t="0"/>
            <a:stretch/>
          </p:blipFill>
          <p:spPr>
            <a:xfrm>
              <a:off x="441300" y="2503500"/>
              <a:ext cx="180000" cy="180000"/>
            </a:xfrm>
            <a:prstGeom prst="rect">
              <a:avLst/>
            </a:prstGeom>
            <a:noFill/>
            <a:ln>
              <a:noFill/>
            </a:ln>
          </p:spPr>
        </p:pic>
        <p:sp>
          <p:nvSpPr>
            <p:cNvPr id="21" name="Google Shape;21;p2"/>
            <p:cNvSpPr txBox="1"/>
            <p:nvPr/>
          </p:nvSpPr>
          <p:spPr>
            <a:xfrm>
              <a:off x="4621350" y="2495550"/>
              <a:ext cx="1422000" cy="195900"/>
            </a:xfrm>
            <a:prstGeom prst="rect">
              <a:avLst/>
            </a:prstGeom>
            <a:noFill/>
            <a:ln>
              <a:noFill/>
            </a:ln>
          </p:spPr>
          <p:txBody>
            <a:bodyPr anchorCtr="0" anchor="ctr" bIns="91425" lIns="72000" spcFirstLastPara="1" rIns="91425" wrap="square" tIns="91425">
              <a:noAutofit/>
            </a:bodyPr>
            <a:lstStyle/>
            <a:p>
              <a:pPr indent="0" lvl="0" marL="0" marR="101600" rtl="0" algn="l">
                <a:lnSpc>
                  <a:spcPct val="115000"/>
                </a:lnSpc>
                <a:spcBef>
                  <a:spcPts val="0"/>
                </a:spcBef>
                <a:spcAft>
                  <a:spcPts val="0"/>
                </a:spcAft>
                <a:buClr>
                  <a:srgbClr val="000000"/>
                </a:buClr>
                <a:buSzPts val="900"/>
                <a:buFont typeface="Arial"/>
                <a:buNone/>
              </a:pPr>
              <a:r>
                <a:rPr b="0" i="0" lang="en-GB" sz="900" u="none" cap="none" strike="noStrike">
                  <a:solidFill>
                    <a:srgbClr val="353B3A"/>
                  </a:solidFill>
                  <a:latin typeface="Open Sans SemiBold"/>
                  <a:ea typeface="Open Sans SemiBold"/>
                  <a:cs typeface="Open Sans SemiBold"/>
                  <a:sym typeface="Open Sans SemiBold"/>
                </a:rPr>
                <a:t>@StBenedictsRedcar</a:t>
              </a:r>
              <a:endParaRPr b="0" i="0" sz="900" u="none" cap="none" strike="noStrike">
                <a:solidFill>
                  <a:srgbClr val="353B3A"/>
                </a:solidFill>
                <a:latin typeface="Open Sans SemiBold"/>
                <a:ea typeface="Open Sans SemiBold"/>
                <a:cs typeface="Open Sans SemiBold"/>
                <a:sym typeface="Open Sans SemiBold"/>
              </a:endParaRPr>
            </a:p>
          </p:txBody>
        </p:sp>
        <p:pic>
          <p:nvPicPr>
            <p:cNvPr id="22" name="Google Shape;22;p2"/>
            <p:cNvPicPr preferRelativeResize="0"/>
            <p:nvPr/>
          </p:nvPicPr>
          <p:blipFill rotWithShape="1">
            <a:blip r:embed="rId6">
              <a:alphaModFix/>
            </a:blip>
            <a:srcRect b="0" l="0" r="0" t="0"/>
            <a:stretch/>
          </p:blipFill>
          <p:spPr>
            <a:xfrm>
              <a:off x="4433775" y="2503500"/>
              <a:ext cx="180000" cy="180000"/>
            </a:xfrm>
            <a:prstGeom prst="rect">
              <a:avLst/>
            </a:prstGeom>
            <a:noFill/>
            <a:ln>
              <a:noFill/>
            </a:ln>
          </p:spPr>
        </p:pic>
        <p:sp>
          <p:nvSpPr>
            <p:cNvPr id="23" name="Google Shape;23;p2"/>
            <p:cNvSpPr txBox="1"/>
            <p:nvPr/>
          </p:nvSpPr>
          <p:spPr>
            <a:xfrm>
              <a:off x="3133800" y="2499000"/>
              <a:ext cx="1292400" cy="189000"/>
            </a:xfrm>
            <a:prstGeom prst="rect">
              <a:avLst/>
            </a:prstGeom>
            <a:noFill/>
            <a:ln>
              <a:noFill/>
            </a:ln>
          </p:spPr>
          <p:txBody>
            <a:bodyPr anchorCtr="0" anchor="ctr" bIns="91425" lIns="72000" spcFirstLastPara="1" rIns="91425" wrap="square" tIns="91425">
              <a:noAutofit/>
            </a:bodyPr>
            <a:lstStyle/>
            <a:p>
              <a:pPr indent="0" lvl="0" marL="0" marR="101600" rtl="0" algn="l">
                <a:lnSpc>
                  <a:spcPct val="115000"/>
                </a:lnSpc>
                <a:spcBef>
                  <a:spcPts val="0"/>
                </a:spcBef>
                <a:spcAft>
                  <a:spcPts val="0"/>
                </a:spcAft>
                <a:buClr>
                  <a:srgbClr val="000000"/>
                </a:buClr>
                <a:buSzPts val="900"/>
                <a:buFont typeface="Arial"/>
                <a:buNone/>
              </a:pPr>
              <a:r>
                <a:rPr b="0" i="0" lang="en-GB" sz="900" u="none" cap="none" strike="noStrike">
                  <a:solidFill>
                    <a:srgbClr val="353B3A"/>
                  </a:solidFill>
                  <a:latin typeface="Open Sans SemiBold"/>
                  <a:ea typeface="Open Sans SemiBold"/>
                  <a:cs typeface="Open Sans SemiBold"/>
                  <a:sym typeface="Open Sans SemiBold"/>
                </a:rPr>
                <a:t>@stbenedictsTS10</a:t>
              </a:r>
              <a:endParaRPr b="0" i="0" sz="900" u="none" cap="none" strike="noStrike">
                <a:solidFill>
                  <a:srgbClr val="353B3A"/>
                </a:solidFill>
                <a:latin typeface="Open Sans SemiBold"/>
                <a:ea typeface="Open Sans SemiBold"/>
                <a:cs typeface="Open Sans SemiBold"/>
                <a:sym typeface="Open Sans SemiBold"/>
              </a:endParaRPr>
            </a:p>
          </p:txBody>
        </p:sp>
        <p:pic>
          <p:nvPicPr>
            <p:cNvPr id="24" name="Google Shape;24;p2"/>
            <p:cNvPicPr preferRelativeResize="0"/>
            <p:nvPr/>
          </p:nvPicPr>
          <p:blipFill rotWithShape="1">
            <a:blip r:embed="rId7">
              <a:alphaModFix/>
            </a:blip>
            <a:srcRect b="0" l="0" r="0" t="0"/>
            <a:stretch/>
          </p:blipFill>
          <p:spPr>
            <a:xfrm>
              <a:off x="2946225" y="2503500"/>
              <a:ext cx="180000" cy="18000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 name="Shape 55"/>
        <p:cNvGrpSpPr/>
        <p:nvPr/>
      </p:nvGrpSpPr>
      <p:grpSpPr>
        <a:xfrm>
          <a:off x="0" y="0"/>
          <a:ext cx="0" cy="0"/>
          <a:chOff x="0" y="0"/>
          <a:chExt cx="0" cy="0"/>
        </a:xfrm>
      </p:grpSpPr>
      <p:sp>
        <p:nvSpPr>
          <p:cNvPr id="56" name="Google Shape;56;p12"/>
          <p:cNvSpPr txBox="1"/>
          <p:nvPr>
            <p:ph type="title"/>
          </p:nvPr>
        </p:nvSpPr>
        <p:spPr>
          <a:xfrm>
            <a:off x="405325" y="935745"/>
            <a:ext cx="5264700" cy="8503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7" name="Google Shape;57;p1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8" name="Shape 58"/>
        <p:cNvGrpSpPr/>
        <p:nvPr/>
      </p:nvGrpSpPr>
      <p:grpSpPr>
        <a:xfrm>
          <a:off x="0" y="0"/>
          <a:ext cx="0" cy="0"/>
          <a:chOff x="0" y="0"/>
          <a:chExt cx="0" cy="0"/>
        </a:xfrm>
      </p:grpSpPr>
      <p:sp>
        <p:nvSpPr>
          <p:cNvPr id="59" name="Google Shape;59;p13"/>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3"/>
          <p:cNvSpPr txBox="1"/>
          <p:nvPr>
            <p:ph type="title"/>
          </p:nvPr>
        </p:nvSpPr>
        <p:spPr>
          <a:xfrm>
            <a:off x="219508" y="2563450"/>
            <a:ext cx="3344400" cy="3081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1" name="Google Shape;61;p13"/>
          <p:cNvSpPr txBox="1"/>
          <p:nvPr>
            <p:ph idx="1" type="subTitle"/>
          </p:nvPr>
        </p:nvSpPr>
        <p:spPr>
          <a:xfrm>
            <a:off x="219508" y="5826865"/>
            <a:ext cx="3344400" cy="2567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2" name="Google Shape;62;p13"/>
          <p:cNvSpPr txBox="1"/>
          <p:nvPr>
            <p:ph idx="2" type="body"/>
          </p:nvPr>
        </p:nvSpPr>
        <p:spPr>
          <a:xfrm>
            <a:off x="4083839" y="1505164"/>
            <a:ext cx="3172200" cy="76812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3" name="Google Shape;63;p1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4" name="Shape 64"/>
        <p:cNvGrpSpPr/>
        <p:nvPr/>
      </p:nvGrpSpPr>
      <p:grpSpPr>
        <a:xfrm>
          <a:off x="0" y="0"/>
          <a:ext cx="0" cy="0"/>
          <a:chOff x="0" y="0"/>
          <a:chExt cx="0" cy="0"/>
        </a:xfrm>
      </p:grpSpPr>
      <p:sp>
        <p:nvSpPr>
          <p:cNvPr id="65" name="Google Shape;65;p14"/>
          <p:cNvSpPr txBox="1"/>
          <p:nvPr>
            <p:ph idx="1" type="body"/>
          </p:nvPr>
        </p:nvSpPr>
        <p:spPr>
          <a:xfrm>
            <a:off x="257705" y="8794266"/>
            <a:ext cx="4959600" cy="12579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66" name="Google Shape;66;p1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7" name="Shape 67"/>
        <p:cNvGrpSpPr/>
        <p:nvPr/>
      </p:nvGrpSpPr>
      <p:grpSpPr>
        <a:xfrm>
          <a:off x="0" y="0"/>
          <a:ext cx="0" cy="0"/>
          <a:chOff x="0" y="0"/>
          <a:chExt cx="0" cy="0"/>
        </a:xfrm>
      </p:grpSpPr>
      <p:sp>
        <p:nvSpPr>
          <p:cNvPr id="68" name="Google Shape;68;p15"/>
          <p:cNvSpPr txBox="1"/>
          <p:nvPr>
            <p:ph hasCustomPrompt="1" type="title"/>
          </p:nvPr>
        </p:nvSpPr>
        <p:spPr>
          <a:xfrm>
            <a:off x="257705" y="2299346"/>
            <a:ext cx="7044600" cy="4081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9" name="Google Shape;69;p15"/>
          <p:cNvSpPr txBox="1"/>
          <p:nvPr>
            <p:ph idx="1" type="body"/>
          </p:nvPr>
        </p:nvSpPr>
        <p:spPr>
          <a:xfrm>
            <a:off x="257705" y="6552657"/>
            <a:ext cx="7044600" cy="27039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70" name="Google Shape;70;p1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1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2 onwards" type="secHead">
  <p:cSld name="SECTION_HEADER">
    <p:spTree>
      <p:nvGrpSpPr>
        <p:cNvPr id="25"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b="0" l="1901" r="1914" t="0"/>
          <a:stretch/>
        </p:blipFill>
        <p:spPr>
          <a:xfrm>
            <a:off x="0" y="0"/>
            <a:ext cx="7559998" cy="1512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6"/>
          <p:cNvSpPr txBox="1"/>
          <p:nvPr>
            <p:ph type="ctrTitle"/>
          </p:nvPr>
        </p:nvSpPr>
        <p:spPr>
          <a:xfrm>
            <a:off x="257712" y="1547778"/>
            <a:ext cx="7044600" cy="4266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4" name="Google Shape;34;p6"/>
          <p:cNvSpPr txBox="1"/>
          <p:nvPr>
            <p:ph idx="1" type="subTitle"/>
          </p:nvPr>
        </p:nvSpPr>
        <p:spPr>
          <a:xfrm>
            <a:off x="257705" y="5891409"/>
            <a:ext cx="7044600" cy="164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5" name="Google Shape;35;p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7"/>
          <p:cNvSpPr txBox="1"/>
          <p:nvPr>
            <p:ph type="title"/>
          </p:nvPr>
        </p:nvSpPr>
        <p:spPr>
          <a:xfrm>
            <a:off x="257705" y="4471058"/>
            <a:ext cx="7044600" cy="174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8" name="Google Shape;38;p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9" name="Shape 39"/>
        <p:cNvGrpSpPr/>
        <p:nvPr/>
      </p:nvGrpSpPr>
      <p:grpSpPr>
        <a:xfrm>
          <a:off x="0" y="0"/>
          <a:ext cx="0" cy="0"/>
          <a:chOff x="0" y="0"/>
          <a:chExt cx="0" cy="0"/>
        </a:xfrm>
      </p:grpSpPr>
      <p:sp>
        <p:nvSpPr>
          <p:cNvPr id="40" name="Google Shape;40;p8"/>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 name="Google Shape;41;p8"/>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3" name="Shape 43"/>
        <p:cNvGrpSpPr/>
        <p:nvPr/>
      </p:nvGrpSpPr>
      <p:grpSpPr>
        <a:xfrm>
          <a:off x="0" y="0"/>
          <a:ext cx="0" cy="0"/>
          <a:chOff x="0" y="0"/>
          <a:chExt cx="0" cy="0"/>
        </a:xfrm>
      </p:grpSpPr>
      <p:sp>
        <p:nvSpPr>
          <p:cNvPr id="44" name="Google Shape;44;p9"/>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9"/>
          <p:cNvSpPr txBox="1"/>
          <p:nvPr>
            <p:ph idx="1" type="body"/>
          </p:nvPr>
        </p:nvSpPr>
        <p:spPr>
          <a:xfrm>
            <a:off x="257705" y="2395696"/>
            <a:ext cx="3306900" cy="7101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 name="Google Shape;46;p9"/>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7" name="Google Shape;47;p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10"/>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1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11"/>
          <p:cNvSpPr txBox="1"/>
          <p:nvPr>
            <p:ph type="title"/>
          </p:nvPr>
        </p:nvSpPr>
        <p:spPr>
          <a:xfrm>
            <a:off x="257705" y="1154948"/>
            <a:ext cx="2321700" cy="1570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3" name="Google Shape;53;p11"/>
          <p:cNvSpPr txBox="1"/>
          <p:nvPr>
            <p:ph idx="1" type="body"/>
          </p:nvPr>
        </p:nvSpPr>
        <p:spPr>
          <a:xfrm>
            <a:off x="257705" y="2888617"/>
            <a:ext cx="2321700" cy="6609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4" name="Google Shape;54;p1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2" Type="http://schemas.openxmlformats.org/officeDocument/2006/relationships/theme" Target="../theme/theme2.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cxnSp>
        <p:nvCxnSpPr>
          <p:cNvPr id="6" name="Google Shape;6;p1"/>
          <p:cNvCxnSpPr/>
          <p:nvPr/>
        </p:nvCxnSpPr>
        <p:spPr>
          <a:xfrm flipH="1">
            <a:off x="441452" y="10201122"/>
            <a:ext cx="6677100" cy="3612"/>
          </a:xfrm>
          <a:prstGeom prst="straightConnector1">
            <a:avLst/>
          </a:prstGeom>
          <a:noFill/>
          <a:ln cap="flat" cmpd="sng" w="9525">
            <a:solidFill>
              <a:schemeClr val="dk2"/>
            </a:solidFill>
            <a:prstDash val="solid"/>
            <a:round/>
            <a:headEnd len="sm" w="sm" type="none"/>
            <a:tailEnd len="sm" w="sm" type="none"/>
          </a:ln>
        </p:spPr>
      </p:cxnSp>
      <p:sp>
        <p:nvSpPr>
          <p:cNvPr id="7" name="Google Shape;7;p1"/>
          <p:cNvSpPr txBox="1"/>
          <p:nvPr/>
        </p:nvSpPr>
        <p:spPr>
          <a:xfrm>
            <a:off x="460675" y="10329148"/>
            <a:ext cx="1530300" cy="132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1" lang="en-GB" sz="800" u="none" cap="none" strike="noStrike">
                <a:solidFill>
                  <a:srgbClr val="01418B"/>
                </a:solidFill>
                <a:latin typeface="Open Sans"/>
                <a:ea typeface="Open Sans"/>
                <a:cs typeface="Open Sans"/>
                <a:sym typeface="Open Sans"/>
              </a:rPr>
              <a:t>‘Pray together, learn together’</a:t>
            </a:r>
            <a:endParaRPr b="0" i="1" sz="800" u="none" cap="none" strike="noStrike">
              <a:solidFill>
                <a:srgbClr val="01418B"/>
              </a:solidFill>
              <a:latin typeface="Open Sans"/>
              <a:ea typeface="Open Sans"/>
              <a:cs typeface="Open Sans"/>
              <a:sym typeface="Open Sans"/>
            </a:endParaRPr>
          </a:p>
        </p:txBody>
      </p:sp>
      <p:sp>
        <p:nvSpPr>
          <p:cNvPr id="8" name="Google Shape;8;p1"/>
          <p:cNvSpPr txBox="1"/>
          <p:nvPr/>
        </p:nvSpPr>
        <p:spPr>
          <a:xfrm>
            <a:off x="5565050" y="10329150"/>
            <a:ext cx="1553700" cy="1329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01418B"/>
                </a:solidFill>
                <a:latin typeface="Open Sans"/>
                <a:ea typeface="Open Sans"/>
                <a:cs typeface="Open Sans"/>
                <a:sym typeface="Open Sans"/>
              </a:rPr>
              <a:t>stbenedicts.npcat.org.uk</a:t>
            </a:r>
            <a:endParaRPr b="1" i="0" sz="800" u="none" cap="none" strike="noStrike">
              <a:solidFill>
                <a:srgbClr val="01418B"/>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8" name="Shape 28"/>
        <p:cNvGrpSpPr/>
        <p:nvPr/>
      </p:nvGrpSpPr>
      <p:grpSpPr>
        <a:xfrm>
          <a:off x="0" y="0"/>
          <a:ext cx="0" cy="0"/>
          <a:chOff x="0" y="0"/>
          <a:chExt cx="0" cy="0"/>
        </a:xfrm>
      </p:grpSpPr>
      <p:sp>
        <p:nvSpPr>
          <p:cNvPr id="29" name="Google Shape;29;p5"/>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0" name="Google Shape;30;p5"/>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31" name="Google Shape;31;p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4.png"/><Relationship Id="rId10" Type="http://schemas.openxmlformats.org/officeDocument/2006/relationships/image" Target="../media/image23.png"/><Relationship Id="rId9"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3.png"/><Relationship Id="rId8"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9.png"/><Relationship Id="rId10" Type="http://schemas.openxmlformats.org/officeDocument/2006/relationships/image" Target="../media/image21.png"/><Relationship Id="rId9"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8.pn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cxnSp>
        <p:nvCxnSpPr>
          <p:cNvPr id="77" name="Google Shape;77;p17"/>
          <p:cNvCxnSpPr/>
          <p:nvPr/>
        </p:nvCxnSpPr>
        <p:spPr>
          <a:xfrm flipH="1">
            <a:off x="441452" y="10201122"/>
            <a:ext cx="6677100" cy="3612"/>
          </a:xfrm>
          <a:prstGeom prst="straightConnector1">
            <a:avLst/>
          </a:prstGeom>
          <a:noFill/>
          <a:ln cap="flat" cmpd="sng" w="9525">
            <a:solidFill>
              <a:schemeClr val="dk2"/>
            </a:solidFill>
            <a:prstDash val="solid"/>
            <a:round/>
            <a:headEnd len="sm" w="sm" type="none"/>
            <a:tailEnd len="sm" w="sm" type="none"/>
          </a:ln>
        </p:spPr>
      </p:cxnSp>
      <p:sp>
        <p:nvSpPr>
          <p:cNvPr id="78" name="Google Shape;78;p17"/>
          <p:cNvSpPr txBox="1"/>
          <p:nvPr/>
        </p:nvSpPr>
        <p:spPr>
          <a:xfrm>
            <a:off x="6066000" y="1633225"/>
            <a:ext cx="1052700" cy="132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1050" u="none" cap="none" strike="noStrike">
                <a:solidFill>
                  <a:srgbClr val="000000"/>
                </a:solidFill>
                <a:latin typeface="Open Sans"/>
                <a:ea typeface="Open Sans"/>
                <a:cs typeface="Open Sans"/>
                <a:sym typeface="Open Sans"/>
              </a:rPr>
              <a:t>Autumn 1 2024</a:t>
            </a:r>
            <a:endParaRPr b="0" i="0" sz="1050" u="none" cap="none" strike="noStrike">
              <a:solidFill>
                <a:srgbClr val="000000"/>
              </a:solidFill>
              <a:latin typeface="Open Sans"/>
              <a:ea typeface="Open Sans"/>
              <a:cs typeface="Open Sans"/>
              <a:sym typeface="Open Sans"/>
            </a:endParaRPr>
          </a:p>
        </p:txBody>
      </p:sp>
      <p:sp>
        <p:nvSpPr>
          <p:cNvPr id="79" name="Google Shape;79;p17"/>
          <p:cNvSpPr txBox="1"/>
          <p:nvPr/>
        </p:nvSpPr>
        <p:spPr>
          <a:xfrm>
            <a:off x="247607" y="3894931"/>
            <a:ext cx="3316199" cy="4148603"/>
          </a:xfrm>
          <a:prstGeom prst="rect">
            <a:avLst/>
          </a:prstGeom>
          <a:solidFill>
            <a:srgbClr val="CCD9E8"/>
          </a:solidFill>
          <a:ln>
            <a:noFill/>
          </a:ln>
        </p:spPr>
        <p:txBody>
          <a:bodyPr anchorCtr="0" anchor="t" bIns="90000" lIns="90000" spcFirstLastPara="1" rIns="90000" wrap="square" tIns="90000">
            <a:noAutofit/>
          </a:bodyPr>
          <a:lstStyle/>
          <a:p>
            <a:pPr indent="0" lvl="0" marL="0" marR="0" rtl="0" algn="l">
              <a:lnSpc>
                <a:spcPct val="100000"/>
              </a:lnSpc>
              <a:spcBef>
                <a:spcPts val="0"/>
              </a:spcBef>
              <a:spcAft>
                <a:spcPts val="0"/>
              </a:spcAft>
              <a:buClr>
                <a:schemeClr val="dk1"/>
              </a:buClr>
              <a:buSzPts val="1100"/>
              <a:buFont typeface="Arial"/>
              <a:buNone/>
            </a:pPr>
            <a:r>
              <a:rPr b="1" i="0" lang="en-GB" sz="1000" u="sng" cap="none" strike="noStrike">
                <a:solidFill>
                  <a:schemeClr val="dk1"/>
                </a:solidFill>
                <a:latin typeface="Arial"/>
                <a:ea typeface="Arial"/>
                <a:cs typeface="Arial"/>
                <a:sym typeface="Arial"/>
              </a:rPr>
              <a:t>Phonics </a:t>
            </a:r>
            <a:endParaRPr b="1" i="0" sz="1000" u="sng"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GB" sz="1000" u="none" cap="none" strike="noStrike">
                <a:solidFill>
                  <a:srgbClr val="000000"/>
                </a:solidFill>
                <a:latin typeface="Arial"/>
                <a:ea typeface="Arial"/>
                <a:cs typeface="Arial"/>
                <a:sym typeface="Arial"/>
              </a:rPr>
              <a:t>This term, your child will be taught phonics for 10–15 minutes every day. They will learn to say and read all the single letter sounds (for example, s and m) and some consonant digraphs. A digraph is where two letters make one sound (for example qu and sh). We will work really hard to teach your child to blend sounds together to read words. They will start reading wordless books and, when they can blend sounds into words, will read Phase 2 books. We will provide your child with daily additional practice if they need it.</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1" i="0" lang="en-GB" sz="1000" u="sng" cap="none" strike="noStrike">
                <a:solidFill>
                  <a:schemeClr val="dk1"/>
                </a:solidFill>
                <a:latin typeface="Arial"/>
                <a:ea typeface="Arial"/>
                <a:cs typeface="Arial"/>
                <a:sym typeface="Arial"/>
              </a:rPr>
              <a:t>Talking Through Stories</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GB" sz="1000" u="none" cap="none" strike="noStrike">
                <a:solidFill>
                  <a:schemeClr val="dk1"/>
                </a:solidFill>
                <a:latin typeface="Arial"/>
                <a:ea typeface="Arial"/>
                <a:cs typeface="Arial"/>
                <a:sym typeface="Arial"/>
              </a:rPr>
              <a:t>Each half term we focus on a range of high quality stories to extend and deepen our children’s vocabulary so that they can understand the books they will soon be able to read for themselves.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GB" sz="1000" u="none" cap="none" strike="noStrike">
                <a:solidFill>
                  <a:schemeClr val="dk1"/>
                </a:solidFill>
                <a:latin typeface="Arial"/>
                <a:ea typeface="Arial"/>
                <a:cs typeface="Arial"/>
                <a:sym typeface="Arial"/>
              </a:rPr>
              <a:t>This half term we will be reading:</a:t>
            </a:r>
            <a:endParaRPr b="0" i="0" sz="1000" u="none" cap="none" strike="noStrike">
              <a:solidFill>
                <a:srgbClr val="000000"/>
              </a:solidFill>
              <a:latin typeface="Arial"/>
              <a:ea typeface="Arial"/>
              <a:cs typeface="Arial"/>
              <a:sym typeface="Arial"/>
            </a:endParaRPr>
          </a:p>
          <a:p>
            <a:pPr indent="-279400" lvl="0" marL="285750" marR="0" rtl="0" algn="just">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Hugless Douglas</a:t>
            </a:r>
            <a:endParaRPr b="0" i="0" sz="1000" u="none" cap="none" strike="noStrike">
              <a:solidFill>
                <a:schemeClr val="dk1"/>
              </a:solidFill>
              <a:latin typeface="Arial"/>
              <a:ea typeface="Arial"/>
              <a:cs typeface="Arial"/>
              <a:sym typeface="Arial"/>
            </a:endParaRPr>
          </a:p>
          <a:p>
            <a:pPr indent="-279400" lvl="0" marL="285750" marR="0" rtl="0" algn="just">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Rainbow Fish</a:t>
            </a:r>
            <a:endParaRPr b="0" i="0" sz="1000" u="none" cap="none" strike="noStrike">
              <a:solidFill>
                <a:schemeClr val="dk1"/>
              </a:solidFill>
              <a:latin typeface="Arial"/>
              <a:ea typeface="Arial"/>
              <a:cs typeface="Arial"/>
              <a:sym typeface="Arial"/>
            </a:endParaRPr>
          </a:p>
          <a:p>
            <a:pPr indent="-279400" lvl="0" marL="285750" marR="0" rtl="0" algn="just">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I’m in Charge</a:t>
            </a:r>
            <a:endParaRPr b="0" i="0" sz="1000" u="none" cap="none" strike="noStrike">
              <a:solidFill>
                <a:schemeClr val="dk1"/>
              </a:solidFill>
              <a:latin typeface="Arial"/>
              <a:ea typeface="Arial"/>
              <a:cs typeface="Arial"/>
              <a:sym typeface="Arial"/>
            </a:endParaRPr>
          </a:p>
          <a:p>
            <a:pPr indent="-279400" lvl="0" marL="285750" marR="0" rtl="0" algn="just">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Room on the Broom</a:t>
            </a:r>
            <a:endParaRPr b="0" i="0" sz="1000" u="none" cap="none" strike="noStrike">
              <a:solidFill>
                <a:schemeClr val="dk1"/>
              </a:solidFill>
              <a:latin typeface="Arial"/>
              <a:ea typeface="Arial"/>
              <a:cs typeface="Arial"/>
              <a:sym typeface="Arial"/>
            </a:endParaRPr>
          </a:p>
          <a:p>
            <a:pPr indent="-279400" lvl="0" marL="285750" marR="0" rtl="0" algn="just">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The Owl who was Afraid of the Dark</a:t>
            </a:r>
            <a:endParaRPr b="0" i="0" sz="1000" u="none" cap="none" strike="noStrike">
              <a:solidFill>
                <a:schemeClr val="dk1"/>
              </a:solidFill>
              <a:latin typeface="Arial"/>
              <a:ea typeface="Arial"/>
              <a:cs typeface="Arial"/>
              <a:sym typeface="Arial"/>
            </a:endParaRPr>
          </a:p>
          <a:p>
            <a:pPr indent="-279400" lvl="0" marL="285750" marR="0" rtl="0" algn="just">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Stickman</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Open Sans Light"/>
              <a:ea typeface="Open Sans Light"/>
              <a:cs typeface="Open Sans Light"/>
              <a:sym typeface="Open Sans Light"/>
            </a:endParaRPr>
          </a:p>
          <a:p>
            <a:pPr indent="0" lvl="0" marL="0" marR="0" rtl="0" algn="just">
              <a:lnSpc>
                <a:spcPct val="100000"/>
              </a:lnSpc>
              <a:spcBef>
                <a:spcPts val="0"/>
              </a:spcBef>
              <a:spcAft>
                <a:spcPts val="0"/>
              </a:spcAft>
              <a:buClr>
                <a:schemeClr val="dk1"/>
              </a:buClr>
              <a:buSzPts val="1100"/>
              <a:buFont typeface="Arial"/>
              <a:buNone/>
            </a:pPr>
            <a:r>
              <a:rPr b="0" i="0" lang="en-GB" sz="1000" u="none" cap="none" strike="noStrike">
                <a:solidFill>
                  <a:schemeClr val="dk1"/>
                </a:solidFill>
                <a:latin typeface="Open Sans Light"/>
                <a:ea typeface="Open Sans Light"/>
                <a:cs typeface="Open Sans Light"/>
                <a:sym typeface="Open Sans Light"/>
              </a:rPr>
              <a:t> </a:t>
            </a:r>
            <a:endParaRPr b="0" i="0" sz="1000" u="none" cap="none" strike="noStrike">
              <a:solidFill>
                <a:schemeClr val="dk1"/>
              </a:solidFill>
              <a:latin typeface="Open Sans Light"/>
              <a:ea typeface="Open Sans Light"/>
              <a:cs typeface="Open Sans Light"/>
              <a:sym typeface="Open Sans Light"/>
            </a:endParaRPr>
          </a:p>
        </p:txBody>
      </p:sp>
      <p:sp>
        <p:nvSpPr>
          <p:cNvPr id="80" name="Google Shape;80;p17"/>
          <p:cNvSpPr txBox="1"/>
          <p:nvPr/>
        </p:nvSpPr>
        <p:spPr>
          <a:xfrm>
            <a:off x="3995868" y="3903576"/>
            <a:ext cx="3316200" cy="4148603"/>
          </a:xfrm>
          <a:prstGeom prst="rect">
            <a:avLst/>
          </a:prstGeom>
          <a:solidFill>
            <a:srgbClr val="F8EBEB"/>
          </a:solidFill>
          <a:ln>
            <a:noFill/>
          </a:ln>
        </p:spPr>
        <p:txBody>
          <a:bodyPr anchorCtr="0" anchor="t" bIns="90000" lIns="90000" spcFirstLastPara="1" rIns="90000" wrap="square" tIns="90000">
            <a:noAutofit/>
          </a:bodyPr>
          <a:lstStyle/>
          <a:p>
            <a:pPr indent="0" lvl="0" marL="0" marR="0" rtl="0" algn="just">
              <a:lnSpc>
                <a:spcPct val="100000"/>
              </a:lnSpc>
              <a:spcBef>
                <a:spcPts val="0"/>
              </a:spcBef>
              <a:spcAft>
                <a:spcPts val="0"/>
              </a:spcAft>
              <a:buClr>
                <a:schemeClr val="dk1"/>
              </a:buClr>
              <a:buSzPts val="1100"/>
              <a:buFont typeface="Arial"/>
              <a:buNone/>
            </a:pPr>
            <a:r>
              <a:rPr b="1" i="0" lang="en-GB" sz="1400" u="sng" cap="none" strike="noStrike">
                <a:solidFill>
                  <a:schemeClr val="dk1"/>
                </a:solidFill>
                <a:latin typeface="Arial"/>
                <a:ea typeface="Arial"/>
                <a:cs typeface="Arial"/>
                <a:sym typeface="Arial"/>
              </a:rPr>
              <a:t>Maths</a:t>
            </a:r>
            <a:endParaRPr b="1" i="0" sz="1400" u="sng"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1" i="0" sz="1400" u="sng"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Pupils will build on previous experiences of number from their home and nursery </a:t>
            </a:r>
            <a:r>
              <a:rPr b="0" i="0" lang="en-GB" sz="1100" u="none" cap="none" strike="noStrike">
                <a:solidFill>
                  <a:srgbClr val="000000"/>
                </a:solidFill>
                <a:latin typeface="Arial"/>
                <a:ea typeface="Arial"/>
                <a:cs typeface="Arial"/>
                <a:sym typeface="Arial"/>
              </a:rPr>
              <a:t>environments, and further develop their subitising and counting skills. They will explore the composition of numbers within 5. They will begin to compare sets of objects and use the language</a:t>
            </a:r>
            <a:endParaRPr b="0" i="0" sz="11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of comparison.</a:t>
            </a:r>
            <a:endParaRPr b="0" i="0" sz="11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marR="0" rtl="0" algn="just">
              <a:lnSpc>
                <a:spcPct val="100000"/>
              </a:lnSpc>
              <a:spcBef>
                <a:spcPts val="0"/>
              </a:spcBef>
              <a:spcAft>
                <a:spcPts val="0"/>
              </a:spcAft>
              <a:buClr>
                <a:schemeClr val="dk1"/>
              </a:buClr>
              <a:buSzPts val="1100"/>
              <a:buFont typeface="Arial"/>
              <a:buNone/>
            </a:pPr>
            <a:r>
              <a:rPr lang="en-GB" sz="1100">
                <a:solidFill>
                  <a:schemeClr val="dk1"/>
                </a:solidFill>
              </a:rPr>
              <a:t>Mastering Number</a:t>
            </a:r>
            <a:endParaRPr sz="1100">
              <a:solidFill>
                <a:schemeClr val="dk1"/>
              </a:solidFill>
            </a:endParaRPr>
          </a:p>
          <a:p>
            <a:pPr indent="0" lvl="0" marL="0" marR="0" rtl="0" algn="just">
              <a:lnSpc>
                <a:spcPct val="100000"/>
              </a:lnSpc>
              <a:spcBef>
                <a:spcPts val="0"/>
              </a:spcBef>
              <a:spcAft>
                <a:spcPts val="0"/>
              </a:spcAft>
              <a:buClr>
                <a:schemeClr val="dk1"/>
              </a:buClr>
              <a:buSzPts val="1100"/>
              <a:buFont typeface="Arial"/>
              <a:buNone/>
            </a:pPr>
            <a:r>
              <a:rPr lang="en-GB" sz="1100">
                <a:solidFill>
                  <a:schemeClr val="dk1"/>
                </a:solidFill>
              </a:rPr>
              <a:t>The children will develop </a:t>
            </a:r>
            <a:r>
              <a:rPr lang="en-GB" sz="1100">
                <a:solidFill>
                  <a:schemeClr val="dk1"/>
                </a:solidFill>
              </a:rPr>
              <a:t>their</a:t>
            </a:r>
            <a:r>
              <a:rPr lang="en-GB" sz="1100">
                <a:solidFill>
                  <a:schemeClr val="dk1"/>
                </a:solidFill>
              </a:rPr>
              <a:t> Maths knowledge through the Mastering Number programme. This </a:t>
            </a:r>
            <a:r>
              <a:rPr lang="en-GB" sz="1100">
                <a:solidFill>
                  <a:srgbClr val="2D374B"/>
                </a:solidFill>
              </a:rPr>
              <a:t>project aims to secure firm foundations in the development of good number sense for all children. The children will watch the Numberblock episodes as part of this project. </a:t>
            </a:r>
            <a:endParaRPr sz="1100">
              <a:solidFill>
                <a:schemeClr val="dk1"/>
              </a:solidFill>
            </a:endParaRPr>
          </a:p>
          <a:p>
            <a:pPr indent="0" lvl="0" marL="0" marR="0" rtl="0" algn="just">
              <a:lnSpc>
                <a:spcPct val="100000"/>
              </a:lnSpc>
              <a:spcBef>
                <a:spcPts val="0"/>
              </a:spcBef>
              <a:spcAft>
                <a:spcPts val="0"/>
              </a:spcAft>
              <a:buClr>
                <a:schemeClr val="dk1"/>
              </a:buClr>
              <a:buSzPts val="1100"/>
              <a:buFont typeface="Arial"/>
              <a:buNone/>
            </a:pPr>
            <a:r>
              <a:t/>
            </a:r>
            <a:endParaRPr b="1" i="0" sz="1200" u="none" cap="none" strike="noStrike">
              <a:solidFill>
                <a:schemeClr val="dk1"/>
              </a:solidFill>
              <a:latin typeface="Arial"/>
              <a:ea typeface="Arial"/>
              <a:cs typeface="Arial"/>
              <a:sym typeface="Arial"/>
            </a:endParaRPr>
          </a:p>
        </p:txBody>
      </p:sp>
      <p:sp>
        <p:nvSpPr>
          <p:cNvPr id="81" name="Google Shape;81;p17"/>
          <p:cNvSpPr txBox="1"/>
          <p:nvPr/>
        </p:nvSpPr>
        <p:spPr>
          <a:xfrm>
            <a:off x="247607" y="2838734"/>
            <a:ext cx="7125300" cy="939091"/>
          </a:xfrm>
          <a:prstGeom prst="rect">
            <a:avLst/>
          </a:prstGeom>
          <a:solidFill>
            <a:srgbClr val="EEEEEE"/>
          </a:solidFill>
          <a:ln>
            <a:noFill/>
          </a:ln>
        </p:spPr>
        <p:txBody>
          <a:bodyPr anchorCtr="0" anchor="t" bIns="90000" lIns="90000" spcFirstLastPara="1" rIns="90000" wrap="square" tIns="90000">
            <a:noAutofit/>
          </a:bodyPr>
          <a:lstStyle/>
          <a:p>
            <a:pPr indent="0" lvl="0" marL="0" marR="0" rtl="0" algn="ctr">
              <a:lnSpc>
                <a:spcPct val="100000"/>
              </a:lnSpc>
              <a:spcBef>
                <a:spcPts val="0"/>
              </a:spcBef>
              <a:spcAft>
                <a:spcPts val="0"/>
              </a:spcAft>
              <a:buClr>
                <a:schemeClr val="dk1"/>
              </a:buClr>
              <a:buSzPts val="1100"/>
              <a:buFont typeface="Arial"/>
              <a:buNone/>
            </a:pPr>
            <a:r>
              <a:rPr b="1" i="0" lang="en-GB" sz="1400" u="none" cap="none" strike="noStrike">
                <a:solidFill>
                  <a:schemeClr val="dk1"/>
                </a:solidFill>
                <a:latin typeface="Arial"/>
                <a:ea typeface="Arial"/>
                <a:cs typeface="Arial"/>
                <a:sym typeface="Arial"/>
              </a:rPr>
              <a:t>Welcome to our Reception Newsletter!</a:t>
            </a:r>
            <a:endParaRPr b="1"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GB" sz="1000" u="none" cap="none" strike="noStrike">
                <a:solidFill>
                  <a:schemeClr val="dk1"/>
                </a:solidFill>
                <a:latin typeface="Arial"/>
                <a:ea typeface="Arial"/>
                <a:cs typeface="Arial"/>
                <a:sym typeface="Arial"/>
              </a:rPr>
              <a:t>We are so proud of how the children have started their journey in Reception and how well they have settled into their new environment. The children have enjoyed seeing old friends, making new friends and exploring inside and outside the classroom. We have lots of exciting things planned for this term and many new things to learn! </a:t>
            </a:r>
            <a:endParaRPr b="0" i="0" sz="1000" u="none" cap="none" strike="noStrike">
              <a:solidFill>
                <a:srgbClr val="000000"/>
              </a:solidFill>
              <a:latin typeface="Arial"/>
              <a:ea typeface="Arial"/>
              <a:cs typeface="Arial"/>
              <a:sym typeface="Arial"/>
            </a:endParaRPr>
          </a:p>
        </p:txBody>
      </p:sp>
      <p:sp>
        <p:nvSpPr>
          <p:cNvPr id="82" name="Google Shape;82;p17"/>
          <p:cNvSpPr txBox="1"/>
          <p:nvPr/>
        </p:nvSpPr>
        <p:spPr>
          <a:xfrm>
            <a:off x="247607" y="8177930"/>
            <a:ext cx="7125300" cy="1828690"/>
          </a:xfrm>
          <a:prstGeom prst="rect">
            <a:avLst/>
          </a:prstGeom>
          <a:solidFill>
            <a:srgbClr val="EEEEEE"/>
          </a:solidFill>
          <a:ln>
            <a:noFill/>
          </a:ln>
        </p:spPr>
        <p:txBody>
          <a:bodyPr anchorCtr="0" anchor="t" bIns="90000" lIns="90000" spcFirstLastPara="1" rIns="90000" wrap="square" tIns="90000">
            <a:noAutofit/>
          </a:bodyPr>
          <a:lstStyle/>
          <a:p>
            <a:pPr indent="0" lvl="0" marL="0" marR="0" rtl="0" algn="just">
              <a:lnSpc>
                <a:spcPct val="100000"/>
              </a:lnSpc>
              <a:spcBef>
                <a:spcPts val="0"/>
              </a:spcBef>
              <a:spcAft>
                <a:spcPts val="0"/>
              </a:spcAft>
              <a:buClr>
                <a:schemeClr val="dk1"/>
              </a:buClr>
              <a:buSzPts val="1100"/>
              <a:buFont typeface="Arial"/>
              <a:buNone/>
            </a:pPr>
            <a:r>
              <a:rPr b="1" i="0" lang="en-GB" sz="1400" u="sng" cap="none" strike="noStrike">
                <a:solidFill>
                  <a:schemeClr val="dk1"/>
                </a:solidFill>
                <a:latin typeface="Arial"/>
                <a:ea typeface="Arial"/>
                <a:cs typeface="Arial"/>
                <a:sym typeface="Arial"/>
              </a:rPr>
              <a:t>Super Six</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To promote a love of reading and provide the children with a bank of stories that they know well before leaving Reception, we focus on six books each Term with a range of themes and morals.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This term our Super Six stories are: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Open Sans"/>
              <a:ea typeface="Open Sans"/>
              <a:cs typeface="Open Sans"/>
              <a:sym typeface="Open Sans"/>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Open Sans"/>
                <a:ea typeface="Open Sans"/>
                <a:cs typeface="Open Sans"/>
                <a:sym typeface="Open Sans"/>
              </a:rPr>
              <a:t>                                     </a:t>
            </a:r>
            <a:endParaRPr b="0" i="0" sz="1200" u="none" cap="none" strike="noStrike">
              <a:solidFill>
                <a:schemeClr val="dk1"/>
              </a:solidFill>
              <a:latin typeface="Open Sans"/>
              <a:ea typeface="Open Sans"/>
              <a:cs typeface="Open Sans"/>
              <a:sym typeface="Open Sans"/>
            </a:endParaRPr>
          </a:p>
        </p:txBody>
      </p:sp>
      <p:pic>
        <p:nvPicPr>
          <p:cNvPr id="83" name="Google Shape;83;p17"/>
          <p:cNvPicPr preferRelativeResize="0"/>
          <p:nvPr/>
        </p:nvPicPr>
        <p:blipFill rotWithShape="1">
          <a:blip r:embed="rId3">
            <a:alphaModFix/>
          </a:blip>
          <a:srcRect b="17585" l="13910" r="6592" t="19216"/>
          <a:stretch/>
        </p:blipFill>
        <p:spPr>
          <a:xfrm>
            <a:off x="2461131" y="6551236"/>
            <a:ext cx="902929" cy="717804"/>
          </a:xfrm>
          <a:prstGeom prst="rect">
            <a:avLst/>
          </a:prstGeom>
          <a:noFill/>
          <a:ln>
            <a:noFill/>
          </a:ln>
        </p:spPr>
      </p:pic>
      <p:pic>
        <p:nvPicPr>
          <p:cNvPr id="84" name="Google Shape;84;p17"/>
          <p:cNvPicPr preferRelativeResize="0"/>
          <p:nvPr/>
        </p:nvPicPr>
        <p:blipFill>
          <a:blip r:embed="rId4">
            <a:alphaModFix/>
          </a:blip>
          <a:stretch>
            <a:fillRect/>
          </a:stretch>
        </p:blipFill>
        <p:spPr>
          <a:xfrm>
            <a:off x="1408425" y="9021550"/>
            <a:ext cx="993300" cy="997735"/>
          </a:xfrm>
          <a:prstGeom prst="rect">
            <a:avLst/>
          </a:prstGeom>
          <a:noFill/>
          <a:ln>
            <a:noFill/>
          </a:ln>
        </p:spPr>
      </p:pic>
      <p:pic>
        <p:nvPicPr>
          <p:cNvPr id="85" name="Google Shape;85;p17"/>
          <p:cNvPicPr preferRelativeResize="0"/>
          <p:nvPr/>
        </p:nvPicPr>
        <p:blipFill>
          <a:blip r:embed="rId5">
            <a:alphaModFix/>
          </a:blip>
          <a:stretch>
            <a:fillRect/>
          </a:stretch>
        </p:blipFill>
        <p:spPr>
          <a:xfrm>
            <a:off x="2761900" y="8870063"/>
            <a:ext cx="902925" cy="1123029"/>
          </a:xfrm>
          <a:prstGeom prst="rect">
            <a:avLst/>
          </a:prstGeom>
          <a:noFill/>
          <a:ln>
            <a:noFill/>
          </a:ln>
        </p:spPr>
      </p:pic>
      <p:pic>
        <p:nvPicPr>
          <p:cNvPr id="86" name="Google Shape;86;p17"/>
          <p:cNvPicPr preferRelativeResize="0"/>
          <p:nvPr/>
        </p:nvPicPr>
        <p:blipFill>
          <a:blip r:embed="rId6">
            <a:alphaModFix/>
          </a:blip>
          <a:stretch>
            <a:fillRect/>
          </a:stretch>
        </p:blipFill>
        <p:spPr>
          <a:xfrm>
            <a:off x="3867675" y="8850913"/>
            <a:ext cx="787377" cy="1161325"/>
          </a:xfrm>
          <a:prstGeom prst="rect">
            <a:avLst/>
          </a:prstGeom>
          <a:noFill/>
          <a:ln>
            <a:noFill/>
          </a:ln>
        </p:spPr>
      </p:pic>
      <p:pic>
        <p:nvPicPr>
          <p:cNvPr id="87" name="Google Shape;87;p17"/>
          <p:cNvPicPr preferRelativeResize="0"/>
          <p:nvPr/>
        </p:nvPicPr>
        <p:blipFill>
          <a:blip r:embed="rId7">
            <a:alphaModFix/>
          </a:blip>
          <a:stretch>
            <a:fillRect/>
          </a:stretch>
        </p:blipFill>
        <p:spPr>
          <a:xfrm>
            <a:off x="304750" y="9021550"/>
            <a:ext cx="993300" cy="993300"/>
          </a:xfrm>
          <a:prstGeom prst="rect">
            <a:avLst/>
          </a:prstGeom>
          <a:noFill/>
          <a:ln>
            <a:noFill/>
          </a:ln>
        </p:spPr>
      </p:pic>
      <p:pic>
        <p:nvPicPr>
          <p:cNvPr id="88" name="Google Shape;88;p17"/>
          <p:cNvPicPr preferRelativeResize="0"/>
          <p:nvPr/>
        </p:nvPicPr>
        <p:blipFill>
          <a:blip r:embed="rId8">
            <a:alphaModFix/>
          </a:blip>
          <a:stretch>
            <a:fillRect/>
          </a:stretch>
        </p:blipFill>
        <p:spPr>
          <a:xfrm>
            <a:off x="4914000" y="8848396"/>
            <a:ext cx="1052700" cy="1166354"/>
          </a:xfrm>
          <a:prstGeom prst="rect">
            <a:avLst/>
          </a:prstGeom>
          <a:noFill/>
          <a:ln>
            <a:noFill/>
          </a:ln>
        </p:spPr>
      </p:pic>
      <p:pic>
        <p:nvPicPr>
          <p:cNvPr id="89" name="Google Shape;89;p17"/>
          <p:cNvPicPr preferRelativeResize="0"/>
          <p:nvPr/>
        </p:nvPicPr>
        <p:blipFill>
          <a:blip r:embed="rId9">
            <a:alphaModFix/>
          </a:blip>
          <a:stretch>
            <a:fillRect/>
          </a:stretch>
        </p:blipFill>
        <p:spPr>
          <a:xfrm>
            <a:off x="6225650" y="8762900"/>
            <a:ext cx="946675" cy="1230200"/>
          </a:xfrm>
          <a:prstGeom prst="rect">
            <a:avLst/>
          </a:prstGeom>
          <a:noFill/>
          <a:ln>
            <a:noFill/>
          </a:ln>
        </p:spPr>
      </p:pic>
      <p:pic>
        <p:nvPicPr>
          <p:cNvPr id="90" name="Google Shape;90;p17"/>
          <p:cNvPicPr preferRelativeResize="0"/>
          <p:nvPr/>
        </p:nvPicPr>
        <p:blipFill>
          <a:blip r:embed="rId10">
            <a:alphaModFix/>
          </a:blip>
          <a:stretch>
            <a:fillRect/>
          </a:stretch>
        </p:blipFill>
        <p:spPr>
          <a:xfrm>
            <a:off x="4566441" y="7044325"/>
            <a:ext cx="2175059" cy="939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nvSpPr>
        <p:spPr>
          <a:xfrm>
            <a:off x="3876675" y="1590675"/>
            <a:ext cx="331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8"/>
          <p:cNvSpPr txBox="1"/>
          <p:nvPr/>
        </p:nvSpPr>
        <p:spPr>
          <a:xfrm>
            <a:off x="3857625" y="1590675"/>
            <a:ext cx="33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8"/>
          <p:cNvSpPr txBox="1"/>
          <p:nvPr/>
        </p:nvSpPr>
        <p:spPr>
          <a:xfrm>
            <a:off x="3929450" y="3300097"/>
            <a:ext cx="3316200" cy="3346364"/>
          </a:xfrm>
          <a:prstGeom prst="rect">
            <a:avLst/>
          </a:prstGeom>
          <a:solidFill>
            <a:srgbClr val="F8EBEB"/>
          </a:solidFill>
          <a:ln>
            <a:noFill/>
          </a:ln>
        </p:spPr>
        <p:txBody>
          <a:bodyPr anchorCtr="0" anchor="t" bIns="90000" lIns="90000" spcFirstLastPara="1" rIns="90000" wrap="square" tIns="90000">
            <a:noAutofit/>
          </a:bodyPr>
          <a:lstStyle/>
          <a:p>
            <a:pPr indent="0" lvl="0" marL="0" marR="0" rtl="0" algn="just">
              <a:lnSpc>
                <a:spcPct val="100000"/>
              </a:lnSpc>
              <a:spcBef>
                <a:spcPts val="0"/>
              </a:spcBef>
              <a:spcAft>
                <a:spcPts val="0"/>
              </a:spcAft>
              <a:buClr>
                <a:schemeClr val="dk1"/>
              </a:buClr>
              <a:buSzPts val="1100"/>
              <a:buFont typeface="Arial"/>
              <a:buNone/>
            </a:pPr>
            <a:r>
              <a:rPr b="1" i="0" lang="en-GB" sz="1400" u="sng" cap="none" strike="noStrike">
                <a:solidFill>
                  <a:schemeClr val="dk1"/>
                </a:solidFill>
                <a:latin typeface="Arial"/>
                <a:ea typeface="Arial"/>
                <a:cs typeface="Arial"/>
                <a:sym typeface="Arial"/>
              </a:rPr>
              <a:t>Ten Ten</a:t>
            </a:r>
            <a:endParaRPr b="1" i="0" sz="1400" u="sng"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400"/>
              <a:buFont typeface="Arial"/>
              <a:buNone/>
            </a:pPr>
            <a:r>
              <a:t/>
            </a:r>
            <a:endParaRPr b="1" i="0" sz="1400" u="sng"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The children will be told the story of creation, engaging with it creatively through sound, movement and discussion. The children will explore the language and understanding of the fundamental principle that we were created by God out of love and for love.</a:t>
            </a:r>
            <a:endParaRPr b="0" i="0" sz="11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a:ea typeface="Open Sans"/>
              <a:cs typeface="Open Sans"/>
              <a:sym typeface="Open Sans"/>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Arial"/>
                <a:ea typeface="Arial"/>
                <a:cs typeface="Arial"/>
                <a:sym typeface="Arial"/>
              </a:rPr>
              <a:t>Children will know that:</a:t>
            </a:r>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a:p>
            <a:pPr indent="-69850" lvl="0" marL="0" marR="0" rtl="0" algn="just">
              <a:lnSpc>
                <a:spcPct val="100000"/>
              </a:lnSpc>
              <a:spcBef>
                <a:spcPts val="0"/>
              </a:spcBef>
              <a:spcAft>
                <a:spcPts val="0"/>
              </a:spcAft>
              <a:buClr>
                <a:schemeClr val="dk1"/>
              </a:buClr>
              <a:buSzPts val="1100"/>
              <a:buFont typeface="Arial"/>
              <a:buChar char="•"/>
            </a:pPr>
            <a:r>
              <a:rPr b="0" i="0" lang="en-GB" sz="1100" u="none" cap="none" strike="noStrike">
                <a:solidFill>
                  <a:srgbClr val="000000"/>
                </a:solidFill>
                <a:latin typeface="Arial"/>
                <a:ea typeface="Arial"/>
                <a:cs typeface="Arial"/>
                <a:sym typeface="Arial"/>
              </a:rPr>
              <a:t>We are created individually by God as part of His creation plan</a:t>
            </a:r>
            <a:endParaRPr/>
          </a:p>
          <a:p>
            <a:pPr indent="-69850" lvl="0" marL="0" marR="0" rtl="0" algn="just">
              <a:lnSpc>
                <a:spcPct val="100000"/>
              </a:lnSpc>
              <a:spcBef>
                <a:spcPts val="0"/>
              </a:spcBef>
              <a:spcAft>
                <a:spcPts val="0"/>
              </a:spcAft>
              <a:buClr>
                <a:schemeClr val="dk1"/>
              </a:buClr>
              <a:buSzPts val="1100"/>
              <a:buFont typeface="Arial"/>
              <a:buChar char="•"/>
            </a:pPr>
            <a:r>
              <a:rPr b="0" i="0" lang="en-GB" sz="1100" u="none" cap="none" strike="noStrike">
                <a:solidFill>
                  <a:srgbClr val="000000"/>
                </a:solidFill>
                <a:latin typeface="Arial"/>
                <a:ea typeface="Arial"/>
                <a:cs typeface="Arial"/>
                <a:sym typeface="Arial"/>
              </a:rPr>
              <a:t>We are all God’s children and are special</a:t>
            </a:r>
            <a:endParaRPr/>
          </a:p>
          <a:p>
            <a:pPr indent="-69850" lvl="0" marL="0" marR="0" rtl="0" algn="just">
              <a:lnSpc>
                <a:spcPct val="100000"/>
              </a:lnSpc>
              <a:spcBef>
                <a:spcPts val="0"/>
              </a:spcBef>
              <a:spcAft>
                <a:spcPts val="0"/>
              </a:spcAft>
              <a:buClr>
                <a:schemeClr val="dk1"/>
              </a:buClr>
              <a:buSzPts val="1100"/>
              <a:buFont typeface="Arial"/>
              <a:buChar char="•"/>
            </a:pPr>
            <a:r>
              <a:rPr b="0" i="0" lang="en-GB" sz="1100" u="none" cap="none" strike="noStrike">
                <a:solidFill>
                  <a:srgbClr val="000000"/>
                </a:solidFill>
                <a:latin typeface="Arial"/>
                <a:ea typeface="Arial"/>
                <a:cs typeface="Arial"/>
                <a:sym typeface="Arial"/>
              </a:rPr>
              <a:t>Our bodies were created by God and are good</a:t>
            </a:r>
            <a:endParaRPr/>
          </a:p>
          <a:p>
            <a:pPr indent="-69850" lvl="0" marL="0" marR="0" rtl="0" algn="just">
              <a:lnSpc>
                <a:spcPct val="100000"/>
              </a:lnSpc>
              <a:spcBef>
                <a:spcPts val="0"/>
              </a:spcBef>
              <a:spcAft>
                <a:spcPts val="0"/>
              </a:spcAft>
              <a:buClr>
                <a:schemeClr val="dk1"/>
              </a:buClr>
              <a:buSzPts val="1100"/>
              <a:buFont typeface="Arial"/>
              <a:buChar char="•"/>
            </a:pPr>
            <a:r>
              <a:rPr b="0" i="0" lang="en-GB" sz="1100" u="none" cap="none" strike="noStrike">
                <a:solidFill>
                  <a:srgbClr val="000000"/>
                </a:solidFill>
                <a:latin typeface="Arial"/>
                <a:ea typeface="Arial"/>
                <a:cs typeface="Arial"/>
                <a:sym typeface="Arial"/>
              </a:rPr>
              <a:t>We can give thanks to God</a:t>
            </a:r>
            <a:endParaRPr/>
          </a:p>
        </p:txBody>
      </p:sp>
      <p:sp>
        <p:nvSpPr>
          <p:cNvPr id="98" name="Google Shape;98;p18"/>
          <p:cNvSpPr txBox="1"/>
          <p:nvPr/>
        </p:nvSpPr>
        <p:spPr>
          <a:xfrm>
            <a:off x="290394" y="660065"/>
            <a:ext cx="6978900" cy="2128200"/>
          </a:xfrm>
          <a:prstGeom prst="rect">
            <a:avLst/>
          </a:prstGeom>
          <a:solidFill>
            <a:srgbClr val="EEEEEE"/>
          </a:solidFill>
          <a:ln>
            <a:noFill/>
          </a:ln>
        </p:spPr>
        <p:txBody>
          <a:bodyPr anchorCtr="0" anchor="t" bIns="90000" lIns="90000" spcFirstLastPara="1" rIns="90000" wrap="square" tIns="90000">
            <a:noAutofit/>
          </a:bodyPr>
          <a:lstStyle/>
          <a:p>
            <a:pPr indent="0" lvl="0" marL="0" marR="0" rtl="0" algn="just">
              <a:lnSpc>
                <a:spcPct val="100000"/>
              </a:lnSpc>
              <a:spcBef>
                <a:spcPts val="0"/>
              </a:spcBef>
              <a:spcAft>
                <a:spcPts val="0"/>
              </a:spcAft>
              <a:buClr>
                <a:schemeClr val="dk1"/>
              </a:buClr>
              <a:buSzPts val="1100"/>
              <a:buFont typeface="Arial"/>
              <a:buNone/>
            </a:pPr>
            <a:r>
              <a:rPr b="1" i="0" lang="en-GB" sz="1400" u="sng" cap="none" strike="noStrike">
                <a:solidFill>
                  <a:schemeClr val="dk1"/>
                </a:solidFill>
                <a:latin typeface="Arial"/>
                <a:ea typeface="Arial"/>
                <a:cs typeface="Arial"/>
                <a:sym typeface="Arial"/>
              </a:rPr>
              <a:t>Rhymes and Songs</a:t>
            </a:r>
            <a:endParaRPr b="0" i="0" sz="11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Nursery Rhymes are extremely valuable to support language and communication skills, build confidence and prepare children for reading and writing as they get older. We also focus on six Rhymes and Songs each Term.</a:t>
            </a:r>
            <a:endParaRPr b="0" i="0" sz="11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This term we are learning</a:t>
            </a:r>
            <a:r>
              <a:rPr b="0" i="0" lang="en-GB" sz="1100" u="none" cap="none" strike="noStrike">
                <a:solidFill>
                  <a:schemeClr val="dk1"/>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Happy and You Know It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Head Shoulders Knees and Toes</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Dingle Dangle Scarecrow</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5 Currant Buns</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I’m a Little Teapot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Two Little Dicky Birds</a:t>
            </a:r>
            <a:endParaRPr b="0" i="0" sz="11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99" name="Google Shape;99;p18"/>
          <p:cNvSpPr txBox="1"/>
          <p:nvPr/>
        </p:nvSpPr>
        <p:spPr>
          <a:xfrm>
            <a:off x="366800" y="3271604"/>
            <a:ext cx="3316200" cy="3374856"/>
          </a:xfrm>
          <a:prstGeom prst="rect">
            <a:avLst/>
          </a:prstGeom>
          <a:solidFill>
            <a:srgbClr val="CCD9E8"/>
          </a:solidFill>
          <a:ln>
            <a:noFill/>
          </a:ln>
        </p:spPr>
        <p:txBody>
          <a:bodyPr anchorCtr="0" anchor="t" bIns="90000" lIns="90000" spcFirstLastPara="1" rIns="90000" wrap="square" tIns="90000">
            <a:noAutofit/>
          </a:bodyPr>
          <a:lstStyle/>
          <a:p>
            <a:pPr indent="0" lvl="0" marL="0" marR="0" rtl="0" algn="l">
              <a:lnSpc>
                <a:spcPct val="100000"/>
              </a:lnSpc>
              <a:spcBef>
                <a:spcPts val="0"/>
              </a:spcBef>
              <a:spcAft>
                <a:spcPts val="0"/>
              </a:spcAft>
              <a:buClr>
                <a:schemeClr val="dk1"/>
              </a:buClr>
              <a:buSzPts val="1100"/>
              <a:buFont typeface="Arial"/>
              <a:buNone/>
            </a:pPr>
            <a:r>
              <a:rPr b="1" i="0" lang="en-GB" sz="1400" u="sng" cap="none" strike="noStrike">
                <a:solidFill>
                  <a:schemeClr val="dk1"/>
                </a:solidFill>
                <a:latin typeface="Arial"/>
                <a:ea typeface="Arial"/>
                <a:cs typeface="Arial"/>
                <a:sym typeface="Arial"/>
              </a:rPr>
              <a:t>RE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Domestic Church– Family: Myself</a:t>
            </a:r>
            <a:r>
              <a:rPr b="1" i="0" lang="en-GB" sz="1100" u="none" cap="none" strike="noStrike">
                <a:solidFill>
                  <a:srgbClr val="000000"/>
                </a:solidFill>
                <a:latin typeface="Arial"/>
                <a:ea typeface="Arial"/>
                <a:cs typeface="Arial"/>
                <a:sym typeface="Arial"/>
              </a:rPr>
              <a:t> </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000000"/>
                </a:solidFill>
                <a:latin typeface="Arial"/>
                <a:ea typeface="Arial"/>
                <a:cs typeface="Arial"/>
                <a:sym typeface="Arial"/>
              </a:rPr>
              <a:t>Why am I Precious?</a:t>
            </a:r>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chemeClr val="dk1"/>
              </a:solidFill>
              <a:latin typeface="Arial"/>
              <a:ea typeface="Arial"/>
              <a:cs typeface="Arial"/>
              <a:sym typeface="Arial"/>
            </a:endParaRPr>
          </a:p>
          <a:p>
            <a:pPr indent="0" lvl="0" marL="38100" marR="0" rtl="0" algn="l">
              <a:lnSpc>
                <a:spcPct val="100000"/>
              </a:lnSpc>
              <a:spcBef>
                <a:spcPts val="125"/>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In this topic we will know and understand:</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125"/>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the importance of being part of a family</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the importance of their name </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that God knows and loves them and each one by name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125"/>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Arial"/>
                <a:ea typeface="Arial"/>
                <a:cs typeface="Arial"/>
                <a:sym typeface="Arial"/>
              </a:rPr>
              <a:t>Baptism/Confirmation – Belonging: Welcome</a:t>
            </a:r>
            <a:r>
              <a:rPr b="0" i="0" lang="en-GB" sz="1100" u="none" cap="none" strike="noStrike">
                <a:solidFill>
                  <a:srgbClr val="000000"/>
                </a:solidFill>
                <a:latin typeface="Arial"/>
                <a:ea typeface="Arial"/>
                <a:cs typeface="Arial"/>
                <a:sym typeface="Arial"/>
              </a:rPr>
              <a:t> </a:t>
            </a:r>
            <a:r>
              <a:rPr b="1" i="0" lang="en-GB" sz="1100" u="none" cap="none" strike="noStrike">
                <a:solidFill>
                  <a:schemeClr val="dk1"/>
                </a:solidFill>
                <a:latin typeface="Arial"/>
                <a:ea typeface="Arial"/>
                <a:cs typeface="Arial"/>
                <a:sym typeface="Arial"/>
              </a:rPr>
              <a:t>Why is Welcome important?</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In this topic we will know and understand:</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What it is to welcome and be welcomed.</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Know that Baptism is when we are welcomed into God’s family.</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Open Sans Light"/>
              <a:ea typeface="Open Sans Light"/>
              <a:cs typeface="Open Sans Light"/>
              <a:sym typeface="Open Sans Light"/>
            </a:endParaRPr>
          </a:p>
        </p:txBody>
      </p:sp>
      <p:sp>
        <p:nvSpPr>
          <p:cNvPr id="100" name="Google Shape;100;p18"/>
          <p:cNvSpPr txBox="1"/>
          <p:nvPr/>
        </p:nvSpPr>
        <p:spPr>
          <a:xfrm>
            <a:off x="3965146" y="6765869"/>
            <a:ext cx="3316200" cy="3388563"/>
          </a:xfrm>
          <a:prstGeom prst="rect">
            <a:avLst/>
          </a:prstGeom>
          <a:solidFill>
            <a:srgbClr val="CCD9E8"/>
          </a:solidFill>
          <a:ln>
            <a:noFill/>
          </a:ln>
        </p:spPr>
        <p:txBody>
          <a:bodyPr anchorCtr="0" anchor="t" bIns="90000" lIns="90000" spcFirstLastPara="1" rIns="90000" wrap="square" tIns="90000">
            <a:noAutofit/>
          </a:bodyPr>
          <a:lstStyle/>
          <a:p>
            <a:pPr indent="0" lvl="0" marL="0" marR="0" rtl="0" algn="l">
              <a:lnSpc>
                <a:spcPct val="100000"/>
              </a:lnSpc>
              <a:spcBef>
                <a:spcPts val="0"/>
              </a:spcBef>
              <a:spcAft>
                <a:spcPts val="0"/>
              </a:spcAft>
              <a:buClr>
                <a:schemeClr val="dk1"/>
              </a:buClr>
              <a:buSzPts val="1100"/>
              <a:buFont typeface="Arial"/>
              <a:buNone/>
            </a:pPr>
            <a:r>
              <a:rPr b="1" i="0" lang="en-GB" sz="1400" u="sng" cap="none" strike="noStrike">
                <a:solidFill>
                  <a:schemeClr val="dk1"/>
                </a:solidFill>
                <a:latin typeface="Arial"/>
                <a:ea typeface="Arial"/>
                <a:cs typeface="Arial"/>
                <a:sym typeface="Arial"/>
              </a:rPr>
              <a:t>Reminders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When your child begins to bring a book home please read with your child regularly, this makes such a difference to their reading journey. Bookbags will be kept on a Thursday night and new books given on a Friday. We will spend lots of time outside and may get a little bit messy, please ensure your child brings a waterproof coat each day. You can bring a spare set of clothes in for your child to change into</a:t>
            </a:r>
            <a:r>
              <a:rPr lang="en-GB" sz="1100">
                <a:solidFill>
                  <a:schemeClr val="dk1"/>
                </a:solidFill>
              </a:rPr>
              <a:t> which can be kept on their peg</a:t>
            </a:r>
            <a:r>
              <a:rPr b="0" i="0" lang="en-GB" sz="11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1" i="0" lang="en-GB" sz="1400" u="sng" cap="none" strike="noStrike">
                <a:solidFill>
                  <a:schemeClr val="dk1"/>
                </a:solidFill>
                <a:latin typeface="Arial"/>
                <a:ea typeface="Arial"/>
                <a:cs typeface="Arial"/>
                <a:sym typeface="Arial"/>
              </a:rPr>
              <a:t>Dates</a:t>
            </a:r>
            <a:endParaRPr b="1" i="0" sz="1400" u="sng"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Arial"/>
                <a:ea typeface="Arial"/>
                <a:cs typeface="Arial"/>
                <a:sym typeface="Arial"/>
              </a:rPr>
              <a:t>All reminders of dates/events will be sent separately. </a:t>
            </a:r>
            <a:endParaRPr b="1"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Wed 2nd October - Stay and Play 8:45</a:t>
            </a:r>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Wed 16th October - Rise and Read 8:45</a:t>
            </a:r>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p:txBody>
      </p:sp>
      <p:sp>
        <p:nvSpPr>
          <p:cNvPr id="101" name="Google Shape;101;p18"/>
          <p:cNvSpPr txBox="1"/>
          <p:nvPr/>
        </p:nvSpPr>
        <p:spPr>
          <a:xfrm>
            <a:off x="366800" y="6779577"/>
            <a:ext cx="3316200" cy="3374856"/>
          </a:xfrm>
          <a:prstGeom prst="rect">
            <a:avLst/>
          </a:prstGeom>
          <a:solidFill>
            <a:srgbClr val="F8EBEB"/>
          </a:solidFill>
          <a:ln>
            <a:noFill/>
          </a:ln>
        </p:spPr>
        <p:txBody>
          <a:bodyPr anchorCtr="0" anchor="t" bIns="90000" lIns="90000" spcFirstLastPara="1" rIns="90000" wrap="square" tIns="90000">
            <a:noAutofit/>
          </a:bodyPr>
          <a:lstStyle/>
          <a:p>
            <a:pPr indent="0" lvl="0" marL="0" marR="0" rtl="0" algn="just">
              <a:lnSpc>
                <a:spcPct val="100000"/>
              </a:lnSpc>
              <a:spcBef>
                <a:spcPts val="0"/>
              </a:spcBef>
              <a:spcAft>
                <a:spcPts val="0"/>
              </a:spcAft>
              <a:buClr>
                <a:schemeClr val="dk1"/>
              </a:buClr>
              <a:buSzPts val="1100"/>
              <a:buFont typeface="Arial"/>
              <a:buNone/>
            </a:pPr>
            <a:r>
              <a:rPr b="1" i="0" lang="en-GB" sz="1400" u="sng" cap="none" strike="noStrike">
                <a:solidFill>
                  <a:schemeClr val="dk1"/>
                </a:solidFill>
                <a:latin typeface="Arial"/>
                <a:ea typeface="Arial"/>
                <a:cs typeface="Arial"/>
                <a:sym typeface="Arial"/>
              </a:rPr>
              <a:t>EYFS Baseline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Arial"/>
                <a:ea typeface="Arial"/>
                <a:cs typeface="Arial"/>
                <a:sym typeface="Arial"/>
              </a:rPr>
              <a:t>Your child will complete the reception baseline assessment (RBA) within the first 6 weeks of starting reception. The purpose of the assessment is to provide the starting point for a progress measure that will help parents understand how well schools support their pupils to progress between reception and year 6.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Arial"/>
                <a:ea typeface="Arial"/>
                <a:cs typeface="Arial"/>
                <a:sym typeface="Arial"/>
              </a:rPr>
              <a:t>The RBA is a short, interactive and practical assessment of your child’s early literacy, communication, language and mathematics skills when they begin school, using materials that most children of your child’s age will be familiar with.</a:t>
            </a:r>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1" i="0" lang="en-GB" sz="1100" u="none" cap="none" strike="noStrike">
                <a:solidFill>
                  <a:srgbClr val="000000"/>
                </a:solidFill>
                <a:latin typeface="Arial"/>
                <a:ea typeface="Arial"/>
                <a:cs typeface="Arial"/>
                <a:sym typeface="Arial"/>
              </a:rPr>
              <a:t>If you have any questions, please do not hesitate to speak to your child’s teacher.</a:t>
            </a:r>
            <a:endParaRPr b="1"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Open Sans"/>
              <a:ea typeface="Open Sans"/>
              <a:cs typeface="Open Sans"/>
              <a:sym typeface="Open Sans"/>
            </a:endParaRPr>
          </a:p>
        </p:txBody>
      </p:sp>
      <p:pic>
        <p:nvPicPr>
          <p:cNvPr id="102" name="Google Shape;102;p18"/>
          <p:cNvPicPr preferRelativeResize="0"/>
          <p:nvPr/>
        </p:nvPicPr>
        <p:blipFill rotWithShape="1">
          <a:blip r:embed="rId3">
            <a:alphaModFix/>
          </a:blip>
          <a:srcRect b="0" l="15299" r="18643" t="0"/>
          <a:stretch/>
        </p:blipFill>
        <p:spPr>
          <a:xfrm>
            <a:off x="1804073" y="9838675"/>
            <a:ext cx="656726" cy="364174"/>
          </a:xfrm>
          <a:prstGeom prst="rect">
            <a:avLst/>
          </a:prstGeom>
          <a:noFill/>
          <a:ln>
            <a:noFill/>
          </a:ln>
        </p:spPr>
      </p:pic>
      <p:pic>
        <p:nvPicPr>
          <p:cNvPr id="103" name="Google Shape;103;p18"/>
          <p:cNvPicPr preferRelativeResize="0"/>
          <p:nvPr/>
        </p:nvPicPr>
        <p:blipFill rotWithShape="1">
          <a:blip r:embed="rId4">
            <a:alphaModFix/>
          </a:blip>
          <a:srcRect b="0" l="0" r="0" t="0"/>
          <a:stretch/>
        </p:blipFill>
        <p:spPr>
          <a:xfrm>
            <a:off x="6737830" y="6151419"/>
            <a:ext cx="482755" cy="482755"/>
          </a:xfrm>
          <a:prstGeom prst="rect">
            <a:avLst/>
          </a:prstGeom>
          <a:noFill/>
          <a:ln>
            <a:noFill/>
          </a:ln>
        </p:spPr>
      </p:pic>
      <p:pic>
        <p:nvPicPr>
          <p:cNvPr id="104" name="Google Shape;104;p18"/>
          <p:cNvPicPr preferRelativeResize="0"/>
          <p:nvPr/>
        </p:nvPicPr>
        <p:blipFill rotWithShape="1">
          <a:blip r:embed="rId5">
            <a:alphaModFix/>
          </a:blip>
          <a:srcRect b="0" l="0" r="0" t="0"/>
          <a:stretch/>
        </p:blipFill>
        <p:spPr>
          <a:xfrm>
            <a:off x="6658121" y="9692687"/>
            <a:ext cx="482650" cy="386506"/>
          </a:xfrm>
          <a:prstGeom prst="rect">
            <a:avLst/>
          </a:prstGeom>
          <a:noFill/>
          <a:ln>
            <a:noFill/>
          </a:ln>
        </p:spPr>
      </p:pic>
      <p:pic>
        <p:nvPicPr>
          <p:cNvPr id="105" name="Google Shape;105;p18"/>
          <p:cNvPicPr preferRelativeResize="0"/>
          <p:nvPr/>
        </p:nvPicPr>
        <p:blipFill rotWithShape="1">
          <a:blip r:embed="rId6">
            <a:alphaModFix/>
          </a:blip>
          <a:srcRect b="0" l="0" r="7876" t="11567"/>
          <a:stretch/>
        </p:blipFill>
        <p:spPr>
          <a:xfrm>
            <a:off x="2843475" y="2070903"/>
            <a:ext cx="656725" cy="630397"/>
          </a:xfrm>
          <a:prstGeom prst="rect">
            <a:avLst/>
          </a:prstGeom>
          <a:noFill/>
          <a:ln>
            <a:noFill/>
          </a:ln>
        </p:spPr>
      </p:pic>
      <p:pic>
        <p:nvPicPr>
          <p:cNvPr id="106" name="Google Shape;106;p18"/>
          <p:cNvPicPr preferRelativeResize="0"/>
          <p:nvPr/>
        </p:nvPicPr>
        <p:blipFill>
          <a:blip r:embed="rId7">
            <a:alphaModFix/>
          </a:blip>
          <a:stretch>
            <a:fillRect/>
          </a:stretch>
        </p:blipFill>
        <p:spPr>
          <a:xfrm>
            <a:off x="5956475" y="2105325"/>
            <a:ext cx="1177500" cy="659387"/>
          </a:xfrm>
          <a:prstGeom prst="rect">
            <a:avLst/>
          </a:prstGeom>
          <a:noFill/>
          <a:ln>
            <a:noFill/>
          </a:ln>
        </p:spPr>
      </p:pic>
      <p:pic>
        <p:nvPicPr>
          <p:cNvPr id="107" name="Google Shape;107;p18"/>
          <p:cNvPicPr preferRelativeResize="0"/>
          <p:nvPr/>
        </p:nvPicPr>
        <p:blipFill>
          <a:blip r:embed="rId8">
            <a:alphaModFix/>
          </a:blip>
          <a:stretch>
            <a:fillRect/>
          </a:stretch>
        </p:blipFill>
        <p:spPr>
          <a:xfrm>
            <a:off x="2082400" y="2053325"/>
            <a:ext cx="656725" cy="665550"/>
          </a:xfrm>
          <a:prstGeom prst="rect">
            <a:avLst/>
          </a:prstGeom>
          <a:noFill/>
          <a:ln>
            <a:noFill/>
          </a:ln>
        </p:spPr>
      </p:pic>
      <p:pic>
        <p:nvPicPr>
          <p:cNvPr id="108" name="Google Shape;108;p18"/>
          <p:cNvPicPr preferRelativeResize="0"/>
          <p:nvPr/>
        </p:nvPicPr>
        <p:blipFill>
          <a:blip r:embed="rId9">
            <a:alphaModFix/>
          </a:blip>
          <a:stretch>
            <a:fillRect/>
          </a:stretch>
        </p:blipFill>
        <p:spPr>
          <a:xfrm>
            <a:off x="4666874" y="2070625"/>
            <a:ext cx="1177509" cy="665550"/>
          </a:xfrm>
          <a:prstGeom prst="rect">
            <a:avLst/>
          </a:prstGeom>
          <a:noFill/>
          <a:ln>
            <a:noFill/>
          </a:ln>
        </p:spPr>
      </p:pic>
      <p:pic>
        <p:nvPicPr>
          <p:cNvPr id="109" name="Google Shape;109;p18"/>
          <p:cNvPicPr preferRelativeResize="0"/>
          <p:nvPr/>
        </p:nvPicPr>
        <p:blipFill>
          <a:blip r:embed="rId10">
            <a:alphaModFix/>
          </a:blip>
          <a:stretch>
            <a:fillRect/>
          </a:stretch>
        </p:blipFill>
        <p:spPr>
          <a:xfrm>
            <a:off x="3683001" y="2088021"/>
            <a:ext cx="871775" cy="5961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l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