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5"/>
  </p:notesMasterIdLst>
  <p:sldIdLst>
    <p:sldId id="256" r:id="rId3"/>
    <p:sldId id="257" r:id="rId4"/>
  </p:sldIdLst>
  <p:sldSz cx="7559675" cy="10691813"/>
  <p:notesSz cx="6797675" cy="9926638"/>
  <p:embeddedFontLst>
    <p:embeddedFont>
      <p:font typeface="Crimson Text" panose="020B0604020202020204" charset="0"/>
      <p:regular r:id="rId6"/>
      <p:bold r:id="rId7"/>
      <p:italic r:id="rId8"/>
      <p:boldItalic r:id="rId9"/>
    </p:embeddedFont>
    <p:embeddedFont>
      <p:font typeface="Crimson Text SemiBold" panose="020B060402020202020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TL/gBlr/r/uIf1PiA7eEAPuNs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352" y="54"/>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9"/>
        <p:cNvGrpSpPr/>
        <p:nvPr/>
      </p:nvGrpSpPr>
      <p:grpSpPr>
        <a:xfrm>
          <a:off x="0" y="0"/>
          <a:ext cx="0" cy="0"/>
          <a:chOff x="0" y="0"/>
          <a:chExt cx="0" cy="0"/>
        </a:xfrm>
      </p:grpSpPr>
      <p:sp>
        <p:nvSpPr>
          <p:cNvPr id="10" name="Google Shape;10;p4"/>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4"/>
          <p:cNvPicPr preferRelativeResize="0"/>
          <p:nvPr/>
        </p:nvPicPr>
        <p:blipFill rotWithShape="1">
          <a:blip r:embed="rId2">
            <a:alphaModFix/>
          </a:blip>
          <a:srcRect l="1902" r="1914"/>
          <a:stretch/>
        </p:blipFill>
        <p:spPr>
          <a:xfrm>
            <a:off x="0" y="0"/>
            <a:ext cx="7559998" cy="1512475"/>
          </a:xfrm>
          <a:prstGeom prst="rect">
            <a:avLst/>
          </a:prstGeom>
          <a:noFill/>
          <a:ln>
            <a:noFill/>
          </a:ln>
        </p:spPr>
      </p:pic>
      <p:pic>
        <p:nvPicPr>
          <p:cNvPr id="12" name="Google Shape;12;p4"/>
          <p:cNvPicPr preferRelativeResize="0"/>
          <p:nvPr/>
        </p:nvPicPr>
        <p:blipFill rotWithShape="1">
          <a:blip r:embed="rId3">
            <a:alphaModFix/>
          </a:blip>
          <a:srcRect t="-1822" b="18959"/>
          <a:stretch/>
        </p:blipFill>
        <p:spPr>
          <a:xfrm>
            <a:off x="615300" y="910400"/>
            <a:ext cx="1240849" cy="1305554"/>
          </a:xfrm>
          <a:prstGeom prst="rect">
            <a:avLst/>
          </a:prstGeom>
          <a:noFill/>
          <a:ln>
            <a:noFill/>
          </a:ln>
        </p:spPr>
      </p:pic>
      <p:sp>
        <p:nvSpPr>
          <p:cNvPr id="13" name="Google Shape;13;p4"/>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2200"/>
              <a:buFont typeface="Arial"/>
              <a:buNone/>
            </a:pPr>
            <a:r>
              <a:rPr lang="en-GB" sz="2200" b="1" i="0" u="none" strike="noStrike" cap="none">
                <a:solidFill>
                  <a:srgbClr val="01418B"/>
                </a:solidFill>
                <a:latin typeface="Crimson Text"/>
                <a:ea typeface="Crimson Text"/>
                <a:cs typeface="Crimson Text"/>
                <a:sym typeface="Crimson Text"/>
              </a:rPr>
              <a:t>ST BENEDICT’S</a:t>
            </a:r>
            <a:endParaRPr sz="2200" b="1" i="0" u="none" strike="noStrike" cap="none">
              <a:solidFill>
                <a:srgbClr val="01418B"/>
              </a:solidFill>
              <a:latin typeface="Crimson Text"/>
              <a:ea typeface="Crimson Text"/>
              <a:cs typeface="Crimson Text"/>
              <a:sym typeface="Crimson Text"/>
            </a:endParaRPr>
          </a:p>
          <a:p>
            <a:pPr marL="0" marR="0" lvl="0" indent="0" algn="ctr" rtl="0">
              <a:lnSpc>
                <a:spcPct val="80000"/>
              </a:lnSpc>
              <a:spcBef>
                <a:spcPts val="0"/>
              </a:spcBef>
              <a:spcAft>
                <a:spcPts val="0"/>
              </a:spcAft>
              <a:buClr>
                <a:srgbClr val="000000"/>
              </a:buClr>
              <a:buSzPts val="2400"/>
              <a:buFont typeface="Arial"/>
              <a:buNone/>
            </a:pPr>
            <a:r>
              <a:rPr lang="en-GB" sz="2400" b="0" i="0" u="none" strike="noStrike" cap="none">
                <a:solidFill>
                  <a:srgbClr val="000000"/>
                </a:solidFill>
                <a:latin typeface="Crimson Text"/>
                <a:ea typeface="Crimson Text"/>
                <a:cs typeface="Crimson Text"/>
                <a:sym typeface="Crimson Text"/>
              </a:rPr>
              <a:t> </a:t>
            </a:r>
            <a:r>
              <a:rPr lang="en-GB" sz="1200" b="1" i="0" u="none" strike="noStrike" cap="none">
                <a:solidFill>
                  <a:srgbClr val="000000"/>
                </a:solidFill>
                <a:latin typeface="Crimson Text"/>
                <a:ea typeface="Crimson Text"/>
                <a:cs typeface="Crimson Text"/>
                <a:sym typeface="Crimson Text"/>
              </a:rPr>
              <a:t>CATHOLIC </a:t>
            </a:r>
            <a:r>
              <a:rPr lang="en-GB" sz="1200" b="0" i="0" u="none" strike="noStrike" cap="none">
                <a:solidFill>
                  <a:srgbClr val="000000"/>
                </a:solidFill>
                <a:latin typeface="Crimson Text SemiBold"/>
                <a:ea typeface="Crimson Text SemiBold"/>
                <a:cs typeface="Crimson Text SemiBold"/>
                <a:sym typeface="Crimson Text SemiBold"/>
              </a:rPr>
              <a:t>PRIMARY SCHOOL</a:t>
            </a:r>
            <a:endParaRPr sz="1200" b="0" i="0" u="none" strike="noStrike" cap="none">
              <a:solidFill>
                <a:srgbClr val="000000"/>
              </a:solidFill>
              <a:latin typeface="Crimson Text SemiBold"/>
              <a:ea typeface="Crimson Text SemiBold"/>
              <a:cs typeface="Crimson Text SemiBold"/>
              <a:sym typeface="Crimson Text SemiBold"/>
            </a:endParaRPr>
          </a:p>
        </p:txBody>
      </p:sp>
      <p:sp>
        <p:nvSpPr>
          <p:cNvPr id="14" name="Google Shape;14;p4"/>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000000"/>
                </a:solidFill>
                <a:latin typeface="Open Sans Light"/>
                <a:ea typeface="Open Sans Light"/>
                <a:cs typeface="Open Sans Light"/>
                <a:sym typeface="Open Sans Light"/>
              </a:rPr>
              <a:t>News</a:t>
            </a:r>
            <a:endParaRPr sz="6000" b="0" i="0" u="none" strike="noStrike" cap="none">
              <a:solidFill>
                <a:srgbClr val="000000"/>
              </a:solidFill>
              <a:latin typeface="Open Sans Light"/>
              <a:ea typeface="Open Sans Light"/>
              <a:cs typeface="Open Sans Light"/>
              <a:sym typeface="Open Sans Light"/>
            </a:endParaRPr>
          </a:p>
        </p:txBody>
      </p:sp>
      <p:sp>
        <p:nvSpPr>
          <p:cNvPr id="15" name="Google Shape;15;p4"/>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Part of the Nicholas Postgate </a:t>
            </a:r>
            <a:endParaRPr sz="600" b="0" i="1"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Catholic Academy Trust</a:t>
            </a:r>
            <a:endParaRPr sz="600" b="0" i="1" u="none" strike="noStrike" cap="none">
              <a:solidFill>
                <a:srgbClr val="000000"/>
              </a:solidFill>
              <a:latin typeface="Open Sans Light"/>
              <a:ea typeface="Open Sans Light"/>
              <a:cs typeface="Open Sans Light"/>
              <a:sym typeface="Open Sans Light"/>
            </a:endParaRPr>
          </a:p>
        </p:txBody>
      </p:sp>
      <p:cxnSp>
        <p:nvCxnSpPr>
          <p:cNvPr id="16" name="Google Shape;16;p4"/>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sm" len="sm"/>
            <a:tailEnd type="none" w="sm" len="sm"/>
          </a:ln>
        </p:spPr>
      </p:cxnSp>
      <p:pic>
        <p:nvPicPr>
          <p:cNvPr id="17" name="Google Shape;17;p4"/>
          <p:cNvPicPr preferRelativeResize="0"/>
          <p:nvPr/>
        </p:nvPicPr>
        <p:blipFill rotWithShape="1">
          <a:blip r:embed="rId4">
            <a:alphaModFix/>
          </a:blip>
          <a:srcRect/>
          <a:stretch/>
        </p:blipFill>
        <p:spPr>
          <a:xfrm>
            <a:off x="6795900" y="2049887"/>
            <a:ext cx="127252" cy="96768"/>
          </a:xfrm>
          <a:prstGeom prst="rect">
            <a:avLst/>
          </a:prstGeom>
          <a:noFill/>
          <a:ln>
            <a:noFill/>
          </a:ln>
        </p:spPr>
      </p:pic>
      <p:grpSp>
        <p:nvGrpSpPr>
          <p:cNvPr id="18" name="Google Shape;18;p4"/>
          <p:cNvGrpSpPr/>
          <p:nvPr/>
        </p:nvGrpSpPr>
        <p:grpSpPr>
          <a:xfrm>
            <a:off x="978975" y="2484450"/>
            <a:ext cx="5602050" cy="197400"/>
            <a:chOff x="441300" y="2494800"/>
            <a:chExt cx="5602050" cy="197400"/>
          </a:xfrm>
        </p:grpSpPr>
        <p:sp>
          <p:nvSpPr>
            <p:cNvPr id="19" name="Google Shape;19;p4"/>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enquiries@stbenedicts.npcat.org.uk</a:t>
              </a:r>
              <a:endParaRPr sz="800" b="0" i="0" u="none" strike="noStrike" cap="none">
                <a:solidFill>
                  <a:srgbClr val="000000"/>
                </a:solidFill>
                <a:latin typeface="Open Sans SemiBold"/>
                <a:ea typeface="Open Sans SemiBold"/>
                <a:cs typeface="Open Sans SemiBold"/>
                <a:sym typeface="Open Sans SemiBold"/>
              </a:endParaRPr>
            </a:p>
          </p:txBody>
        </p:sp>
        <p:pic>
          <p:nvPicPr>
            <p:cNvPr id="20" name="Google Shape;20;p4"/>
            <p:cNvPicPr preferRelativeResize="0"/>
            <p:nvPr/>
          </p:nvPicPr>
          <p:blipFill rotWithShape="1">
            <a:blip r:embed="rId5">
              <a:alphaModFix/>
            </a:blip>
            <a:srcRect/>
            <a:stretch/>
          </p:blipFill>
          <p:spPr>
            <a:xfrm>
              <a:off x="441300" y="2503500"/>
              <a:ext cx="180000" cy="180000"/>
            </a:xfrm>
            <a:prstGeom prst="rect">
              <a:avLst/>
            </a:prstGeom>
            <a:noFill/>
            <a:ln>
              <a:noFill/>
            </a:ln>
          </p:spPr>
        </p:pic>
        <p:sp>
          <p:nvSpPr>
            <p:cNvPr id="21" name="Google Shape;21;p4"/>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@StBenedictsRedcar</a:t>
              </a:r>
              <a:endParaRPr sz="900" b="0" i="0" u="none" strike="noStrike" cap="none">
                <a:solidFill>
                  <a:srgbClr val="353B3A"/>
                </a:solidFill>
                <a:latin typeface="Open Sans SemiBold"/>
                <a:ea typeface="Open Sans SemiBold"/>
                <a:cs typeface="Open Sans SemiBold"/>
                <a:sym typeface="Open Sans SemiBold"/>
              </a:endParaRPr>
            </a:p>
          </p:txBody>
        </p:sp>
        <p:pic>
          <p:nvPicPr>
            <p:cNvPr id="22" name="Google Shape;22;p4"/>
            <p:cNvPicPr preferRelativeResize="0"/>
            <p:nvPr/>
          </p:nvPicPr>
          <p:blipFill rotWithShape="1">
            <a:blip r:embed="rId6">
              <a:alphaModFix/>
            </a:blip>
            <a:srcRect/>
            <a:stretch/>
          </p:blipFill>
          <p:spPr>
            <a:xfrm>
              <a:off x="4433775" y="2503500"/>
              <a:ext cx="180000" cy="180000"/>
            </a:xfrm>
            <a:prstGeom prst="rect">
              <a:avLst/>
            </a:prstGeom>
            <a:noFill/>
            <a:ln>
              <a:noFill/>
            </a:ln>
          </p:spPr>
        </p:pic>
        <p:sp>
          <p:nvSpPr>
            <p:cNvPr id="23" name="Google Shape;23;p4"/>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@stbenedictsTS10</a:t>
              </a:r>
              <a:endParaRPr sz="900" b="0" i="0" u="none" strike="noStrike" cap="none">
                <a:solidFill>
                  <a:srgbClr val="353B3A"/>
                </a:solidFill>
                <a:latin typeface="Open Sans SemiBold"/>
                <a:ea typeface="Open Sans SemiBold"/>
                <a:cs typeface="Open Sans SemiBold"/>
                <a:sym typeface="Open Sans SemiBold"/>
              </a:endParaRPr>
            </a:p>
          </p:txBody>
        </p:sp>
        <p:pic>
          <p:nvPicPr>
            <p:cNvPr id="24" name="Google Shape;24;p4"/>
            <p:cNvPicPr preferRelativeResize="0"/>
            <p:nvPr/>
          </p:nvPicPr>
          <p:blipFill rotWithShape="1">
            <a:blip r:embed="rId7">
              <a:alphaModFix/>
            </a:blip>
            <a:srcRect/>
            <a:stretch/>
          </p:blipFill>
          <p:spPr>
            <a:xfrm>
              <a:off x="2946225" y="2503500"/>
              <a:ext cx="180000" cy="18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7" name="Google Shape;57;p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15"/>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5"/>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1" name="Google Shape;61;p15"/>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15"/>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6" name="Google Shape;66;p1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17"/>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9" name="Google Shape;69;p17"/>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0" name="Google Shape;70;p1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l="1902" r="1914"/>
          <a:stretch/>
        </p:blipFill>
        <p:spPr>
          <a:xfrm>
            <a:off x="0" y="0"/>
            <a:ext cx="7559998" cy="1512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8"/>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8"/>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 name="Google Shape;38;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10"/>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1"/>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11"/>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13"/>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4" name="Google Shape;54;p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cxnSp>
        <p:nvCxnSpPr>
          <p:cNvPr id="6" name="Google Shape;6;p3"/>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 name="Google Shape;7;p3"/>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1" u="none" strike="noStrike" cap="none">
                <a:solidFill>
                  <a:srgbClr val="01418B"/>
                </a:solidFill>
                <a:latin typeface="Open Sans"/>
                <a:ea typeface="Open Sans"/>
                <a:cs typeface="Open Sans"/>
                <a:sym typeface="Open Sans"/>
              </a:rPr>
              <a:t>‘Pray together, learn together’</a:t>
            </a:r>
            <a:endParaRPr sz="800" b="0" i="1" u="none" strike="noStrike" cap="none">
              <a:solidFill>
                <a:srgbClr val="01418B"/>
              </a:solidFill>
              <a:latin typeface="Open Sans"/>
              <a:ea typeface="Open Sans"/>
              <a:cs typeface="Open Sans"/>
              <a:sym typeface="Open Sans"/>
            </a:endParaRPr>
          </a:p>
        </p:txBody>
      </p:sp>
      <p:sp>
        <p:nvSpPr>
          <p:cNvPr id="8" name="Google Shape;8;p3"/>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a:solidFill>
                  <a:srgbClr val="01418B"/>
                </a:solidFill>
                <a:latin typeface="Open Sans"/>
                <a:ea typeface="Open Sans"/>
                <a:cs typeface="Open Sans"/>
                <a:sym typeface="Open Sans"/>
              </a:rPr>
              <a:t>stbenedicts.npcat.org.uk</a:t>
            </a:r>
            <a:endParaRPr sz="800" b="1" i="0" u="none" strike="noStrike" cap="none">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y2staff@stbenedicts.npcat.org.uk"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8" name="Google Shape;78;p1"/>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Open Sans"/>
                <a:ea typeface="Open Sans"/>
                <a:cs typeface="Open Sans"/>
                <a:sym typeface="Open Sans"/>
              </a:rPr>
              <a:t>Autumn Term 202</a:t>
            </a:r>
            <a:r>
              <a:rPr lang="en-GB" sz="800">
                <a:latin typeface="Open Sans"/>
                <a:ea typeface="Open Sans"/>
                <a:cs typeface="Open Sans"/>
                <a:sym typeface="Open Sans"/>
              </a:rPr>
              <a:t>4</a:t>
            </a:r>
            <a:endParaRPr sz="800" b="0" i="0" u="none" strike="noStrike" cap="none">
              <a:solidFill>
                <a:srgbClr val="000000"/>
              </a:solidFill>
              <a:latin typeface="Open Sans"/>
              <a:ea typeface="Open Sans"/>
              <a:cs typeface="Open Sans"/>
              <a:sym typeface="Open Sans"/>
            </a:endParaRPr>
          </a:p>
        </p:txBody>
      </p:sp>
      <p:sp>
        <p:nvSpPr>
          <p:cNvPr id="79" name="Google Shape;79;p1"/>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txBox="1"/>
          <p:nvPr/>
        </p:nvSpPr>
        <p:spPr>
          <a:xfrm>
            <a:off x="217350" y="4178025"/>
            <a:ext cx="3259275" cy="415635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English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Open Sans Light"/>
                <a:ea typeface="Open Sans Light"/>
                <a:cs typeface="Open Sans Light"/>
                <a:sym typeface="Open Sans Light"/>
              </a:rPr>
              <a:t>This term in English we will be covering a variety of different writing genres including: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Character descriptions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Poems developing vocabulary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Simple retelling of a narrative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Formal invitations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Stories from other cultures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We will be concentrating on writing in full sentences putting with capital letters and full stops in the right places, using conjunctions to join ideas and checking that our sentences make sense.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We</a:t>
            </a:r>
            <a:r>
              <a:rPr lang="en-GB" sz="1200" b="0" i="0" u="none" strike="noStrike" cap="none">
                <a:solidFill>
                  <a:schemeClr val="dk1"/>
                </a:solidFill>
                <a:latin typeface="Open Sans Light"/>
                <a:ea typeface="Open Sans Light"/>
                <a:cs typeface="Open Sans Light"/>
                <a:sym typeface="Open Sans Light"/>
              </a:rPr>
              <a:t> will be revisiting our phonics and practising new spelling rules each week. We will send the words home to practise and there will be a test in school on Friday. </a:t>
            </a:r>
            <a:endParaRPr sz="1200" b="0" i="0" u="none" strike="noStrike" cap="none">
              <a:solidFill>
                <a:schemeClr val="dk1"/>
              </a:solidFill>
              <a:latin typeface="Open Sans Light"/>
              <a:ea typeface="Open Sans Light"/>
              <a:cs typeface="Open Sans Light"/>
              <a:sym typeface="Open Sans Light"/>
            </a:endParaRPr>
          </a:p>
        </p:txBody>
      </p:sp>
      <p:sp>
        <p:nvSpPr>
          <p:cNvPr id="81" name="Google Shape;81;p1"/>
          <p:cNvSpPr txBox="1"/>
          <p:nvPr/>
        </p:nvSpPr>
        <p:spPr>
          <a:xfrm>
            <a:off x="3766277" y="4197845"/>
            <a:ext cx="3327602" cy="415635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Maths</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Light"/>
                <a:ea typeface="Open Sans Light"/>
                <a:cs typeface="Open Sans Light"/>
                <a:sym typeface="Open Sans Light"/>
              </a:rPr>
              <a:t>In Maths we will be covering place value, shape and addition and subtraction. We will be covering lots of objectives in small steps such 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Numbers to 20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Count objects to 100 by making 10s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Recognise tens and 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Use a place value chart Step 5 Partition numbers to 100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Write numbers to 100 in words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Bonds to 10 and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Addition and subtraction bonds within 20 Related facts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Add and subtract 1s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Add by making 10 Add three 1-digit numbers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Add to the next 10 Small steps Year 2 </a:t>
            </a: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Light"/>
                <a:ea typeface="Open Sans Light"/>
                <a:cs typeface="Open Sans Light"/>
                <a:sym typeface="Open Sans Light"/>
              </a:rPr>
              <a:t>Please ensure you practise your 2x 3x and 5x  tables</a:t>
            </a:r>
            <a:endParaRPr sz="1200" b="0" i="0" u="none" strike="noStrike" cap="none">
              <a:solidFill>
                <a:schemeClr val="dk1"/>
              </a:solidFill>
              <a:latin typeface="Open Sans Light"/>
              <a:ea typeface="Open Sans Light"/>
              <a:cs typeface="Open Sans Light"/>
              <a:sym typeface="Open Sans Light"/>
            </a:endParaRPr>
          </a:p>
        </p:txBody>
      </p:sp>
      <p:sp>
        <p:nvSpPr>
          <p:cNvPr id="82" name="Google Shape;82;p1"/>
          <p:cNvSpPr txBox="1"/>
          <p:nvPr/>
        </p:nvSpPr>
        <p:spPr>
          <a:xfrm>
            <a:off x="217350" y="2943550"/>
            <a:ext cx="7125300" cy="1070132"/>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Open Sans Light"/>
                <a:ea typeface="Open Sans Light"/>
                <a:cs typeface="Open Sans Light"/>
                <a:sym typeface="Open Sans Light"/>
              </a:rPr>
              <a:t>Hello </a:t>
            </a:r>
            <a:r>
              <a:rPr lang="en-GB" sz="1200" b="0" i="0" u="none" strike="noStrike" cap="none">
                <a:solidFill>
                  <a:srgbClr val="000000"/>
                </a:solidFill>
                <a:latin typeface="Open Sans Light"/>
                <a:ea typeface="Open Sans Light"/>
                <a:cs typeface="Open Sans Light"/>
                <a:sym typeface="Open Sans Light"/>
              </a:rPr>
              <a:t>and welcome to Year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We trust that you had a wonderful summer break and are raring and ready to go for a new school year! The children have all settled into their new classes really well and the Year 2 team are excited to be working in partnership with you to make lasting learning memories and to have a great year. Our year group email address is </a:t>
            </a:r>
            <a:r>
              <a:rPr lang="en-GB" sz="1200" b="0" i="0" u="sng" strike="noStrike" cap="none">
                <a:solidFill>
                  <a:srgbClr val="000000"/>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y2staff@stbenedicts.npcat.org.uk</a:t>
            </a:r>
            <a:r>
              <a:rPr lang="en-GB" sz="1200" b="0" i="0" u="none" strike="noStrike" cap="none">
                <a:solidFill>
                  <a:srgbClr val="000000"/>
                </a:solidFill>
                <a:latin typeface="Open Sans Light"/>
                <a:ea typeface="Open Sans Light"/>
                <a:cs typeface="Open Sans Light"/>
                <a:sym typeface="Open Sans Light"/>
              </a:rPr>
              <a:t> </a:t>
            </a:r>
            <a:endParaRPr sz="1200" b="0" i="0" u="none" strike="noStrike" cap="none">
              <a:solidFill>
                <a:schemeClr val="dk1"/>
              </a:solidFill>
              <a:latin typeface="Open Sans Light"/>
              <a:ea typeface="Open Sans Light"/>
              <a:cs typeface="Open Sans Light"/>
              <a:sym typeface="Open Sans Light"/>
            </a:endParaRPr>
          </a:p>
        </p:txBody>
      </p:sp>
      <p:sp>
        <p:nvSpPr>
          <p:cNvPr id="83" name="Google Shape;83;p1"/>
          <p:cNvSpPr txBox="1"/>
          <p:nvPr/>
        </p:nvSpPr>
        <p:spPr>
          <a:xfrm>
            <a:off x="217187" y="8498718"/>
            <a:ext cx="7125300" cy="1544039"/>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This terms texts</a:t>
            </a:r>
            <a:endParaRPr sz="1200" b="0" i="0" u="none" strike="noStrike" cap="none">
              <a:solidFill>
                <a:schemeClr val="dk1"/>
              </a:solidFill>
              <a:latin typeface="Open Sans"/>
              <a:ea typeface="Open Sans"/>
              <a:cs typeface="Open Sans"/>
              <a:sym typeface="Open Sans"/>
            </a:endParaRPr>
          </a:p>
        </p:txBody>
      </p:sp>
      <p:pic>
        <p:nvPicPr>
          <p:cNvPr id="84" name="Google Shape;84;p1"/>
          <p:cNvPicPr preferRelativeResize="0"/>
          <p:nvPr/>
        </p:nvPicPr>
        <p:blipFill rotWithShape="1">
          <a:blip r:embed="rId4">
            <a:alphaModFix/>
          </a:blip>
          <a:srcRect/>
          <a:stretch/>
        </p:blipFill>
        <p:spPr>
          <a:xfrm>
            <a:off x="217187" y="8804905"/>
            <a:ext cx="1606588" cy="1197217"/>
          </a:xfrm>
          <a:prstGeom prst="rect">
            <a:avLst/>
          </a:prstGeom>
          <a:noFill/>
          <a:ln>
            <a:noFill/>
          </a:ln>
        </p:spPr>
      </p:pic>
      <p:pic>
        <p:nvPicPr>
          <p:cNvPr id="85" name="Google Shape;85;p1"/>
          <p:cNvPicPr preferRelativeResize="0"/>
          <p:nvPr/>
        </p:nvPicPr>
        <p:blipFill rotWithShape="1">
          <a:blip r:embed="rId5">
            <a:alphaModFix/>
          </a:blip>
          <a:srcRect/>
          <a:stretch/>
        </p:blipFill>
        <p:spPr>
          <a:xfrm>
            <a:off x="1890100" y="8772525"/>
            <a:ext cx="1311336" cy="1247756"/>
          </a:xfrm>
          <a:prstGeom prst="rect">
            <a:avLst/>
          </a:prstGeom>
          <a:noFill/>
          <a:ln>
            <a:noFill/>
          </a:ln>
        </p:spPr>
      </p:pic>
      <p:pic>
        <p:nvPicPr>
          <p:cNvPr id="86" name="Google Shape;86;p1"/>
          <p:cNvPicPr preferRelativeResize="0"/>
          <p:nvPr/>
        </p:nvPicPr>
        <p:blipFill rotWithShape="1">
          <a:blip r:embed="rId6">
            <a:alphaModFix/>
          </a:blip>
          <a:srcRect/>
          <a:stretch/>
        </p:blipFill>
        <p:spPr>
          <a:xfrm>
            <a:off x="3411608" y="8772525"/>
            <a:ext cx="1501101" cy="1284074"/>
          </a:xfrm>
          <a:prstGeom prst="rect">
            <a:avLst/>
          </a:prstGeom>
          <a:noFill/>
          <a:ln>
            <a:noFill/>
          </a:ln>
        </p:spPr>
      </p:pic>
      <p:pic>
        <p:nvPicPr>
          <p:cNvPr id="87" name="Google Shape;87;p1"/>
          <p:cNvPicPr preferRelativeResize="0"/>
          <p:nvPr/>
        </p:nvPicPr>
        <p:blipFill rotWithShape="1">
          <a:blip r:embed="rId7">
            <a:alphaModFix/>
          </a:blip>
          <a:srcRect/>
          <a:stretch/>
        </p:blipFill>
        <p:spPr>
          <a:xfrm>
            <a:off x="5009237" y="8754366"/>
            <a:ext cx="1055794" cy="1247756"/>
          </a:xfrm>
          <a:prstGeom prst="rect">
            <a:avLst/>
          </a:prstGeom>
          <a:noFill/>
          <a:ln>
            <a:noFill/>
          </a:ln>
        </p:spPr>
      </p:pic>
      <p:pic>
        <p:nvPicPr>
          <p:cNvPr id="88" name="Google Shape;88;p1"/>
          <p:cNvPicPr preferRelativeResize="0"/>
          <p:nvPr/>
        </p:nvPicPr>
        <p:blipFill rotWithShape="1">
          <a:blip r:embed="rId8">
            <a:alphaModFix/>
          </a:blip>
          <a:srcRect/>
          <a:stretch/>
        </p:blipFill>
        <p:spPr>
          <a:xfrm>
            <a:off x="6131356" y="8737985"/>
            <a:ext cx="1021261" cy="13004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475050" y="908375"/>
            <a:ext cx="6382950" cy="203485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Light"/>
                <a:ea typeface="Open Sans Light"/>
                <a:cs typeface="Open Sans Light"/>
                <a:sym typeface="Open Sans Light"/>
              </a:rPr>
              <a:t>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Open Sans Light"/>
                <a:ea typeface="Open Sans Light"/>
                <a:cs typeface="Open Sans Light"/>
                <a:sym typeface="Open Sans Light"/>
              </a:rPr>
              <a:t>In our topic Beginnings the children will know and understand God’s love and care for every family, that Jesus was born and lived in a human family, the many beginnings each day and that God is present in every beginning.</a:t>
            </a:r>
            <a:endParaRPr sz="1200" b="0" i="0" u="none" strike="noStrike" cap="none">
              <a:solidFill>
                <a:srgbClr val="000000"/>
              </a:solidFill>
              <a:latin typeface="Open Sans Light"/>
              <a:ea typeface="Open Sans Light"/>
              <a:cs typeface="Open Sans Light"/>
              <a:sym typeface="Open Sans Light"/>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Open Sans Light"/>
                <a:ea typeface="Open Sans Light"/>
                <a:cs typeface="Open Sans Light"/>
                <a:sym typeface="Open Sans Light"/>
              </a:rPr>
              <a:t> In Signs and symbols the children will learn that Baptism is an invitation to belong to God’s family and will explore the Signs and symbols used in Baptism.</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Open Sans Light"/>
                <a:ea typeface="Open Sans Light"/>
                <a:cs typeface="Open Sans Light"/>
                <a:sym typeface="Open Sans Light"/>
              </a:rPr>
              <a:t> In our Preparations topic the children will discuss how Advent is a time of waiting to celebrate Jesus’ coming at Christmas and know that we are preparing for special times. We will also learn how Advent is four weeks of preparation for the celebration of Jesus at Christmas.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 </a:t>
            </a: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p:txBody>
      </p:sp>
      <p:sp>
        <p:nvSpPr>
          <p:cNvPr id="94" name="Google Shape;94;p2"/>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474975" y="3066646"/>
            <a:ext cx="6383100" cy="413400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000000"/>
                </a:solidFill>
                <a:latin typeface="Open Sans"/>
                <a:ea typeface="Open Sans"/>
                <a:cs typeface="Open Sans"/>
                <a:sym typeface="Open Sans"/>
              </a:rPr>
              <a:t>Curriculum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Open Sans Light"/>
                <a:ea typeface="Open Sans Light"/>
                <a:cs typeface="Open Sans Light"/>
                <a:sym typeface="Open Sans Light"/>
              </a:rPr>
              <a:t>Our curriculum work is based upon the CUSP scheme of work. Below is each subject and the topics and focus we will be covering this term.</a:t>
            </a: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Science</a:t>
            </a:r>
            <a:r>
              <a:rPr lang="en-GB" sz="1200" b="0" i="0" u="none" strike="noStrike" cap="none">
                <a:solidFill>
                  <a:srgbClr val="000000"/>
                </a:solidFill>
                <a:latin typeface="Open Sans Light"/>
                <a:ea typeface="Open Sans Light"/>
                <a:cs typeface="Open Sans Light"/>
                <a:sym typeface="Open Sans Light"/>
              </a:rPr>
              <a:t>	Living things and their habitats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               	Animals including humans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Geography</a:t>
            </a:r>
            <a:r>
              <a:rPr lang="en-GB" sz="1200" b="0" i="0" u="none" strike="noStrike" cap="none">
                <a:solidFill>
                  <a:srgbClr val="000000"/>
                </a:solidFill>
                <a:latin typeface="Open Sans Light"/>
                <a:ea typeface="Open Sans Light"/>
                <a:cs typeface="Open Sans Light"/>
                <a:sym typeface="Open Sans Light"/>
              </a:rPr>
              <a:t>	Human and Physical features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                  	Comparing London and Nairobi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History</a:t>
            </a:r>
            <a:r>
              <a:rPr lang="en-GB" sz="1200" b="0" i="0" u="none" strike="noStrike" cap="none">
                <a:solidFill>
                  <a:srgbClr val="000000"/>
                </a:solidFill>
                <a:latin typeface="Open Sans Light"/>
                <a:ea typeface="Open Sans Light"/>
                <a:cs typeface="Open Sans Light"/>
                <a:sym typeface="Open Sans Light"/>
              </a:rPr>
              <a:t>	Events beyond living memory- Great Fire of London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Computing</a:t>
            </a:r>
            <a:r>
              <a:rPr lang="en-GB" sz="1200" b="0" i="0" u="none" strike="noStrike" cap="none">
                <a:solidFill>
                  <a:srgbClr val="000000"/>
                </a:solidFill>
                <a:latin typeface="Open Sans Light"/>
                <a:ea typeface="Open Sans Light"/>
                <a:cs typeface="Open Sans Light"/>
                <a:sym typeface="Open Sans Light"/>
              </a:rPr>
              <a:t>	What is a computer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                    	Word processing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Music</a:t>
            </a:r>
            <a:r>
              <a:rPr lang="en-GB" sz="1200" b="0" i="0" u="none" strike="noStrike" cap="none">
                <a:solidFill>
                  <a:srgbClr val="000000"/>
                </a:solidFill>
                <a:latin typeface="Open Sans Light"/>
                <a:ea typeface="Open Sans Light"/>
                <a:cs typeface="Open Sans Light"/>
                <a:sym typeface="Open Sans Light"/>
              </a:rPr>
              <a:t>	Tuned and untuned percussion.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	Singing nursery rhymes.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Design and Technology</a:t>
            </a:r>
            <a:r>
              <a:rPr lang="en-GB" sz="1200" b="0" i="0" u="none" strike="noStrike" cap="none">
                <a:solidFill>
                  <a:srgbClr val="000000"/>
                </a:solidFill>
                <a:latin typeface="Open Sans Light"/>
                <a:ea typeface="Open Sans Light"/>
                <a:cs typeface="Open Sans Light"/>
                <a:sym typeface="Open Sans Light"/>
              </a:rPr>
              <a:t>	Textiles and Food and Nutrition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Open Sans Light"/>
                <a:ea typeface="Open Sans Light"/>
                <a:cs typeface="Open Sans Light"/>
                <a:sym typeface="Open Sans Light"/>
              </a:rPr>
              <a:t>Art and Design</a:t>
            </a:r>
            <a:r>
              <a:rPr lang="en-GB" sz="1200" b="0" i="0" u="none" strike="noStrike" cap="none">
                <a:solidFill>
                  <a:srgbClr val="000000"/>
                </a:solidFill>
                <a:latin typeface="Open Sans Light"/>
                <a:ea typeface="Open Sans Light"/>
                <a:cs typeface="Open Sans Light"/>
                <a:sym typeface="Open Sans Light"/>
              </a:rPr>
              <a:t>	Drawing and painting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Open Sans Light"/>
                <a:ea typeface="Open Sans Light"/>
                <a:cs typeface="Open Sans Light"/>
                <a:sym typeface="Open Sans Light"/>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Open Sans"/>
              <a:ea typeface="Open Sans"/>
              <a:cs typeface="Open Sans"/>
              <a:sym typeface="Open Sans"/>
            </a:endParaRPr>
          </a:p>
        </p:txBody>
      </p:sp>
      <p:sp>
        <p:nvSpPr>
          <p:cNvPr id="97" name="Google Shape;97;p2"/>
          <p:cNvSpPr/>
          <p:nvPr/>
        </p:nvSpPr>
        <p:spPr>
          <a:xfrm>
            <a:off x="5083175" y="3617604"/>
            <a:ext cx="7559675" cy="45720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Custom</PresentationFormat>
  <Paragraphs>72</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Crimson Text SemiBold</vt:lpstr>
      <vt:lpstr>Open Sans Light</vt:lpstr>
      <vt:lpstr>Arial</vt:lpstr>
      <vt:lpstr>Open Sans</vt:lpstr>
      <vt:lpstr>Crimson Text</vt:lpstr>
      <vt:lpstr>Open Sans SemiBold</vt:lpstr>
      <vt:lpstr>All Pages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Wilson</dc:creator>
  <cp:lastModifiedBy>Charlotte Severs</cp:lastModifiedBy>
  <cp:revision>1</cp:revision>
  <dcterms:modified xsi:type="dcterms:W3CDTF">2024-10-08T06:53:38Z</dcterms:modified>
</cp:coreProperties>
</file>