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6"/>
  </p:notesMasterIdLst>
  <p:sldIdLst>
    <p:sldId id="256" r:id="rId3"/>
    <p:sldId id="257" r:id="rId4"/>
    <p:sldId id="258" r:id="rId5"/>
  </p:sldIdLst>
  <p:sldSz cx="7559675" cy="10691813"/>
  <p:notesSz cx="6858000" cy="9144000"/>
  <p:embeddedFontLst>
    <p:embeddedFont>
      <p:font typeface="Crimson Text" panose="020B0604020202020204" charset="0"/>
      <p:regular r:id="rId7"/>
      <p:bold r:id="rId8"/>
      <p:italic r:id="rId9"/>
      <p:boldItalic r:id="rId10"/>
    </p:embeddedFont>
    <p:embeddedFont>
      <p:font typeface="Crimson Text SemiBold" panose="020B0604020202020204"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
      <p:font typeface="Open Sans Light" panose="020B0306030504020204" pitchFamily="34" charset="0"/>
      <p:regular r:id="rId19"/>
      <p:bold r:id="rId20"/>
      <p:italic r:id="rId21"/>
      <p:boldItalic r:id="rId22"/>
    </p:embeddedFont>
    <p:embeddedFont>
      <p:font typeface="Open Sans SemiBold" panose="020B07060308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2352" y="54"/>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1.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viewProps" Target="viewProps.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 name="Google Shape;7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ront Page" type="title">
  <p:cSld name="TITLE">
    <p:spTree>
      <p:nvGrpSpPr>
        <p:cNvPr id="1" name="Shape 9"/>
        <p:cNvGrpSpPr/>
        <p:nvPr/>
      </p:nvGrpSpPr>
      <p:grpSpPr>
        <a:xfrm>
          <a:off x="0" y="0"/>
          <a:ext cx="0" cy="0"/>
          <a:chOff x="0" y="0"/>
          <a:chExt cx="0" cy="0"/>
        </a:xfrm>
      </p:grpSpPr>
      <p:sp>
        <p:nvSpPr>
          <p:cNvPr id="10" name="Google Shape;10;p2"/>
          <p:cNvSpPr/>
          <p:nvPr/>
        </p:nvSpPr>
        <p:spPr>
          <a:xfrm>
            <a:off x="-19350" y="2412150"/>
            <a:ext cx="7598700" cy="342000"/>
          </a:xfrm>
          <a:prstGeom prst="rect">
            <a:avLst/>
          </a:prstGeom>
          <a:solidFill>
            <a:srgbClr val="CCD9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1;p2"/>
          <p:cNvPicPr preferRelativeResize="0"/>
          <p:nvPr/>
        </p:nvPicPr>
        <p:blipFill rotWithShape="1">
          <a:blip r:embed="rId2">
            <a:alphaModFix/>
          </a:blip>
          <a:srcRect l="1903" r="1914"/>
          <a:stretch/>
        </p:blipFill>
        <p:spPr>
          <a:xfrm>
            <a:off x="0" y="0"/>
            <a:ext cx="7559998" cy="1512475"/>
          </a:xfrm>
          <a:prstGeom prst="rect">
            <a:avLst/>
          </a:prstGeom>
          <a:noFill/>
          <a:ln>
            <a:noFill/>
          </a:ln>
        </p:spPr>
      </p:pic>
      <p:pic>
        <p:nvPicPr>
          <p:cNvPr id="12" name="Google Shape;12;p2"/>
          <p:cNvPicPr preferRelativeResize="0"/>
          <p:nvPr/>
        </p:nvPicPr>
        <p:blipFill rotWithShape="1">
          <a:blip r:embed="rId3">
            <a:alphaModFix/>
          </a:blip>
          <a:srcRect t="-1822" b="18959"/>
          <a:stretch/>
        </p:blipFill>
        <p:spPr>
          <a:xfrm>
            <a:off x="615300" y="910400"/>
            <a:ext cx="1240849" cy="1305554"/>
          </a:xfrm>
          <a:prstGeom prst="rect">
            <a:avLst/>
          </a:prstGeom>
          <a:noFill/>
          <a:ln>
            <a:noFill/>
          </a:ln>
        </p:spPr>
      </p:pic>
      <p:sp>
        <p:nvSpPr>
          <p:cNvPr id="13" name="Google Shape;13;p2"/>
          <p:cNvSpPr txBox="1"/>
          <p:nvPr/>
        </p:nvSpPr>
        <p:spPr>
          <a:xfrm>
            <a:off x="1725025" y="999625"/>
            <a:ext cx="1749300" cy="1126800"/>
          </a:xfrm>
          <a:prstGeom prst="rect">
            <a:avLst/>
          </a:prstGeom>
          <a:noFill/>
          <a:ln>
            <a:noFill/>
          </a:ln>
        </p:spPr>
        <p:txBody>
          <a:bodyPr spcFirstLastPara="1" wrap="square" lIns="91425" tIns="91425" rIns="91425" bIns="91425" anchor="ctr" anchorCtr="0">
            <a:noAutofit/>
          </a:bodyPr>
          <a:lstStyle/>
          <a:p>
            <a:pPr marL="0" marR="0" lvl="0" indent="0" algn="ctr" rtl="0">
              <a:lnSpc>
                <a:spcPct val="80000"/>
              </a:lnSpc>
              <a:spcBef>
                <a:spcPts val="0"/>
              </a:spcBef>
              <a:spcAft>
                <a:spcPts val="0"/>
              </a:spcAft>
              <a:buClr>
                <a:srgbClr val="000000"/>
              </a:buClr>
              <a:buSzPts val="2200"/>
              <a:buFont typeface="Arial"/>
              <a:buNone/>
            </a:pPr>
            <a:r>
              <a:rPr lang="en-GB" sz="2200" b="1" i="0" u="none" strike="noStrike" cap="none">
                <a:solidFill>
                  <a:srgbClr val="01418B"/>
                </a:solidFill>
                <a:latin typeface="Crimson Text"/>
                <a:ea typeface="Crimson Text"/>
                <a:cs typeface="Crimson Text"/>
                <a:sym typeface="Crimson Text"/>
              </a:rPr>
              <a:t>ST BENEDICT’S</a:t>
            </a:r>
            <a:endParaRPr sz="2200" b="1" i="0" u="none" strike="noStrike" cap="none">
              <a:solidFill>
                <a:srgbClr val="01418B"/>
              </a:solidFill>
              <a:latin typeface="Crimson Text"/>
              <a:ea typeface="Crimson Text"/>
              <a:cs typeface="Crimson Text"/>
              <a:sym typeface="Crimson Text"/>
            </a:endParaRPr>
          </a:p>
          <a:p>
            <a:pPr marL="0" marR="0" lvl="0" indent="0" algn="ctr" rtl="0">
              <a:lnSpc>
                <a:spcPct val="80000"/>
              </a:lnSpc>
              <a:spcBef>
                <a:spcPts val="0"/>
              </a:spcBef>
              <a:spcAft>
                <a:spcPts val="0"/>
              </a:spcAft>
              <a:buClr>
                <a:srgbClr val="000000"/>
              </a:buClr>
              <a:buSzPts val="2400"/>
              <a:buFont typeface="Arial"/>
              <a:buNone/>
            </a:pPr>
            <a:r>
              <a:rPr lang="en-GB" sz="2400" b="0" i="0" u="none" strike="noStrike" cap="none">
                <a:solidFill>
                  <a:srgbClr val="000000"/>
                </a:solidFill>
                <a:latin typeface="Crimson Text"/>
                <a:ea typeface="Crimson Text"/>
                <a:cs typeface="Crimson Text"/>
                <a:sym typeface="Crimson Text"/>
              </a:rPr>
              <a:t> </a:t>
            </a:r>
            <a:r>
              <a:rPr lang="en-GB" sz="1200" b="1" i="0" u="none" strike="noStrike" cap="none">
                <a:solidFill>
                  <a:srgbClr val="000000"/>
                </a:solidFill>
                <a:latin typeface="Crimson Text"/>
                <a:ea typeface="Crimson Text"/>
                <a:cs typeface="Crimson Text"/>
                <a:sym typeface="Crimson Text"/>
              </a:rPr>
              <a:t>CATHOLIC </a:t>
            </a:r>
            <a:r>
              <a:rPr lang="en-GB" sz="1200" b="0" i="0" u="none" strike="noStrike" cap="none">
                <a:solidFill>
                  <a:srgbClr val="000000"/>
                </a:solidFill>
                <a:latin typeface="Crimson Text SemiBold"/>
                <a:ea typeface="Crimson Text SemiBold"/>
                <a:cs typeface="Crimson Text SemiBold"/>
                <a:sym typeface="Crimson Text SemiBold"/>
              </a:rPr>
              <a:t>PRIMARY SCHOOL</a:t>
            </a:r>
            <a:endParaRPr sz="1200" b="0" i="0" u="none" strike="noStrike" cap="none">
              <a:solidFill>
                <a:srgbClr val="000000"/>
              </a:solidFill>
              <a:latin typeface="Crimson Text SemiBold"/>
              <a:ea typeface="Crimson Text SemiBold"/>
              <a:cs typeface="Crimson Text SemiBold"/>
              <a:sym typeface="Crimson Text SemiBold"/>
            </a:endParaRPr>
          </a:p>
        </p:txBody>
      </p:sp>
      <p:sp>
        <p:nvSpPr>
          <p:cNvPr id="14" name="Google Shape;14;p2"/>
          <p:cNvSpPr txBox="1"/>
          <p:nvPr/>
        </p:nvSpPr>
        <p:spPr>
          <a:xfrm>
            <a:off x="3731700" y="895700"/>
            <a:ext cx="3252300" cy="9984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rgbClr val="000000"/>
              </a:buClr>
              <a:buSzPts val="6000"/>
              <a:buFont typeface="Arial"/>
              <a:buNone/>
            </a:pPr>
            <a:r>
              <a:rPr lang="en-GB" sz="6000" b="0" i="0" u="none" strike="noStrike" cap="none">
                <a:solidFill>
                  <a:srgbClr val="000000"/>
                </a:solidFill>
                <a:latin typeface="Open Sans Light"/>
                <a:ea typeface="Open Sans Light"/>
                <a:cs typeface="Open Sans Light"/>
                <a:sym typeface="Open Sans Light"/>
              </a:rPr>
              <a:t>News</a:t>
            </a:r>
            <a:endParaRPr sz="6000" b="0" i="0" u="none" strike="noStrike" cap="none">
              <a:solidFill>
                <a:srgbClr val="000000"/>
              </a:solidFill>
              <a:latin typeface="Open Sans Light"/>
              <a:ea typeface="Open Sans Light"/>
              <a:cs typeface="Open Sans Light"/>
              <a:sym typeface="Open Sans Light"/>
            </a:endParaRPr>
          </a:p>
        </p:txBody>
      </p:sp>
      <p:sp>
        <p:nvSpPr>
          <p:cNvPr id="15" name="Google Shape;15;p2"/>
          <p:cNvSpPr txBox="1"/>
          <p:nvPr/>
        </p:nvSpPr>
        <p:spPr>
          <a:xfrm>
            <a:off x="5760300" y="2000013"/>
            <a:ext cx="1035600" cy="196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600" b="0" i="1" u="none" strike="noStrike" cap="none">
                <a:solidFill>
                  <a:srgbClr val="000000"/>
                </a:solidFill>
                <a:latin typeface="Open Sans Light"/>
                <a:ea typeface="Open Sans Light"/>
                <a:cs typeface="Open Sans Light"/>
                <a:sym typeface="Open Sans Light"/>
              </a:rPr>
              <a:t>Part of the Nicholas Postgate </a:t>
            </a:r>
            <a:endParaRPr sz="600" b="0" i="1"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rgbClr val="000000"/>
              </a:buClr>
              <a:buSzPts val="600"/>
              <a:buFont typeface="Arial"/>
              <a:buNone/>
            </a:pPr>
            <a:r>
              <a:rPr lang="en-GB" sz="600" b="0" i="1" u="none" strike="noStrike" cap="none">
                <a:solidFill>
                  <a:srgbClr val="000000"/>
                </a:solidFill>
                <a:latin typeface="Open Sans Light"/>
                <a:ea typeface="Open Sans Light"/>
                <a:cs typeface="Open Sans Light"/>
                <a:sym typeface="Open Sans Light"/>
              </a:rPr>
              <a:t>Catholic Academy Trust</a:t>
            </a:r>
            <a:endParaRPr sz="600" b="0" i="1" u="none" strike="noStrike" cap="none">
              <a:solidFill>
                <a:srgbClr val="000000"/>
              </a:solidFill>
              <a:latin typeface="Open Sans Light"/>
              <a:ea typeface="Open Sans Light"/>
              <a:cs typeface="Open Sans Light"/>
              <a:sym typeface="Open Sans Light"/>
            </a:endParaRPr>
          </a:p>
        </p:txBody>
      </p:sp>
      <p:cxnSp>
        <p:nvCxnSpPr>
          <p:cNvPr id="16" name="Google Shape;16;p2"/>
          <p:cNvCxnSpPr/>
          <p:nvPr/>
        </p:nvCxnSpPr>
        <p:spPr>
          <a:xfrm rot="10800000" flipH="1">
            <a:off x="3752250" y="1901525"/>
            <a:ext cx="3363600" cy="7500"/>
          </a:xfrm>
          <a:prstGeom prst="straightConnector1">
            <a:avLst/>
          </a:prstGeom>
          <a:noFill/>
          <a:ln w="9525" cap="flat" cmpd="sng">
            <a:solidFill>
              <a:schemeClr val="dk2"/>
            </a:solidFill>
            <a:prstDash val="solid"/>
            <a:round/>
            <a:headEnd type="none" w="sm" len="sm"/>
            <a:tailEnd type="none" w="sm" len="sm"/>
          </a:ln>
        </p:spPr>
      </p:cxnSp>
      <p:pic>
        <p:nvPicPr>
          <p:cNvPr id="17" name="Google Shape;17;p2"/>
          <p:cNvPicPr preferRelativeResize="0"/>
          <p:nvPr/>
        </p:nvPicPr>
        <p:blipFill rotWithShape="1">
          <a:blip r:embed="rId4">
            <a:alphaModFix/>
          </a:blip>
          <a:srcRect/>
          <a:stretch/>
        </p:blipFill>
        <p:spPr>
          <a:xfrm>
            <a:off x="6795900" y="2049887"/>
            <a:ext cx="127252" cy="96768"/>
          </a:xfrm>
          <a:prstGeom prst="rect">
            <a:avLst/>
          </a:prstGeom>
          <a:noFill/>
          <a:ln>
            <a:noFill/>
          </a:ln>
        </p:spPr>
      </p:pic>
      <p:grpSp>
        <p:nvGrpSpPr>
          <p:cNvPr id="18" name="Google Shape;18;p2"/>
          <p:cNvGrpSpPr/>
          <p:nvPr/>
        </p:nvGrpSpPr>
        <p:grpSpPr>
          <a:xfrm>
            <a:off x="978975" y="2484450"/>
            <a:ext cx="5602050" cy="197400"/>
            <a:chOff x="441300" y="2494800"/>
            <a:chExt cx="5602050" cy="197400"/>
          </a:xfrm>
        </p:grpSpPr>
        <p:sp>
          <p:nvSpPr>
            <p:cNvPr id="19" name="Google Shape;19;p2"/>
            <p:cNvSpPr txBox="1"/>
            <p:nvPr/>
          </p:nvSpPr>
          <p:spPr>
            <a:xfrm>
              <a:off x="621300" y="2494800"/>
              <a:ext cx="2271600" cy="1974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Clr>
                  <a:srgbClr val="000000"/>
                </a:buClr>
                <a:buSzPts val="900"/>
                <a:buFont typeface="Arial"/>
                <a:buNone/>
              </a:pPr>
              <a:r>
                <a:rPr lang="en-GB" sz="900" b="0" i="0" u="none" strike="noStrike" cap="none">
                  <a:solidFill>
                    <a:srgbClr val="353B3A"/>
                  </a:solidFill>
                  <a:latin typeface="Open Sans SemiBold"/>
                  <a:ea typeface="Open Sans SemiBold"/>
                  <a:cs typeface="Open Sans SemiBold"/>
                  <a:sym typeface="Open Sans SemiBold"/>
                </a:rPr>
                <a:t>enquiries@stbenedicts.npcat.org.uk</a:t>
              </a:r>
              <a:endParaRPr sz="800" b="0" i="0" u="none" strike="noStrike" cap="none">
                <a:solidFill>
                  <a:srgbClr val="000000"/>
                </a:solidFill>
                <a:latin typeface="Open Sans SemiBold"/>
                <a:ea typeface="Open Sans SemiBold"/>
                <a:cs typeface="Open Sans SemiBold"/>
                <a:sym typeface="Open Sans SemiBold"/>
              </a:endParaRPr>
            </a:p>
          </p:txBody>
        </p:sp>
        <p:pic>
          <p:nvPicPr>
            <p:cNvPr id="20" name="Google Shape;20;p2"/>
            <p:cNvPicPr preferRelativeResize="0"/>
            <p:nvPr/>
          </p:nvPicPr>
          <p:blipFill rotWithShape="1">
            <a:blip r:embed="rId5">
              <a:alphaModFix/>
            </a:blip>
            <a:srcRect/>
            <a:stretch/>
          </p:blipFill>
          <p:spPr>
            <a:xfrm>
              <a:off x="441300" y="2503500"/>
              <a:ext cx="180000" cy="180000"/>
            </a:xfrm>
            <a:prstGeom prst="rect">
              <a:avLst/>
            </a:prstGeom>
            <a:noFill/>
            <a:ln>
              <a:noFill/>
            </a:ln>
          </p:spPr>
        </p:pic>
        <p:sp>
          <p:nvSpPr>
            <p:cNvPr id="21" name="Google Shape;21;p2"/>
            <p:cNvSpPr txBox="1"/>
            <p:nvPr/>
          </p:nvSpPr>
          <p:spPr>
            <a:xfrm>
              <a:off x="4621350" y="2495550"/>
              <a:ext cx="1422000" cy="1959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Clr>
                  <a:srgbClr val="000000"/>
                </a:buClr>
                <a:buSzPts val="900"/>
                <a:buFont typeface="Arial"/>
                <a:buNone/>
              </a:pPr>
              <a:r>
                <a:rPr lang="en-GB" sz="900" b="0" i="0" u="none" strike="noStrike" cap="none">
                  <a:solidFill>
                    <a:srgbClr val="353B3A"/>
                  </a:solidFill>
                  <a:latin typeface="Open Sans SemiBold"/>
                  <a:ea typeface="Open Sans SemiBold"/>
                  <a:cs typeface="Open Sans SemiBold"/>
                  <a:sym typeface="Open Sans SemiBold"/>
                </a:rPr>
                <a:t>@StBenedictsRedcar</a:t>
              </a:r>
              <a:endParaRPr sz="900" b="0" i="0" u="none" strike="noStrike" cap="none">
                <a:solidFill>
                  <a:srgbClr val="353B3A"/>
                </a:solidFill>
                <a:latin typeface="Open Sans SemiBold"/>
                <a:ea typeface="Open Sans SemiBold"/>
                <a:cs typeface="Open Sans SemiBold"/>
                <a:sym typeface="Open Sans SemiBold"/>
              </a:endParaRPr>
            </a:p>
          </p:txBody>
        </p:sp>
        <p:pic>
          <p:nvPicPr>
            <p:cNvPr id="22" name="Google Shape;22;p2"/>
            <p:cNvPicPr preferRelativeResize="0"/>
            <p:nvPr/>
          </p:nvPicPr>
          <p:blipFill rotWithShape="1">
            <a:blip r:embed="rId6">
              <a:alphaModFix/>
            </a:blip>
            <a:srcRect/>
            <a:stretch/>
          </p:blipFill>
          <p:spPr>
            <a:xfrm>
              <a:off x="4433775" y="2503500"/>
              <a:ext cx="180000" cy="180000"/>
            </a:xfrm>
            <a:prstGeom prst="rect">
              <a:avLst/>
            </a:prstGeom>
            <a:noFill/>
            <a:ln>
              <a:noFill/>
            </a:ln>
          </p:spPr>
        </p:pic>
        <p:sp>
          <p:nvSpPr>
            <p:cNvPr id="23" name="Google Shape;23;p2"/>
            <p:cNvSpPr txBox="1"/>
            <p:nvPr/>
          </p:nvSpPr>
          <p:spPr>
            <a:xfrm>
              <a:off x="3133800" y="2499000"/>
              <a:ext cx="1292400" cy="189000"/>
            </a:xfrm>
            <a:prstGeom prst="rect">
              <a:avLst/>
            </a:prstGeom>
            <a:noFill/>
            <a:ln>
              <a:noFill/>
            </a:ln>
          </p:spPr>
          <p:txBody>
            <a:bodyPr spcFirstLastPara="1" wrap="square" lIns="72000" tIns="91425" rIns="91425" bIns="91425" anchor="ctr" anchorCtr="0">
              <a:noAutofit/>
            </a:bodyPr>
            <a:lstStyle/>
            <a:p>
              <a:pPr marL="0" marR="101600" lvl="0" indent="0" algn="l" rtl="0">
                <a:lnSpc>
                  <a:spcPct val="115000"/>
                </a:lnSpc>
                <a:spcBef>
                  <a:spcPts val="0"/>
                </a:spcBef>
                <a:spcAft>
                  <a:spcPts val="0"/>
                </a:spcAft>
                <a:buClr>
                  <a:srgbClr val="000000"/>
                </a:buClr>
                <a:buSzPts val="900"/>
                <a:buFont typeface="Arial"/>
                <a:buNone/>
              </a:pPr>
              <a:r>
                <a:rPr lang="en-GB" sz="900" b="0" i="0" u="none" strike="noStrike" cap="none">
                  <a:solidFill>
                    <a:srgbClr val="353B3A"/>
                  </a:solidFill>
                  <a:latin typeface="Open Sans SemiBold"/>
                  <a:ea typeface="Open Sans SemiBold"/>
                  <a:cs typeface="Open Sans SemiBold"/>
                  <a:sym typeface="Open Sans SemiBold"/>
                </a:rPr>
                <a:t>@stbenedictsTS10</a:t>
              </a:r>
              <a:endParaRPr sz="900" b="0" i="0" u="none" strike="noStrike" cap="none">
                <a:solidFill>
                  <a:srgbClr val="353B3A"/>
                </a:solidFill>
                <a:latin typeface="Open Sans SemiBold"/>
                <a:ea typeface="Open Sans SemiBold"/>
                <a:cs typeface="Open Sans SemiBold"/>
                <a:sym typeface="Open Sans SemiBold"/>
              </a:endParaRPr>
            </a:p>
          </p:txBody>
        </p:sp>
        <p:pic>
          <p:nvPicPr>
            <p:cNvPr id="24" name="Google Shape;24;p2"/>
            <p:cNvPicPr preferRelativeResize="0"/>
            <p:nvPr/>
          </p:nvPicPr>
          <p:blipFill rotWithShape="1">
            <a:blip r:embed="rId7">
              <a:alphaModFix/>
            </a:blip>
            <a:srcRect/>
            <a:stretch/>
          </p:blipFill>
          <p:spPr>
            <a:xfrm>
              <a:off x="2946225" y="2503500"/>
              <a:ext cx="180000" cy="18000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405325" y="935745"/>
            <a:ext cx="5264700" cy="8503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7" name="Google Shape;57;p12"/>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
        <p:cNvGrpSpPr/>
        <p:nvPr/>
      </p:nvGrpSpPr>
      <p:grpSpPr>
        <a:xfrm>
          <a:off x="0" y="0"/>
          <a:ext cx="0" cy="0"/>
          <a:chOff x="0" y="0"/>
          <a:chExt cx="0" cy="0"/>
        </a:xfrm>
      </p:grpSpPr>
      <p:sp>
        <p:nvSpPr>
          <p:cNvPr id="59" name="Google Shape;59;p13"/>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3"/>
          <p:cNvSpPr txBox="1">
            <a:spLocks noGrp="1"/>
          </p:cNvSpPr>
          <p:nvPr>
            <p:ph type="title"/>
          </p:nvPr>
        </p:nvSpPr>
        <p:spPr>
          <a:xfrm>
            <a:off x="219508" y="2563450"/>
            <a:ext cx="3344400" cy="3081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61" name="Google Shape;61;p13"/>
          <p:cNvSpPr txBox="1">
            <a:spLocks noGrp="1"/>
          </p:cNvSpPr>
          <p:nvPr>
            <p:ph type="subTitle" idx="1"/>
          </p:nvPr>
        </p:nvSpPr>
        <p:spPr>
          <a:xfrm>
            <a:off x="219508" y="5826865"/>
            <a:ext cx="3344400" cy="2567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2" name="Google Shape;62;p13"/>
          <p:cNvSpPr txBox="1">
            <a:spLocks noGrp="1"/>
          </p:cNvSpPr>
          <p:nvPr>
            <p:ph type="body" idx="2"/>
          </p:nvPr>
        </p:nvSpPr>
        <p:spPr>
          <a:xfrm>
            <a:off x="4083839" y="1505164"/>
            <a:ext cx="3172200" cy="76812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3" name="Google Shape;63;p13"/>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4"/>
        <p:cNvGrpSpPr/>
        <p:nvPr/>
      </p:nvGrpSpPr>
      <p:grpSpPr>
        <a:xfrm>
          <a:off x="0" y="0"/>
          <a:ext cx="0" cy="0"/>
          <a:chOff x="0" y="0"/>
          <a:chExt cx="0" cy="0"/>
        </a:xfrm>
      </p:grpSpPr>
      <p:sp>
        <p:nvSpPr>
          <p:cNvPr id="65" name="Google Shape;65;p14"/>
          <p:cNvSpPr txBox="1">
            <a:spLocks noGrp="1"/>
          </p:cNvSpPr>
          <p:nvPr>
            <p:ph type="body" idx="1"/>
          </p:nvPr>
        </p:nvSpPr>
        <p:spPr>
          <a:xfrm>
            <a:off x="257705" y="8794266"/>
            <a:ext cx="4959600" cy="12579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66" name="Google Shape;66;p14"/>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7"/>
        <p:cNvGrpSpPr/>
        <p:nvPr/>
      </p:nvGrpSpPr>
      <p:grpSpPr>
        <a:xfrm>
          <a:off x="0" y="0"/>
          <a:ext cx="0" cy="0"/>
          <a:chOff x="0" y="0"/>
          <a:chExt cx="0" cy="0"/>
        </a:xfrm>
      </p:grpSpPr>
      <p:sp>
        <p:nvSpPr>
          <p:cNvPr id="68" name="Google Shape;68;p15"/>
          <p:cNvSpPr txBox="1">
            <a:spLocks noGrp="1"/>
          </p:cNvSpPr>
          <p:nvPr>
            <p:ph type="title" hasCustomPrompt="1"/>
          </p:nvPr>
        </p:nvSpPr>
        <p:spPr>
          <a:xfrm>
            <a:off x="257705" y="2299346"/>
            <a:ext cx="7044600" cy="4081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69" name="Google Shape;69;p15"/>
          <p:cNvSpPr txBox="1">
            <a:spLocks noGrp="1"/>
          </p:cNvSpPr>
          <p:nvPr>
            <p:ph type="body" idx="1"/>
          </p:nvPr>
        </p:nvSpPr>
        <p:spPr>
          <a:xfrm>
            <a:off x="257705" y="6552657"/>
            <a:ext cx="7044600" cy="27039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70" name="Google Shape;70;p1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
        <p:nvSpPr>
          <p:cNvPr id="72" name="Google Shape;72;p1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ge 2 onwards" type="secHead">
  <p:cSld name="SECTION_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l="1903" r="1914"/>
          <a:stretch/>
        </p:blipFill>
        <p:spPr>
          <a:xfrm>
            <a:off x="0" y="0"/>
            <a:ext cx="7559998" cy="15124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6"/>
          <p:cNvSpPr txBox="1">
            <a:spLocks noGrp="1"/>
          </p:cNvSpPr>
          <p:nvPr>
            <p:ph type="ctrTitle"/>
          </p:nvPr>
        </p:nvSpPr>
        <p:spPr>
          <a:xfrm>
            <a:off x="257712" y="1547778"/>
            <a:ext cx="7044600" cy="426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34" name="Google Shape;34;p6"/>
          <p:cNvSpPr txBox="1">
            <a:spLocks noGrp="1"/>
          </p:cNvSpPr>
          <p:nvPr>
            <p:ph type="subTitle" idx="1"/>
          </p:nvPr>
        </p:nvSpPr>
        <p:spPr>
          <a:xfrm>
            <a:off x="257705" y="5891409"/>
            <a:ext cx="7044600" cy="164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5" name="Google Shape;35;p6"/>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257705" y="4471058"/>
            <a:ext cx="7044600" cy="17499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38" name="Google Shape;38;p7"/>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8"/>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8"/>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9"/>
          <p:cNvSpPr txBox="1">
            <a:spLocks noGrp="1"/>
          </p:cNvSpPr>
          <p:nvPr>
            <p:ph type="body" idx="1"/>
          </p:nvPr>
        </p:nvSpPr>
        <p:spPr>
          <a:xfrm>
            <a:off x="257705" y="2395696"/>
            <a:ext cx="3306900" cy="7101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6" name="Google Shape;46;p9"/>
          <p:cNvSpPr txBox="1">
            <a:spLocks noGrp="1"/>
          </p:cNvSpPr>
          <p:nvPr>
            <p:ph type="body" idx="2"/>
          </p:nvPr>
        </p:nvSpPr>
        <p:spPr>
          <a:xfrm>
            <a:off x="3995291" y="2395696"/>
            <a:ext cx="3306900" cy="7101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7" name="Google Shape;47;p9"/>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0" name="Google Shape;50;p10"/>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257705" y="1154948"/>
            <a:ext cx="2321700" cy="15708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11"/>
          <p:cNvSpPr txBox="1">
            <a:spLocks noGrp="1"/>
          </p:cNvSpPr>
          <p:nvPr>
            <p:ph type="body" idx="1"/>
          </p:nvPr>
        </p:nvSpPr>
        <p:spPr>
          <a:xfrm>
            <a:off x="257705" y="2888617"/>
            <a:ext cx="2321700" cy="66090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54" name="Google Shape;54;p1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cxnSp>
        <p:nvCxnSpPr>
          <p:cNvPr id="6" name="Google Shape;6;p1"/>
          <p:cNvCxnSpPr/>
          <p:nvPr/>
        </p:nvCxnSpPr>
        <p:spPr>
          <a:xfrm flipH="1">
            <a:off x="441452" y="10201122"/>
            <a:ext cx="6677100" cy="3612"/>
          </a:xfrm>
          <a:prstGeom prst="straightConnector1">
            <a:avLst/>
          </a:prstGeom>
          <a:noFill/>
          <a:ln w="9525" cap="flat" cmpd="sng">
            <a:solidFill>
              <a:schemeClr val="dk2"/>
            </a:solidFill>
            <a:prstDash val="solid"/>
            <a:round/>
            <a:headEnd type="none" w="sm" len="sm"/>
            <a:tailEnd type="none" w="sm" len="sm"/>
          </a:ln>
        </p:spPr>
      </p:cxnSp>
      <p:sp>
        <p:nvSpPr>
          <p:cNvPr id="7" name="Google Shape;7;p1"/>
          <p:cNvSpPr txBox="1"/>
          <p:nvPr/>
        </p:nvSpPr>
        <p:spPr>
          <a:xfrm>
            <a:off x="460675" y="10329148"/>
            <a:ext cx="1530300" cy="13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1" u="none" strike="noStrike" cap="none">
                <a:solidFill>
                  <a:srgbClr val="01418B"/>
                </a:solidFill>
                <a:latin typeface="Open Sans"/>
                <a:ea typeface="Open Sans"/>
                <a:cs typeface="Open Sans"/>
                <a:sym typeface="Open Sans"/>
              </a:rPr>
              <a:t>‘Pray together, learn together’</a:t>
            </a:r>
            <a:endParaRPr sz="800" b="0" i="1" u="none" strike="noStrike" cap="none">
              <a:solidFill>
                <a:srgbClr val="01418B"/>
              </a:solidFill>
              <a:latin typeface="Open Sans"/>
              <a:ea typeface="Open Sans"/>
              <a:cs typeface="Open Sans"/>
              <a:sym typeface="Open Sans"/>
            </a:endParaRPr>
          </a:p>
        </p:txBody>
      </p:sp>
      <p:sp>
        <p:nvSpPr>
          <p:cNvPr id="8" name="Google Shape;8;p1"/>
          <p:cNvSpPr txBox="1"/>
          <p:nvPr/>
        </p:nvSpPr>
        <p:spPr>
          <a:xfrm>
            <a:off x="5565050" y="10329150"/>
            <a:ext cx="1553700" cy="1329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GB" sz="800" b="1" i="0" u="none" strike="noStrike" cap="none">
                <a:solidFill>
                  <a:srgbClr val="01418B"/>
                </a:solidFill>
                <a:latin typeface="Open Sans"/>
                <a:ea typeface="Open Sans"/>
                <a:cs typeface="Open Sans"/>
                <a:sym typeface="Open Sans"/>
              </a:rPr>
              <a:t>stbenedicts.npcat.org.uk</a:t>
            </a:r>
            <a:endParaRPr sz="800" b="1" i="0" u="none" strike="noStrike" cap="none">
              <a:solidFill>
                <a:srgbClr val="01418B"/>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1" name="Google Shape;31;p5"/>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cxnSp>
        <p:nvCxnSpPr>
          <p:cNvPr id="77" name="Google Shape;77;p17"/>
          <p:cNvCxnSpPr/>
          <p:nvPr/>
        </p:nvCxnSpPr>
        <p:spPr>
          <a:xfrm flipH="1">
            <a:off x="441452" y="10201122"/>
            <a:ext cx="6677100" cy="3612"/>
          </a:xfrm>
          <a:prstGeom prst="straightConnector1">
            <a:avLst/>
          </a:prstGeom>
          <a:noFill/>
          <a:ln w="9525" cap="flat" cmpd="sng">
            <a:solidFill>
              <a:schemeClr val="dk2"/>
            </a:solidFill>
            <a:prstDash val="solid"/>
            <a:round/>
            <a:headEnd type="none" w="sm" len="sm"/>
            <a:tailEnd type="none" w="sm" len="sm"/>
          </a:ln>
        </p:spPr>
      </p:cxnSp>
      <p:sp>
        <p:nvSpPr>
          <p:cNvPr id="78" name="Google Shape;78;p17"/>
          <p:cNvSpPr txBox="1"/>
          <p:nvPr/>
        </p:nvSpPr>
        <p:spPr>
          <a:xfrm>
            <a:off x="6066000" y="1633225"/>
            <a:ext cx="1052700" cy="132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Open Sans"/>
                <a:ea typeface="Open Sans"/>
                <a:cs typeface="Open Sans"/>
                <a:sym typeface="Open Sans"/>
              </a:rPr>
              <a:t>Autumn Term 202</a:t>
            </a:r>
            <a:r>
              <a:rPr lang="en-GB" sz="800">
                <a:latin typeface="Open Sans"/>
                <a:ea typeface="Open Sans"/>
                <a:cs typeface="Open Sans"/>
                <a:sym typeface="Open Sans"/>
              </a:rPr>
              <a:t>4</a:t>
            </a:r>
            <a:endParaRPr sz="800" b="0" i="0" u="none" strike="noStrike" cap="none">
              <a:solidFill>
                <a:srgbClr val="000000"/>
              </a:solidFill>
              <a:latin typeface="Open Sans"/>
              <a:ea typeface="Open Sans"/>
              <a:cs typeface="Open Sans"/>
              <a:sym typeface="Open Sans"/>
            </a:endParaRPr>
          </a:p>
        </p:txBody>
      </p:sp>
      <p:sp>
        <p:nvSpPr>
          <p:cNvPr id="79" name="Google Shape;79;p17"/>
          <p:cNvSpPr txBox="1"/>
          <p:nvPr/>
        </p:nvSpPr>
        <p:spPr>
          <a:xfrm>
            <a:off x="6953250" y="8772525"/>
            <a:ext cx="5486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7"/>
          <p:cNvSpPr txBox="1"/>
          <p:nvPr/>
        </p:nvSpPr>
        <p:spPr>
          <a:xfrm>
            <a:off x="219250" y="4898275"/>
            <a:ext cx="3316200" cy="4594500"/>
          </a:xfrm>
          <a:prstGeom prst="rect">
            <a:avLst/>
          </a:prstGeom>
          <a:solidFill>
            <a:srgbClr val="CCD9E8"/>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600" b="1" i="0" u="sng" strike="noStrike" cap="none">
                <a:solidFill>
                  <a:schemeClr val="dk1"/>
                </a:solidFill>
                <a:latin typeface="Open Sans Light"/>
                <a:ea typeface="Open Sans Light"/>
                <a:cs typeface="Open Sans Light"/>
                <a:sym typeface="Open Sans Light"/>
              </a:rPr>
              <a:t>English</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r>
              <a:rPr lang="en-GB" sz="1200" b="1" i="0" u="sng" strike="noStrike" cap="none">
                <a:solidFill>
                  <a:schemeClr val="dk1"/>
                </a:solidFill>
                <a:latin typeface="Open Sans Light"/>
                <a:ea typeface="Open Sans Light"/>
                <a:cs typeface="Open Sans Light"/>
                <a:sym typeface="Open Sans Light"/>
              </a:rPr>
              <a:t>Writing</a:t>
            </a:r>
            <a:br>
              <a:rPr lang="en-GB" sz="1200" b="1" i="0" u="sng" strike="noStrike" cap="none">
                <a:solidFill>
                  <a:schemeClr val="dk1"/>
                </a:solidFill>
                <a:latin typeface="Open Sans Light"/>
                <a:ea typeface="Open Sans Light"/>
                <a:cs typeface="Open Sans Light"/>
                <a:sym typeface="Open Sans Light"/>
              </a:rPr>
            </a:br>
            <a:r>
              <a:rPr lang="en-GB" sz="1200" b="0" i="0" u="none" strike="noStrike" cap="none">
                <a:solidFill>
                  <a:schemeClr val="dk1"/>
                </a:solidFill>
                <a:latin typeface="Open Sans Light"/>
                <a:ea typeface="Open Sans Light"/>
                <a:cs typeface="Open Sans Light"/>
                <a:sym typeface="Open Sans Light"/>
              </a:rPr>
              <a:t>Across our writing lessons, children will have the opportunity to write a variety of genres including autobiographies, speeches, explanatory texts and stories. In addition to this, children will study a variety of poetry which links to the war as well as analysing some of Shakespeare Sonnets. </a:t>
            </a:r>
            <a:endParaRPr/>
          </a:p>
          <a:p>
            <a:pPr marL="0" marR="0" lvl="0" indent="0" algn="l" rtl="0">
              <a:lnSpc>
                <a:spcPct val="100000"/>
              </a:lnSpc>
              <a:spcBef>
                <a:spcPts val="0"/>
              </a:spcBef>
              <a:spcAft>
                <a:spcPts val="0"/>
              </a:spcAft>
              <a:buClr>
                <a:schemeClr val="dk1"/>
              </a:buClr>
              <a:buSzPts val="1100"/>
              <a:buFont typeface="Arial"/>
              <a:buNone/>
            </a:pPr>
            <a:endParaRPr sz="1200" b="1" i="0" u="sng"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r>
              <a:rPr lang="en-GB" sz="1200" b="1" i="0" u="sng" strike="noStrike" cap="none">
                <a:solidFill>
                  <a:schemeClr val="dk1"/>
                </a:solidFill>
                <a:latin typeface="Open Sans Light"/>
                <a:ea typeface="Open Sans Light"/>
                <a:cs typeface="Open Sans Light"/>
                <a:sym typeface="Open Sans Light"/>
              </a:rPr>
              <a:t>Reading</a:t>
            </a:r>
            <a:endParaRPr/>
          </a:p>
          <a:p>
            <a:pPr marL="0" marR="0" lvl="0" indent="0" algn="l" rtl="0">
              <a:lnSpc>
                <a:spcPct val="100000"/>
              </a:lnSpc>
              <a:spcBef>
                <a:spcPts val="0"/>
              </a:spcBef>
              <a:spcAft>
                <a:spcPts val="0"/>
              </a:spcAft>
              <a:buNone/>
            </a:pPr>
            <a:r>
              <a:rPr lang="en-GB" sz="1200" b="0" i="0" u="none" strike="noStrike" cap="none">
                <a:solidFill>
                  <a:schemeClr val="dk1"/>
                </a:solidFill>
                <a:latin typeface="Open Sans Light"/>
                <a:ea typeface="Open Sans Light"/>
                <a:cs typeface="Open Sans Light"/>
                <a:sym typeface="Open Sans Light"/>
              </a:rPr>
              <a:t>We will be reading ‘Goodnight Mr Tom’ by Michelle Magorian daily as part of our Control the Game where children can practice reading with fluency, tone and expression. Alongside this, during our English lessons we will be reading ‘Rooftoppers’ by Katherine Rundell, using this book to develop our understanding and vocabulary within a text.</a:t>
            </a:r>
            <a:endParaRPr/>
          </a:p>
          <a:p>
            <a:pPr marL="0" marR="0" lvl="0" indent="0" algn="l" rtl="0">
              <a:lnSpc>
                <a:spcPct val="100000"/>
              </a:lnSpc>
              <a:spcBef>
                <a:spcPts val="0"/>
              </a:spcBef>
              <a:spcAft>
                <a:spcPts val="0"/>
              </a:spcAft>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r>
              <a:rPr lang="en-GB" sz="1200" b="1" i="0" u="sng" strike="noStrike" cap="none">
                <a:solidFill>
                  <a:schemeClr val="dk1"/>
                </a:solidFill>
                <a:latin typeface="Open Sans Light"/>
                <a:ea typeface="Open Sans Light"/>
                <a:cs typeface="Open Sans Light"/>
                <a:sym typeface="Open Sans Light"/>
              </a:rPr>
              <a:t>At Home</a:t>
            </a:r>
            <a:endParaRPr/>
          </a:p>
          <a:p>
            <a:pPr marL="0" marR="0" lvl="0" indent="0" algn="l" rtl="0">
              <a:lnSpc>
                <a:spcPct val="100000"/>
              </a:lnSpc>
              <a:spcBef>
                <a:spcPts val="0"/>
              </a:spcBef>
              <a:spcAft>
                <a:spcPts val="0"/>
              </a:spcAft>
              <a:buNone/>
            </a:pPr>
            <a:r>
              <a:rPr lang="en-GB" sz="1200" b="0" i="0" u="none" strike="noStrike" cap="none">
                <a:solidFill>
                  <a:schemeClr val="dk1"/>
                </a:solidFill>
                <a:latin typeface="Open Sans Light"/>
                <a:ea typeface="Open Sans Light"/>
                <a:cs typeface="Open Sans Light"/>
                <a:sym typeface="Open Sans Light"/>
              </a:rPr>
              <a:t>To help further develop reading skills, we ask if your child could read at home 3x per week.  </a:t>
            </a:r>
            <a:endParaRPr/>
          </a:p>
          <a:p>
            <a:pPr marL="0" marR="0" lvl="0" indent="0" algn="l" rtl="0">
              <a:lnSpc>
                <a:spcPct val="100000"/>
              </a:lnSpc>
              <a:spcBef>
                <a:spcPts val="0"/>
              </a:spcBef>
              <a:spcAft>
                <a:spcPts val="0"/>
              </a:spcAft>
              <a:buClr>
                <a:schemeClr val="dk1"/>
              </a:buClr>
              <a:buSzPts val="1100"/>
              <a:buFont typeface="Arial"/>
              <a:buNone/>
            </a:pPr>
            <a:endParaRPr sz="1200" b="1" i="0" u="sng" strike="noStrike" cap="none">
              <a:solidFill>
                <a:schemeClr val="dk1"/>
              </a:solidFill>
              <a:latin typeface="Open Sans Light"/>
              <a:ea typeface="Open Sans Light"/>
              <a:cs typeface="Open Sans Light"/>
              <a:sym typeface="Open Sans Light"/>
            </a:endParaRPr>
          </a:p>
        </p:txBody>
      </p:sp>
      <p:sp>
        <p:nvSpPr>
          <p:cNvPr id="81" name="Google Shape;81;p17"/>
          <p:cNvSpPr txBox="1"/>
          <p:nvPr/>
        </p:nvSpPr>
        <p:spPr>
          <a:xfrm>
            <a:off x="3938725" y="4898274"/>
            <a:ext cx="3316200" cy="4594500"/>
          </a:xfrm>
          <a:prstGeom prst="rect">
            <a:avLst/>
          </a:prstGeom>
          <a:solidFill>
            <a:srgbClr val="F8EBEB"/>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600" b="0" i="0" u="sng" strike="noStrike" cap="none">
                <a:solidFill>
                  <a:schemeClr val="dk1"/>
                </a:solidFill>
                <a:latin typeface="Open Sans"/>
                <a:ea typeface="Open Sans"/>
                <a:cs typeface="Open Sans"/>
                <a:sym typeface="Open Sans"/>
              </a:rPr>
              <a:t>Maths</a:t>
            </a:r>
            <a:endParaRPr/>
          </a:p>
          <a:p>
            <a:pPr marL="0" marR="0" lvl="0" indent="0" algn="l" rtl="0">
              <a:lnSpc>
                <a:spcPct val="100000"/>
              </a:lnSpc>
              <a:spcBef>
                <a:spcPts val="0"/>
              </a:spcBef>
              <a:spcAft>
                <a:spcPts val="0"/>
              </a:spcAft>
              <a:buClr>
                <a:schemeClr val="dk1"/>
              </a:buClr>
              <a:buSzPts val="1100"/>
              <a:buFont typeface="Arial"/>
              <a:buNone/>
            </a:pPr>
            <a:endParaRPr sz="1600" b="0" i="0" u="sng"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b="0" i="0" u="none" strike="noStrike" cap="none">
                <a:solidFill>
                  <a:srgbClr val="000000"/>
                </a:solidFill>
                <a:latin typeface="Open Sans Light"/>
                <a:ea typeface="Open Sans Light"/>
                <a:cs typeface="Open Sans Light"/>
                <a:sym typeface="Open Sans Light"/>
              </a:rPr>
              <a:t>Children will be looking at the values of numbers. They will know what each digit represents in 4, 5 and 6 digit numbers. Children will then investigate these numbers, comparing and ordering them. Following this, we will look at relationships between a positive and a negative integer (number), or two negative integers. After this block, we will look at addition, subtraction, multiplication and division. Within this, we will investigate factors and multiples of numbers alongside squared and cubed numbers. Alongside this, the children will be learning the formal methods for multiplication and division. </a:t>
            </a:r>
            <a:endParaRPr/>
          </a:p>
          <a:p>
            <a:pPr marL="0" marR="0" lvl="0" indent="0" algn="l" rtl="0">
              <a:lnSpc>
                <a:spcPct val="100000"/>
              </a:lnSpc>
              <a:spcBef>
                <a:spcPts val="0"/>
              </a:spcBef>
              <a:spcAft>
                <a:spcPts val="0"/>
              </a:spcAft>
              <a:buNone/>
            </a:pPr>
            <a:endParaRPr sz="1200" b="0" i="0" u="none" strike="noStrike" cap="none">
              <a:solidFill>
                <a:srgbClr val="000000"/>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r>
              <a:rPr lang="en-GB" sz="1200" b="1" i="0" u="sng" strike="noStrike" cap="none">
                <a:solidFill>
                  <a:srgbClr val="000000"/>
                </a:solidFill>
                <a:latin typeface="Open Sans Light"/>
                <a:ea typeface="Open Sans Light"/>
                <a:cs typeface="Open Sans Light"/>
                <a:sym typeface="Open Sans Light"/>
              </a:rPr>
              <a:t>At Home</a:t>
            </a:r>
            <a:endParaRPr/>
          </a:p>
          <a:p>
            <a:pPr marL="0" marR="0" lvl="0" indent="0" algn="l" rtl="0">
              <a:lnSpc>
                <a:spcPct val="100000"/>
              </a:lnSpc>
              <a:spcBef>
                <a:spcPts val="0"/>
              </a:spcBef>
              <a:spcAft>
                <a:spcPts val="0"/>
              </a:spcAft>
              <a:buNone/>
            </a:pPr>
            <a:r>
              <a:rPr lang="en-GB" sz="1200" b="0" i="0" u="none" strike="noStrike" cap="none">
                <a:solidFill>
                  <a:srgbClr val="000000"/>
                </a:solidFill>
                <a:latin typeface="Open Sans Light"/>
                <a:ea typeface="Open Sans Light"/>
                <a:cs typeface="Open Sans Light"/>
                <a:sym typeface="Open Sans Light"/>
              </a:rPr>
              <a:t>Times Tables are </a:t>
            </a:r>
            <a:r>
              <a:rPr lang="en-GB" sz="1200" b="1" i="0" u="none" strike="noStrike" cap="none">
                <a:solidFill>
                  <a:srgbClr val="000000"/>
                </a:solidFill>
                <a:latin typeface="Open Sans Light"/>
                <a:ea typeface="Open Sans Light"/>
                <a:cs typeface="Open Sans Light"/>
                <a:sym typeface="Open Sans Light"/>
              </a:rPr>
              <a:t>imperative</a:t>
            </a:r>
            <a:r>
              <a:rPr lang="en-GB" sz="1200" b="0" i="0" u="none" strike="noStrike" cap="none">
                <a:solidFill>
                  <a:srgbClr val="000000"/>
                </a:solidFill>
                <a:latin typeface="Open Sans Light"/>
                <a:ea typeface="Open Sans Light"/>
                <a:cs typeface="Open Sans Light"/>
                <a:sym typeface="Open Sans Light"/>
              </a:rPr>
              <a:t> to help the children with all aspects of the maths curriculum. Therefore, we highly recommend that children practice them regularly at home to ensure they can recall all facts up to 12x12. </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Open Sans Light"/>
                <a:ea typeface="Open Sans Light"/>
                <a:cs typeface="Open Sans Light"/>
                <a:sym typeface="Open Sans Light"/>
              </a:rPr>
              <a:t> </a:t>
            </a:r>
            <a:endParaRPr/>
          </a:p>
          <a:p>
            <a:pPr marL="0" marR="0" lvl="0" indent="0" algn="l" rtl="0">
              <a:lnSpc>
                <a:spcPct val="100000"/>
              </a:lnSpc>
              <a:spcBef>
                <a:spcPts val="0"/>
              </a:spcBef>
              <a:spcAft>
                <a:spcPts val="0"/>
              </a:spcAft>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p:txBody>
      </p:sp>
      <p:sp>
        <p:nvSpPr>
          <p:cNvPr id="82" name="Google Shape;82;p17"/>
          <p:cNvSpPr txBox="1"/>
          <p:nvPr/>
        </p:nvSpPr>
        <p:spPr>
          <a:xfrm>
            <a:off x="217350" y="2943550"/>
            <a:ext cx="7125300" cy="1829554"/>
          </a:xfrm>
          <a:prstGeom prst="rect">
            <a:avLst/>
          </a:prstGeom>
          <a:solidFill>
            <a:srgbClr val="EEEEEE"/>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We hope all your children are settling in to Year 6 and we are excited to see what the year has in store. Throughout Year 6, we will need to all work together as a team to help make it a memorable year and what better way to start than a trip to Peat Rigg. During the week, children will be pushed out of their comfort zones, achieving great accomplishments that will live long in their memories.  Back in school, the children are now the oldest, which means they are expected to be role models through their attitudes and behaviour. Year 6 has lots of exciting opportunities for children to develop and excel such as Sports Leaders, buddying and creating an incredible musical to finish their time here. Therefore, we hope your child is ready to give 100% to their work and contributions across the school. Thank you from Mr </a:t>
            </a:r>
            <a:r>
              <a:rPr lang="en-GB" sz="1200">
                <a:solidFill>
                  <a:schemeClr val="dk1"/>
                </a:solidFill>
                <a:latin typeface="Open Sans"/>
                <a:ea typeface="Open Sans"/>
                <a:cs typeface="Open Sans"/>
                <a:sym typeface="Open Sans"/>
              </a:rPr>
              <a:t>Frewin </a:t>
            </a:r>
            <a:r>
              <a:rPr lang="en-GB" sz="1200" b="0" i="0" u="none" strike="noStrike" cap="none">
                <a:solidFill>
                  <a:schemeClr val="dk1"/>
                </a:solidFill>
                <a:latin typeface="Open Sans"/>
                <a:ea typeface="Open Sans"/>
                <a:cs typeface="Open Sans"/>
                <a:sym typeface="Open Sans"/>
              </a:rPr>
              <a:t>&amp; Miss Fountain.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p:nvPr/>
        </p:nvSpPr>
        <p:spPr>
          <a:xfrm>
            <a:off x="463800" y="5904950"/>
            <a:ext cx="3338700" cy="4258200"/>
          </a:xfrm>
          <a:prstGeom prst="rect">
            <a:avLst/>
          </a:prstGeom>
          <a:solidFill>
            <a:srgbClr val="F8EBEB"/>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sng" strike="noStrike" cap="none">
                <a:solidFill>
                  <a:schemeClr val="dk1"/>
                </a:solidFill>
                <a:latin typeface="Open Sans"/>
                <a:ea typeface="Open Sans"/>
                <a:cs typeface="Open Sans"/>
                <a:sym typeface="Open Sans"/>
              </a:rPr>
              <a:t>Art</a:t>
            </a:r>
            <a:endParaRPr/>
          </a:p>
          <a:p>
            <a:pPr marL="0" marR="0" lvl="0" indent="0" algn="l" rtl="0">
              <a:lnSpc>
                <a:spcPct val="100000"/>
              </a:lnSpc>
              <a:spcBef>
                <a:spcPts val="0"/>
              </a:spcBef>
              <a:spcAft>
                <a:spcPts val="0"/>
              </a:spcAft>
              <a:buNone/>
            </a:pPr>
            <a:r>
              <a:rPr lang="en-GB" sz="1200" b="0" i="0" u="none" strike="noStrike" cap="none">
                <a:solidFill>
                  <a:srgbClr val="000000"/>
                </a:solidFill>
                <a:latin typeface="Open Sans"/>
                <a:ea typeface="Open Sans"/>
                <a:cs typeface="Open Sans"/>
                <a:sym typeface="Open Sans"/>
              </a:rPr>
              <a:t>In the first block of Art, pupils will apply knowledge of techniques to draw in detail, using scale and proportion to modify their artwork. From this, the children will produce self portraits and portraits based on Her Majesty the Queen using inspiration from as famous Mexican artist named Frida Kahlo. </a:t>
            </a: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GB" sz="1200" b="0" i="0" u="none" strike="noStrike" cap="none">
                <a:solidFill>
                  <a:schemeClr val="dk1"/>
                </a:solidFill>
                <a:latin typeface="Open Sans"/>
                <a:ea typeface="Open Sans"/>
                <a:cs typeface="Open Sans"/>
                <a:sym typeface="Open Sans"/>
              </a:rPr>
              <a:t>Following this, pupils will complete a series of still life paintings, combined with collage. They will look at the still life work of Patrick Caufield and compare it to the cubism work of Pablo Picasso.</a:t>
            </a:r>
            <a:endParaRPr/>
          </a:p>
          <a:p>
            <a:pPr marL="0" marR="0" lvl="0" indent="0" algn="l" rtl="0">
              <a:lnSpc>
                <a:spcPct val="100000"/>
              </a:lnSpc>
              <a:spcBef>
                <a:spcPts val="0"/>
              </a:spcBef>
              <a:spcAft>
                <a:spcPts val="0"/>
              </a:spcAft>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1" i="0" u="sng" strike="noStrike" cap="none">
                <a:solidFill>
                  <a:schemeClr val="dk1"/>
                </a:solidFill>
                <a:latin typeface="Open Sans"/>
                <a:ea typeface="Open Sans"/>
                <a:cs typeface="Open Sans"/>
                <a:sym typeface="Open Sans"/>
              </a:rPr>
              <a:t>DT</a:t>
            </a:r>
            <a:endParaRPr/>
          </a:p>
          <a:p>
            <a:pPr marL="0" marR="0" lvl="0" indent="0" algn="l" rtl="0">
              <a:lnSpc>
                <a:spcPct val="100000"/>
              </a:lnSpc>
              <a:spcBef>
                <a:spcPts val="0"/>
              </a:spcBef>
              <a:spcAft>
                <a:spcPts val="0"/>
              </a:spcAft>
              <a:buNone/>
            </a:pPr>
            <a:r>
              <a:rPr lang="en-GB" sz="1200" b="0" i="0" u="none" strike="noStrike" cap="none">
                <a:solidFill>
                  <a:schemeClr val="dk1"/>
                </a:solidFill>
                <a:latin typeface="Open Sans"/>
                <a:ea typeface="Open Sans"/>
                <a:cs typeface="Open Sans"/>
                <a:sym typeface="Open Sans"/>
              </a:rPr>
              <a:t>In DT, pupils will study and make street foods from different cultures. The aim of these sessions is to encourage pupils to think about their own diet and snacks and how their nutritional value could be improved using foods from different cultures.</a:t>
            </a:r>
            <a:endParaRPr sz="1200" b="0" i="0" u="none" strike="noStrike" cap="none">
              <a:solidFill>
                <a:schemeClr val="dk1"/>
              </a:solidFill>
              <a:latin typeface="Open Sans"/>
              <a:ea typeface="Open Sans"/>
              <a:cs typeface="Open Sans"/>
              <a:sym typeface="Open Sans"/>
            </a:endParaRPr>
          </a:p>
        </p:txBody>
      </p:sp>
      <p:sp>
        <p:nvSpPr>
          <p:cNvPr id="88" name="Google Shape;88;p18"/>
          <p:cNvSpPr txBox="1"/>
          <p:nvPr/>
        </p:nvSpPr>
        <p:spPr>
          <a:xfrm>
            <a:off x="3868875" y="5904950"/>
            <a:ext cx="3316200" cy="4258200"/>
          </a:xfrm>
          <a:prstGeom prst="rect">
            <a:avLst/>
          </a:prstGeom>
          <a:solidFill>
            <a:srgbClr val="EFEFEF"/>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sng" strike="noStrike" cap="none">
                <a:solidFill>
                  <a:schemeClr val="dk1"/>
                </a:solidFill>
                <a:latin typeface="Open Sans"/>
                <a:ea typeface="Open Sans"/>
                <a:cs typeface="Open Sans"/>
                <a:sym typeface="Open Sans"/>
              </a:rPr>
              <a:t>RSE/PSE</a:t>
            </a:r>
            <a:endParaRPr sz="1200" b="1" i="0" u="sng" strike="noStrike" cap="none">
              <a:solidFill>
                <a:schemeClr val="dk1"/>
              </a:solidFill>
              <a:latin typeface="Open Sans"/>
              <a:ea typeface="Open Sans"/>
              <a:cs typeface="Open Sans"/>
              <a:sym typeface="Open Sans"/>
            </a:endParaRPr>
          </a:p>
          <a:p>
            <a:pPr marL="0" marR="0" lvl="1" indent="0" algn="l" rtl="0">
              <a:lnSpc>
                <a:spcPct val="100000"/>
              </a:lnSpc>
              <a:spcBef>
                <a:spcPts val="0"/>
              </a:spcBef>
              <a:spcAft>
                <a:spcPts val="0"/>
              </a:spcAft>
              <a:buNone/>
            </a:pPr>
            <a:r>
              <a:rPr lang="en-GB" sz="1200" b="0" i="0" u="none" strike="noStrike" cap="none">
                <a:solidFill>
                  <a:srgbClr val="000000"/>
                </a:solidFill>
                <a:latin typeface="Open Sans"/>
                <a:ea typeface="Open Sans"/>
                <a:cs typeface="Open Sans"/>
                <a:sym typeface="Open Sans"/>
              </a:rPr>
              <a:t>Religious Understanding explores the Gospel story of the ‘Calming of the Storm’ (from Matthew, Mark and Luke). Over five story sessions, children will consider experiences of change, growth and development, and the trust that they can have in the person of Jesus through times of trial and tribulation. This is the religious and spiritual foundation for the exploration throughout the rest of the work covered in Module 1: Created and Loved By God.</a:t>
            </a:r>
            <a:endParaRPr sz="11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p:txBody>
      </p:sp>
      <p:sp>
        <p:nvSpPr>
          <p:cNvPr id="89" name="Google Shape;89;p18"/>
          <p:cNvSpPr txBox="1"/>
          <p:nvPr/>
        </p:nvSpPr>
        <p:spPr>
          <a:xfrm>
            <a:off x="475050" y="1038225"/>
            <a:ext cx="3316200" cy="4782350"/>
          </a:xfrm>
          <a:prstGeom prst="rect">
            <a:avLst/>
          </a:prstGeom>
          <a:solidFill>
            <a:srgbClr val="CCD9E8"/>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sng" strike="noStrike" cap="none">
                <a:solidFill>
                  <a:schemeClr val="dk1"/>
                </a:solidFill>
                <a:latin typeface="Open Sans Light"/>
                <a:ea typeface="Open Sans Light"/>
                <a:cs typeface="Open Sans Light"/>
                <a:sym typeface="Open Sans Light"/>
              </a:rPr>
              <a:t>RE</a:t>
            </a:r>
            <a:endParaRPr/>
          </a:p>
          <a:p>
            <a:pPr marL="0" marR="0" lvl="0" indent="0" algn="l" rtl="0">
              <a:lnSpc>
                <a:spcPct val="100000"/>
              </a:lnSpc>
              <a:spcBef>
                <a:spcPts val="0"/>
              </a:spcBef>
              <a:spcAft>
                <a:spcPts val="0"/>
              </a:spcAft>
              <a:buClr>
                <a:schemeClr val="dk1"/>
              </a:buClr>
              <a:buSzPts val="1100"/>
              <a:buFont typeface="Arial"/>
              <a:buNone/>
            </a:pPr>
            <a:endParaRPr sz="1200" b="1" i="0" u="sng"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None/>
            </a:pPr>
            <a:r>
              <a:rPr lang="en-GB" sz="1200" b="1" i="0" u="none" strike="noStrike" cap="none">
                <a:solidFill>
                  <a:srgbClr val="000000"/>
                </a:solidFill>
                <a:latin typeface="Open Sans"/>
                <a:ea typeface="Open Sans"/>
                <a:cs typeface="Open Sans"/>
                <a:sym typeface="Open Sans"/>
              </a:rPr>
              <a:t>Loving</a:t>
            </a:r>
            <a:r>
              <a:rPr lang="en-GB" sz="1200" b="0" i="0" u="none" strike="noStrike" cap="none">
                <a:solidFill>
                  <a:srgbClr val="000000"/>
                </a:solidFill>
                <a:latin typeface="Open Sans"/>
                <a:ea typeface="Open Sans"/>
                <a:cs typeface="Open Sans"/>
                <a:sym typeface="Open Sans"/>
              </a:rPr>
              <a:t>—God who never stops loving</a:t>
            </a:r>
            <a:endParaRPr/>
          </a:p>
          <a:p>
            <a:pPr marL="0" marR="0" lvl="0" indent="0" algn="l" rtl="0">
              <a:lnSpc>
                <a:spcPct val="100000"/>
              </a:lnSpc>
              <a:spcBef>
                <a:spcPts val="0"/>
              </a:spcBef>
              <a:spcAft>
                <a:spcPts val="0"/>
              </a:spcAft>
              <a:buNone/>
            </a:pPr>
            <a:r>
              <a:rPr lang="en-GB" sz="1200" b="1" i="0" u="none" strike="noStrike" cap="none">
                <a:solidFill>
                  <a:srgbClr val="000000"/>
                </a:solidFill>
                <a:latin typeface="Open Sans"/>
                <a:ea typeface="Open Sans"/>
                <a:cs typeface="Open Sans"/>
                <a:sym typeface="Open Sans"/>
              </a:rPr>
              <a:t>Vocation and Commitment</a:t>
            </a:r>
            <a:r>
              <a:rPr lang="en-GB" sz="1200" b="0" i="0" u="none" strike="noStrike" cap="none">
                <a:solidFill>
                  <a:srgbClr val="000000"/>
                </a:solidFill>
                <a:latin typeface="Open Sans"/>
                <a:ea typeface="Open Sans"/>
                <a:cs typeface="Open Sans"/>
                <a:sym typeface="Open Sans"/>
              </a:rPr>
              <a:t>—The vocation of priesthood and religious life</a:t>
            </a:r>
            <a:endParaRPr/>
          </a:p>
          <a:p>
            <a:pPr marL="0" marR="0" lvl="0" indent="0" algn="l" rtl="0">
              <a:lnSpc>
                <a:spcPct val="100000"/>
              </a:lnSpc>
              <a:spcBef>
                <a:spcPts val="0"/>
              </a:spcBef>
              <a:spcAft>
                <a:spcPts val="0"/>
              </a:spcAft>
              <a:buNone/>
            </a:pPr>
            <a:r>
              <a:rPr lang="en-GB" sz="1200" b="1" i="0" u="none" strike="noStrike" cap="none">
                <a:solidFill>
                  <a:srgbClr val="000000"/>
                </a:solidFill>
                <a:latin typeface="Open Sans"/>
                <a:ea typeface="Open Sans"/>
                <a:cs typeface="Open Sans"/>
                <a:sym typeface="Open Sans"/>
              </a:rPr>
              <a:t>Expectations</a:t>
            </a:r>
            <a:r>
              <a:rPr lang="en-GB" sz="1200" b="0" i="0" u="none" strike="noStrike" cap="none">
                <a:solidFill>
                  <a:srgbClr val="000000"/>
                </a:solidFill>
                <a:latin typeface="Open Sans"/>
                <a:ea typeface="Open Sans"/>
                <a:cs typeface="Open Sans"/>
                <a:sym typeface="Open Sans"/>
              </a:rPr>
              <a:t>—Jesus born to show God to the world.</a:t>
            </a:r>
            <a:endParaRPr/>
          </a:p>
          <a:p>
            <a:pPr marL="0" marR="0" lvl="0" indent="0" algn="l" rtl="0">
              <a:lnSpc>
                <a:spcPct val="100000"/>
              </a:lnSpc>
              <a:spcBef>
                <a:spcPts val="0"/>
              </a:spcBef>
              <a:spcAft>
                <a:spcPts val="0"/>
              </a:spcAft>
              <a:buNone/>
            </a:pPr>
            <a:r>
              <a:rPr lang="en-GB" sz="1200" b="1" i="0" u="none" strike="noStrike" cap="none">
                <a:solidFill>
                  <a:srgbClr val="000000"/>
                </a:solidFill>
                <a:latin typeface="Open Sans"/>
                <a:ea typeface="Open Sans"/>
                <a:cs typeface="Open Sans"/>
                <a:sym typeface="Open Sans"/>
              </a:rPr>
              <a:t>Other faiths</a:t>
            </a:r>
            <a:r>
              <a:rPr lang="en-GB" sz="1200" b="0" i="0" u="none" strike="noStrike" cap="none">
                <a:solidFill>
                  <a:srgbClr val="000000"/>
                </a:solidFill>
                <a:latin typeface="Open Sans"/>
                <a:ea typeface="Open Sans"/>
                <a:cs typeface="Open Sans"/>
                <a:sym typeface="Open Sans"/>
              </a:rPr>
              <a:t>—Judaism (Rosh Hashanah &amp; Yom Kippur)</a:t>
            </a:r>
            <a:endParaRPr/>
          </a:p>
          <a:p>
            <a:pPr marL="0" marR="0" lvl="0" indent="0" algn="l" rtl="0">
              <a:lnSpc>
                <a:spcPct val="100000"/>
              </a:lnSpc>
              <a:spcBef>
                <a:spcPts val="0"/>
              </a:spcBef>
              <a:spcAft>
                <a:spcPts val="0"/>
              </a:spcAft>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r>
              <a:rPr lang="en-GB" sz="1200" b="1" i="0" u="sng" strike="noStrike" cap="none">
                <a:solidFill>
                  <a:schemeClr val="dk1"/>
                </a:solidFill>
                <a:latin typeface="Open Sans Light"/>
                <a:ea typeface="Open Sans Light"/>
                <a:cs typeface="Open Sans Light"/>
                <a:sym typeface="Open Sans Light"/>
              </a:rPr>
              <a:t>PE</a:t>
            </a:r>
            <a:endParaRPr/>
          </a:p>
          <a:p>
            <a:pPr marL="0" marR="0" lvl="0" indent="0" algn="l" rtl="0">
              <a:lnSpc>
                <a:spcPct val="100000"/>
              </a:lnSpc>
              <a:spcBef>
                <a:spcPts val="0"/>
              </a:spcBef>
              <a:spcAft>
                <a:spcPts val="0"/>
              </a:spcAft>
              <a:buClr>
                <a:schemeClr val="dk1"/>
              </a:buClr>
              <a:buSzPts val="1100"/>
              <a:buFont typeface="Arial"/>
              <a:buNone/>
            </a:pPr>
            <a:endParaRPr sz="1200" b="1" i="0" u="sng"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Light"/>
                <a:ea typeface="Open Sans Light"/>
                <a:cs typeface="Open Sans Light"/>
                <a:sym typeface="Open Sans Light"/>
              </a:rPr>
              <a:t>Y6 Children will be participating in PE lessons twice a week. The first two topics are </a:t>
            </a:r>
            <a:r>
              <a:rPr lang="en-GB" sz="1200">
                <a:solidFill>
                  <a:schemeClr val="dk1"/>
                </a:solidFill>
                <a:latin typeface="Open Sans Light"/>
                <a:ea typeface="Open Sans Light"/>
                <a:cs typeface="Open Sans Light"/>
                <a:sym typeface="Open Sans Light"/>
              </a:rPr>
              <a:t>Tag Rugby </a:t>
            </a:r>
            <a:r>
              <a:rPr lang="en-GB" sz="1200" b="0" i="0" u="none" strike="noStrike" cap="none">
                <a:solidFill>
                  <a:schemeClr val="dk1"/>
                </a:solidFill>
                <a:latin typeface="Open Sans Light"/>
                <a:ea typeface="Open Sans Light"/>
                <a:cs typeface="Open Sans Light"/>
                <a:sym typeface="Open Sans Light"/>
              </a:rPr>
              <a:t>and </a:t>
            </a:r>
            <a:r>
              <a:rPr lang="en-GB" sz="1200">
                <a:solidFill>
                  <a:schemeClr val="dk1"/>
                </a:solidFill>
                <a:latin typeface="Open Sans Light"/>
                <a:ea typeface="Open Sans Light"/>
                <a:cs typeface="Open Sans Light"/>
                <a:sym typeface="Open Sans Light"/>
              </a:rPr>
              <a:t>Health Related Fitness</a:t>
            </a:r>
            <a:r>
              <a:rPr lang="en-GB" sz="1200" b="0" i="0" u="none" strike="noStrike" cap="none">
                <a:solidFill>
                  <a:schemeClr val="dk1"/>
                </a:solidFill>
                <a:latin typeface="Open Sans Light"/>
                <a:ea typeface="Open Sans Light"/>
                <a:cs typeface="Open Sans Light"/>
                <a:sym typeface="Open Sans Light"/>
              </a:rPr>
              <a:t>. </a:t>
            </a:r>
            <a:r>
              <a:rPr lang="en-GB" sz="1200">
                <a:solidFill>
                  <a:schemeClr val="dk1"/>
                </a:solidFill>
                <a:latin typeface="Open Sans Light"/>
                <a:ea typeface="Open Sans Light"/>
                <a:cs typeface="Open Sans Light"/>
                <a:sym typeface="Open Sans Light"/>
              </a:rPr>
              <a:t>Year 6 will also begin swimming in the first term, with Miss Fountain’s class swimming first.</a:t>
            </a:r>
            <a:r>
              <a:rPr lang="en-GB" sz="1200" b="0" i="0" u="none" strike="noStrike" cap="none">
                <a:solidFill>
                  <a:schemeClr val="dk1"/>
                </a:solidFill>
                <a:latin typeface="Open Sans Light"/>
                <a:ea typeface="Open Sans Light"/>
                <a:cs typeface="Open Sans Light"/>
                <a:sym typeface="Open Sans Light"/>
              </a:rPr>
              <a:t> </a:t>
            </a:r>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a:solidFill>
                <a:schemeClr val="dk1"/>
              </a:solidFill>
              <a:latin typeface="Open Sans Light"/>
              <a:ea typeface="Open Sans Light"/>
              <a:cs typeface="Open Sans Light"/>
              <a:sym typeface="Open Sans Light"/>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Light"/>
                <a:ea typeface="Open Sans Light"/>
                <a:cs typeface="Open Sans Light"/>
                <a:sym typeface="Open Sans Light"/>
              </a:rPr>
              <a:t>In the second topic, children will learn a variety of skills relating to hockey, developing the gip so that they can perform successful dribbles and passes. </a:t>
            </a:r>
            <a:endParaRPr/>
          </a:p>
        </p:txBody>
      </p:sp>
      <p:sp>
        <p:nvSpPr>
          <p:cNvPr id="90" name="Google Shape;90;p18"/>
          <p:cNvSpPr txBox="1"/>
          <p:nvPr/>
        </p:nvSpPr>
        <p:spPr>
          <a:xfrm>
            <a:off x="3876675" y="1590675"/>
            <a:ext cx="3316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8"/>
          <p:cNvSpPr txBox="1"/>
          <p:nvPr/>
        </p:nvSpPr>
        <p:spPr>
          <a:xfrm>
            <a:off x="3857625" y="1590675"/>
            <a:ext cx="3338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8"/>
          <p:cNvSpPr txBox="1"/>
          <p:nvPr/>
        </p:nvSpPr>
        <p:spPr>
          <a:xfrm>
            <a:off x="3876675" y="1038225"/>
            <a:ext cx="3316200" cy="4782300"/>
          </a:xfrm>
          <a:prstGeom prst="rect">
            <a:avLst/>
          </a:prstGeom>
          <a:solidFill>
            <a:srgbClr val="F8EBEB"/>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1" i="0" u="sng" strike="noStrike" cap="none">
                <a:solidFill>
                  <a:schemeClr val="dk1"/>
                </a:solidFill>
                <a:latin typeface="Open Sans"/>
                <a:ea typeface="Open Sans"/>
                <a:cs typeface="Open Sans"/>
                <a:sym typeface="Open Sans"/>
              </a:rPr>
              <a:t>History</a:t>
            </a:r>
            <a:r>
              <a:rPr lang="en-GB" sz="1200" b="0" i="0" u="none" strike="noStrike" cap="none">
                <a:solidFill>
                  <a:schemeClr val="dk1"/>
                </a:solidFill>
                <a:latin typeface="Open Sans"/>
                <a:ea typeface="Open Sans"/>
                <a:cs typeface="Open Sans"/>
                <a:sym typeface="Open Sans"/>
              </a:rPr>
              <a:t> </a:t>
            </a: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chemeClr val="dk1"/>
                </a:solidFill>
                <a:latin typeface="Open Sans"/>
                <a:ea typeface="Open Sans"/>
                <a:cs typeface="Open Sans"/>
                <a:sym typeface="Open Sans"/>
              </a:rPr>
              <a:t>Across the term, children will be focusing on WW2 and specifically looking at the battles that took place in Britain. They will be able to identify the causes of WW1 &amp; WW2 and will learn about the devastating impacts it had on different countries and cultures. Following this, the children will learn about the role of the RAF within the war, concentrating on bases that are local to them. </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1" i="0" u="sng" strike="noStrike" cap="none">
                <a:solidFill>
                  <a:schemeClr val="dk1"/>
                </a:solidFill>
                <a:latin typeface="Open Sans"/>
                <a:ea typeface="Open Sans"/>
                <a:cs typeface="Open Sans"/>
                <a:sym typeface="Open Sans"/>
              </a:rPr>
              <a:t>Geography</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Open Sans"/>
                <a:ea typeface="Open Sans"/>
                <a:cs typeface="Open Sans"/>
                <a:sym typeface="Open Sans"/>
              </a:rPr>
              <a:t>In Geography, pupils will be learning about Mountains, Earthquakes &amp; Volcanoes. They will look at physical geography, including: climate zones, biomes, rivers, mountains, volcanoes and earthquakes, and the water cycle. In addition to this, children will use maps and atlases to locate countries and describe features studied to build their knowledge of the United Kingdom and the wider world.</a:t>
            </a:r>
            <a:endParaRPr sz="1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p:nvPr/>
        </p:nvSpPr>
        <p:spPr>
          <a:xfrm>
            <a:off x="273300" y="1095375"/>
            <a:ext cx="3338700" cy="4410000"/>
          </a:xfrm>
          <a:prstGeom prst="rect">
            <a:avLst/>
          </a:prstGeom>
          <a:solidFill>
            <a:srgbClr val="F8EBEB"/>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sng" strike="noStrike" cap="none">
                <a:solidFill>
                  <a:srgbClr val="000000"/>
                </a:solidFill>
                <a:latin typeface="Open Sans"/>
                <a:ea typeface="Open Sans"/>
                <a:cs typeface="Open Sans"/>
                <a:sym typeface="Open Sans"/>
              </a:rPr>
              <a:t>French</a:t>
            </a:r>
            <a:endParaRPr sz="1400" b="1" i="0" u="sng"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200" b="0" i="0" u="none" strike="noStrike" cap="none">
                <a:solidFill>
                  <a:srgbClr val="000000"/>
                </a:solidFill>
                <a:latin typeface="Open Sans"/>
                <a:ea typeface="Open Sans"/>
                <a:cs typeface="Open Sans"/>
                <a:sym typeface="Open Sans"/>
              </a:rPr>
              <a:t>Bonjour! In French this term we will be learning about how to explain where we live. In addition to this, we will be learning words for household items and from this, we will begin to describe the size and colours of them. Children will get an opportunity to write, pronounce and listen to these words and begin to form sentences using their new vocabulary. </a:t>
            </a:r>
            <a:endParaRPr sz="1200" b="0"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rgbClr val="000000"/>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rgbClr val="000000"/>
                </a:solidFill>
                <a:latin typeface="Open Sans"/>
                <a:ea typeface="Open Sans"/>
                <a:cs typeface="Open Sans"/>
                <a:sym typeface="Open Sans"/>
              </a:rPr>
              <a:t>Music</a:t>
            </a:r>
            <a:endParaRPr/>
          </a:p>
          <a:p>
            <a:pPr marL="0" marR="0" lvl="0" indent="0" algn="l" rtl="0">
              <a:lnSpc>
                <a:spcPct val="100000"/>
              </a:lnSpc>
              <a:spcBef>
                <a:spcPts val="0"/>
              </a:spcBef>
              <a:spcAft>
                <a:spcPts val="0"/>
              </a:spcAft>
              <a:buNone/>
            </a:pPr>
            <a:r>
              <a:rPr lang="en-GB" sz="1200" b="0" i="0" u="none" strike="noStrike" cap="none">
                <a:solidFill>
                  <a:srgbClr val="000000"/>
                </a:solidFill>
                <a:latin typeface="Open Sans"/>
                <a:ea typeface="Open Sans"/>
                <a:cs typeface="Open Sans"/>
                <a:sym typeface="Open Sans"/>
              </a:rPr>
              <a:t>In Music, pupils will learn the impact that changes in society have had on music and in particular on song writing over time. Pupils will engage with songs that have been inspired by events happening in society. Pupils will develop their singing voice through singing songs with more complex melodies that demand a greater vocal range. Pupils will suggest their own lyrics inspired by events happening in the world. </a:t>
            </a:r>
            <a:endParaRPr sz="1200" b="0" i="0" u="none" strike="noStrike" cap="none">
              <a:solidFill>
                <a:srgbClr val="000000"/>
              </a:solidFill>
              <a:latin typeface="Open Sans"/>
              <a:ea typeface="Open Sans"/>
              <a:cs typeface="Open Sans"/>
              <a:sym typeface="Open Sans"/>
            </a:endParaRPr>
          </a:p>
        </p:txBody>
      </p:sp>
      <p:sp>
        <p:nvSpPr>
          <p:cNvPr id="98" name="Google Shape;98;p19"/>
          <p:cNvSpPr txBox="1"/>
          <p:nvPr/>
        </p:nvSpPr>
        <p:spPr>
          <a:xfrm>
            <a:off x="3970175" y="1095375"/>
            <a:ext cx="3316200" cy="4410000"/>
          </a:xfrm>
          <a:prstGeom prst="rect">
            <a:avLst/>
          </a:prstGeom>
          <a:solidFill>
            <a:srgbClr val="EEEEEE"/>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Open Sans"/>
                <a:ea typeface="Open Sans"/>
                <a:cs typeface="Open Sans"/>
                <a:sym typeface="Open Sans"/>
              </a:rPr>
              <a:t>Dates and reminders (homework and PE days)</a:t>
            </a:r>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Open Sans"/>
                <a:ea typeface="Open Sans"/>
                <a:cs typeface="Open Sans"/>
                <a:sym typeface="Open Sans"/>
              </a:rPr>
              <a:t>Reading at least 3 times per week, with reading record returned to school daily.</a:t>
            </a:r>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Open Sans"/>
                <a:ea typeface="Open Sans"/>
                <a:cs typeface="Open Sans"/>
                <a:sym typeface="Open Sans"/>
              </a:rPr>
              <a:t>Homework – maths, times tables and spelling sent home every Friday to be returned before the following Friday.</a:t>
            </a:r>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0" i="0" u="none" strike="noStrike" cap="none">
                <a:solidFill>
                  <a:schemeClr val="dk1"/>
                </a:solidFill>
                <a:latin typeface="Open Sans"/>
                <a:ea typeface="Open Sans"/>
                <a:cs typeface="Open Sans"/>
                <a:sym typeface="Open Sans"/>
              </a:rPr>
              <a:t>Knowledge organisers for some curriculum subjects will be sent home at the start of each topic.</a:t>
            </a:r>
            <a:endParaRPr sz="1400" b="0" i="0" u="none" strike="noStrike" cap="none">
              <a:solidFill>
                <a:schemeClr val="dk1"/>
              </a:solidFill>
              <a:latin typeface="Open Sans"/>
              <a:ea typeface="Open Sans"/>
              <a:cs typeface="Open Sans"/>
              <a:sym typeface="Open Sans"/>
            </a:endParaRPr>
          </a:p>
        </p:txBody>
      </p:sp>
      <p:sp>
        <p:nvSpPr>
          <p:cNvPr id="99" name="Google Shape;99;p19"/>
          <p:cNvSpPr txBox="1"/>
          <p:nvPr/>
        </p:nvSpPr>
        <p:spPr>
          <a:xfrm>
            <a:off x="3829050" y="1571625"/>
            <a:ext cx="3316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9"/>
          <p:cNvSpPr txBox="1"/>
          <p:nvPr/>
        </p:nvSpPr>
        <p:spPr>
          <a:xfrm>
            <a:off x="3341850" y="7258050"/>
            <a:ext cx="5486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9"/>
          <p:cNvSpPr txBox="1"/>
          <p:nvPr/>
        </p:nvSpPr>
        <p:spPr>
          <a:xfrm>
            <a:off x="2257425" y="5591175"/>
            <a:ext cx="3316200" cy="4514700"/>
          </a:xfrm>
          <a:prstGeom prst="rect">
            <a:avLst/>
          </a:prstGeom>
          <a:solidFill>
            <a:srgbClr val="F0F4F5"/>
          </a:solidFill>
          <a:ln>
            <a:noFill/>
          </a:ln>
        </p:spPr>
        <p:txBody>
          <a:bodyPr spcFirstLastPara="1" wrap="square" lIns="90000" tIns="90000" rIns="90000" bIns="900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Open Sans"/>
                <a:ea typeface="Open Sans"/>
                <a:cs typeface="Open Sans"/>
                <a:sym typeface="Open Sans"/>
              </a:rPr>
              <a:t>Important dates</a:t>
            </a:r>
            <a:endParaRPr sz="1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Open Sans"/>
                <a:ea typeface="Open Sans"/>
                <a:cs typeface="Open Sans"/>
                <a:sym typeface="Open Sans"/>
              </a:rPr>
              <a:t>12</a:t>
            </a:r>
            <a:r>
              <a:rPr lang="en-GB" sz="1400" b="1" i="0" u="none" strike="noStrike" cap="none" baseline="30000">
                <a:solidFill>
                  <a:schemeClr val="dk1"/>
                </a:solidFill>
                <a:latin typeface="Open Sans"/>
                <a:ea typeface="Open Sans"/>
                <a:cs typeface="Open Sans"/>
                <a:sym typeface="Open Sans"/>
              </a:rPr>
              <a:t>th</a:t>
            </a:r>
            <a:r>
              <a:rPr lang="en-GB" sz="1400" b="1" i="0" u="none" strike="noStrike" cap="none">
                <a:solidFill>
                  <a:schemeClr val="dk1"/>
                </a:solidFill>
                <a:latin typeface="Open Sans"/>
                <a:ea typeface="Open Sans"/>
                <a:cs typeface="Open Sans"/>
                <a:sym typeface="Open Sans"/>
              </a:rPr>
              <a:t> September Peat Rigg Meeting</a:t>
            </a:r>
            <a:endParaRPr sz="1400" b="1" i="0" u="none" strike="noStrike" cap="none">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Open Sans"/>
                <a:ea typeface="Open Sans"/>
                <a:cs typeface="Open Sans"/>
                <a:sym typeface="Open Sans"/>
              </a:rPr>
              <a:t>18</a:t>
            </a:r>
            <a:r>
              <a:rPr lang="en-GB" sz="1400" b="1" i="0" u="none" strike="noStrike" cap="none" baseline="30000">
                <a:solidFill>
                  <a:schemeClr val="dk1"/>
                </a:solidFill>
                <a:latin typeface="Open Sans"/>
                <a:ea typeface="Open Sans"/>
                <a:cs typeface="Open Sans"/>
                <a:sym typeface="Open Sans"/>
              </a:rPr>
              <a:t>th</a:t>
            </a:r>
            <a:r>
              <a:rPr lang="en-GB" sz="1400" b="1" i="0" u="none" strike="noStrike" cap="none">
                <a:solidFill>
                  <a:schemeClr val="dk1"/>
                </a:solidFill>
                <a:latin typeface="Open Sans"/>
                <a:ea typeface="Open Sans"/>
                <a:cs typeface="Open Sans"/>
                <a:sym typeface="Open Sans"/>
              </a:rPr>
              <a:t> – 22</a:t>
            </a:r>
            <a:r>
              <a:rPr lang="en-GB" sz="1400" b="1" i="0" u="none" strike="noStrike" cap="none" baseline="30000">
                <a:solidFill>
                  <a:schemeClr val="dk1"/>
                </a:solidFill>
                <a:latin typeface="Open Sans"/>
                <a:ea typeface="Open Sans"/>
                <a:cs typeface="Open Sans"/>
                <a:sym typeface="Open Sans"/>
              </a:rPr>
              <a:t>nd</a:t>
            </a:r>
            <a:r>
              <a:rPr lang="en-GB" sz="1400" b="1" i="0" u="none" strike="noStrike" cap="none">
                <a:solidFill>
                  <a:schemeClr val="dk1"/>
                </a:solidFill>
                <a:latin typeface="Open Sans"/>
                <a:ea typeface="Open Sans"/>
                <a:cs typeface="Open Sans"/>
                <a:sym typeface="Open Sans"/>
              </a:rPr>
              <a:t> September Peat Rigg</a:t>
            </a:r>
            <a:endParaRPr/>
          </a:p>
        </p:txBody>
      </p:sp>
    </p:spTree>
  </p:cSld>
  <p:clrMapOvr>
    <a:masterClrMapping/>
  </p:clrMapOvr>
</p:sld>
</file>

<file path=ppt/theme/theme1.xml><?xml version="1.0" encoding="utf-8"?>
<a:theme xmlns:a="http://schemas.openxmlformats.org/drawingml/2006/main" name="Al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1178</Words>
  <Application>Microsoft Office PowerPoint</Application>
  <PresentationFormat>Custom</PresentationFormat>
  <Paragraphs>64</Paragraphs>
  <Slides>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Open Sans</vt:lpstr>
      <vt:lpstr>Open Sans Light</vt:lpstr>
      <vt:lpstr>Arial</vt:lpstr>
      <vt:lpstr>Open Sans SemiBold</vt:lpstr>
      <vt:lpstr>Crimson Text</vt:lpstr>
      <vt:lpstr>Crimson Text SemiBold</vt:lpstr>
      <vt:lpstr>All Pages</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Severs</dc:creator>
  <cp:lastModifiedBy>Charlotte Severs</cp:lastModifiedBy>
  <cp:revision>1</cp:revision>
  <dcterms:modified xsi:type="dcterms:W3CDTF">2024-10-08T06:54:11Z</dcterms:modified>
</cp:coreProperties>
</file>