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5"/>
  </p:notesMasterIdLst>
  <p:sldIdLst>
    <p:sldId id="256" r:id="rId3"/>
    <p:sldId id="257" r:id="rId4"/>
  </p:sldIdLst>
  <p:sldSz cx="7559675" cy="10691813"/>
  <p:notesSz cx="6797675" cy="9926638"/>
  <p:embeddedFontLst>
    <p:embeddedFont>
      <p:font typeface="Crimson Text" panose="020B0604020202020204" charset="0"/>
      <p:regular r:id="rId6"/>
      <p:bold r:id="rId7"/>
      <p:italic r:id="rId8"/>
      <p:boldItalic r:id="rId9"/>
    </p:embeddedFont>
    <p:embeddedFont>
      <p:font typeface="Crimson Text SemiBold" panose="020B0604020202020204" charset="0"/>
      <p:regular r:id="rId10"/>
      <p:bold r:id="rId11"/>
      <p:italic r:id="rId12"/>
      <p:boldItalic r:id="rId13"/>
    </p:embeddedFont>
    <p:embeddedFont>
      <p:font typeface="Open Sans" panose="020B0606030504020204" pitchFamily="34" charset="0"/>
      <p:regular r:id="rId14"/>
      <p:bold r:id="rId15"/>
      <p:italic r:id="rId16"/>
      <p:boldItalic r:id="rId17"/>
    </p:embeddedFont>
    <p:embeddedFont>
      <p:font typeface="Open Sans Light" panose="020B0306030504020204" pitchFamily="34" charset="0"/>
      <p:regular r:id="rId18"/>
      <p:bold r:id="rId19"/>
      <p:italic r:id="rId20"/>
      <p:boldItalic r:id="rId21"/>
    </p:embeddedFont>
    <p:embeddedFont>
      <p:font typeface="Open Sans SemiBold" panose="020B0706030804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68">
          <p15:clr>
            <a:srgbClr val="A4A3A4"/>
          </p15:clr>
        </p15:guide>
        <p15:guide id="2" pos="238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YGbCzkbisI91ZIyrB29OhP+sDG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4" d="100"/>
          <a:sy n="44" d="100"/>
        </p:scale>
        <p:origin x="2352" y="54"/>
      </p:cViewPr>
      <p:guideLst>
        <p:guide orient="horz" pos="336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3" Type="http://schemas.openxmlformats.org/officeDocument/2006/relationships/slide" Target="slides/slide1.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font" Target="fonts/font20.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11.fntdata"/><Relationship Id="rId20" Type="http://schemas.openxmlformats.org/officeDocument/2006/relationships/font" Target="fonts/font15.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32" Type="http://schemas.openxmlformats.org/officeDocument/2006/relationships/theme" Target="theme/theme1.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10" Type="http://schemas.openxmlformats.org/officeDocument/2006/relationships/font" Target="fonts/font5.fntdata"/><Relationship Id="rId19" Type="http://schemas.openxmlformats.org/officeDocument/2006/relationships/font" Target="fonts/font14.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082800" y="744538"/>
            <a:ext cx="263207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a:spLocks noGrp="1" noRot="1" noChangeAspect="1"/>
          </p:cNvSpPr>
          <p:nvPr>
            <p:ph type="sldImg" idx="2"/>
          </p:nvPr>
        </p:nvSpPr>
        <p:spPr>
          <a:xfrm>
            <a:off x="2084388" y="744538"/>
            <a:ext cx="2630487"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2082800" y="744538"/>
            <a:ext cx="263207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ront Page" type="title">
  <p:cSld name="TITLE">
    <p:spTree>
      <p:nvGrpSpPr>
        <p:cNvPr id="1" name="Shape 9"/>
        <p:cNvGrpSpPr/>
        <p:nvPr/>
      </p:nvGrpSpPr>
      <p:grpSpPr>
        <a:xfrm>
          <a:off x="0" y="0"/>
          <a:ext cx="0" cy="0"/>
          <a:chOff x="0" y="0"/>
          <a:chExt cx="0" cy="0"/>
        </a:xfrm>
      </p:grpSpPr>
      <p:sp>
        <p:nvSpPr>
          <p:cNvPr id="10" name="Google Shape;10;p4"/>
          <p:cNvSpPr/>
          <p:nvPr/>
        </p:nvSpPr>
        <p:spPr>
          <a:xfrm>
            <a:off x="-19350" y="2412150"/>
            <a:ext cx="7598700" cy="342000"/>
          </a:xfrm>
          <a:prstGeom prst="rect">
            <a:avLst/>
          </a:prstGeom>
          <a:solidFill>
            <a:srgbClr val="CCD9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 name="Google Shape;11;p4"/>
          <p:cNvPicPr preferRelativeResize="0"/>
          <p:nvPr/>
        </p:nvPicPr>
        <p:blipFill rotWithShape="1">
          <a:blip r:embed="rId2">
            <a:alphaModFix/>
          </a:blip>
          <a:srcRect l="1903" r="1914"/>
          <a:stretch/>
        </p:blipFill>
        <p:spPr>
          <a:xfrm>
            <a:off x="0" y="0"/>
            <a:ext cx="7559998" cy="1512475"/>
          </a:xfrm>
          <a:prstGeom prst="rect">
            <a:avLst/>
          </a:prstGeom>
          <a:noFill/>
          <a:ln>
            <a:noFill/>
          </a:ln>
        </p:spPr>
      </p:pic>
      <p:pic>
        <p:nvPicPr>
          <p:cNvPr id="12" name="Google Shape;12;p4"/>
          <p:cNvPicPr preferRelativeResize="0"/>
          <p:nvPr/>
        </p:nvPicPr>
        <p:blipFill rotWithShape="1">
          <a:blip r:embed="rId3">
            <a:alphaModFix/>
          </a:blip>
          <a:srcRect t="-1822" b="18959"/>
          <a:stretch/>
        </p:blipFill>
        <p:spPr>
          <a:xfrm>
            <a:off x="615300" y="910400"/>
            <a:ext cx="1240849" cy="1305554"/>
          </a:xfrm>
          <a:prstGeom prst="rect">
            <a:avLst/>
          </a:prstGeom>
          <a:noFill/>
          <a:ln>
            <a:noFill/>
          </a:ln>
        </p:spPr>
      </p:pic>
      <p:sp>
        <p:nvSpPr>
          <p:cNvPr id="13" name="Google Shape;13;p4"/>
          <p:cNvSpPr txBox="1"/>
          <p:nvPr/>
        </p:nvSpPr>
        <p:spPr>
          <a:xfrm>
            <a:off x="1725025" y="999625"/>
            <a:ext cx="1749300" cy="1126800"/>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Clr>
                <a:srgbClr val="000000"/>
              </a:buClr>
              <a:buSzPts val="2200"/>
              <a:buFont typeface="Arial"/>
              <a:buNone/>
            </a:pPr>
            <a:r>
              <a:rPr lang="en-GB" sz="2200" b="1" i="0" u="none" strike="noStrike" cap="none">
                <a:solidFill>
                  <a:srgbClr val="01418B"/>
                </a:solidFill>
                <a:latin typeface="Crimson Text"/>
                <a:ea typeface="Crimson Text"/>
                <a:cs typeface="Crimson Text"/>
                <a:sym typeface="Crimson Text"/>
              </a:rPr>
              <a:t>ST BENEDICT’S</a:t>
            </a:r>
            <a:endParaRPr sz="2200" b="1" i="0" u="none" strike="noStrike" cap="none">
              <a:solidFill>
                <a:srgbClr val="01418B"/>
              </a:solidFill>
              <a:latin typeface="Crimson Text"/>
              <a:ea typeface="Crimson Text"/>
              <a:cs typeface="Crimson Text"/>
              <a:sym typeface="Crimson Text"/>
            </a:endParaRPr>
          </a:p>
          <a:p>
            <a:pPr marL="0" marR="0" lvl="0" indent="0" algn="ctr" rtl="0">
              <a:lnSpc>
                <a:spcPct val="80000"/>
              </a:lnSpc>
              <a:spcBef>
                <a:spcPts val="0"/>
              </a:spcBef>
              <a:spcAft>
                <a:spcPts val="0"/>
              </a:spcAft>
              <a:buClr>
                <a:srgbClr val="000000"/>
              </a:buClr>
              <a:buSzPts val="2400"/>
              <a:buFont typeface="Arial"/>
              <a:buNone/>
            </a:pPr>
            <a:r>
              <a:rPr lang="en-GB" sz="2400" b="0" i="0" u="none" strike="noStrike" cap="none">
                <a:solidFill>
                  <a:srgbClr val="000000"/>
                </a:solidFill>
                <a:latin typeface="Crimson Text"/>
                <a:ea typeface="Crimson Text"/>
                <a:cs typeface="Crimson Text"/>
                <a:sym typeface="Crimson Text"/>
              </a:rPr>
              <a:t> </a:t>
            </a:r>
            <a:r>
              <a:rPr lang="en-GB" sz="1200" b="1" i="0" u="none" strike="noStrike" cap="none">
                <a:solidFill>
                  <a:srgbClr val="000000"/>
                </a:solidFill>
                <a:latin typeface="Crimson Text"/>
                <a:ea typeface="Crimson Text"/>
                <a:cs typeface="Crimson Text"/>
                <a:sym typeface="Crimson Text"/>
              </a:rPr>
              <a:t>CATHOLIC </a:t>
            </a:r>
            <a:r>
              <a:rPr lang="en-GB" sz="1200" b="0" i="0" u="none" strike="noStrike" cap="none">
                <a:solidFill>
                  <a:srgbClr val="000000"/>
                </a:solidFill>
                <a:latin typeface="Crimson Text SemiBold"/>
                <a:ea typeface="Crimson Text SemiBold"/>
                <a:cs typeface="Crimson Text SemiBold"/>
                <a:sym typeface="Crimson Text SemiBold"/>
              </a:rPr>
              <a:t>PRIMARY SCHOOL</a:t>
            </a:r>
            <a:endParaRPr sz="1200" b="0" i="0" u="none" strike="noStrike" cap="none">
              <a:solidFill>
                <a:srgbClr val="000000"/>
              </a:solidFill>
              <a:latin typeface="Crimson Text SemiBold"/>
              <a:ea typeface="Crimson Text SemiBold"/>
              <a:cs typeface="Crimson Text SemiBold"/>
              <a:sym typeface="Crimson Text SemiBold"/>
            </a:endParaRPr>
          </a:p>
        </p:txBody>
      </p:sp>
      <p:sp>
        <p:nvSpPr>
          <p:cNvPr id="14" name="Google Shape;14;p4"/>
          <p:cNvSpPr txBox="1"/>
          <p:nvPr/>
        </p:nvSpPr>
        <p:spPr>
          <a:xfrm>
            <a:off x="3731700" y="895700"/>
            <a:ext cx="3252300" cy="998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0"/>
              <a:buFont typeface="Arial"/>
              <a:buNone/>
            </a:pPr>
            <a:r>
              <a:rPr lang="en-GB" sz="6000" b="0" i="0" u="none" strike="noStrike" cap="none">
                <a:solidFill>
                  <a:srgbClr val="000000"/>
                </a:solidFill>
                <a:latin typeface="Open Sans Light"/>
                <a:ea typeface="Open Sans Light"/>
                <a:cs typeface="Open Sans Light"/>
                <a:sym typeface="Open Sans Light"/>
              </a:rPr>
              <a:t>News</a:t>
            </a:r>
            <a:endParaRPr sz="6000" b="0" i="0" u="none" strike="noStrike" cap="none">
              <a:solidFill>
                <a:srgbClr val="000000"/>
              </a:solidFill>
              <a:latin typeface="Open Sans Light"/>
              <a:ea typeface="Open Sans Light"/>
              <a:cs typeface="Open Sans Light"/>
              <a:sym typeface="Open Sans Light"/>
            </a:endParaRPr>
          </a:p>
        </p:txBody>
      </p:sp>
      <p:sp>
        <p:nvSpPr>
          <p:cNvPr id="15" name="Google Shape;15;p4"/>
          <p:cNvSpPr txBox="1"/>
          <p:nvPr/>
        </p:nvSpPr>
        <p:spPr>
          <a:xfrm>
            <a:off x="5760300" y="2000013"/>
            <a:ext cx="1035600" cy="196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GB" sz="600" b="0" i="1" u="none" strike="noStrike" cap="none">
                <a:solidFill>
                  <a:srgbClr val="000000"/>
                </a:solidFill>
                <a:latin typeface="Open Sans Light"/>
                <a:ea typeface="Open Sans Light"/>
                <a:cs typeface="Open Sans Light"/>
                <a:sym typeface="Open Sans Light"/>
              </a:rPr>
              <a:t>Part of the Nicholas Postgate </a:t>
            </a:r>
            <a:endParaRPr sz="600" b="0" i="1" u="none" strike="noStrike" cap="none">
              <a:solidFill>
                <a:srgbClr val="000000"/>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600"/>
              <a:buFont typeface="Arial"/>
              <a:buNone/>
            </a:pPr>
            <a:r>
              <a:rPr lang="en-GB" sz="600" b="0" i="1" u="none" strike="noStrike" cap="none">
                <a:solidFill>
                  <a:srgbClr val="000000"/>
                </a:solidFill>
                <a:latin typeface="Open Sans Light"/>
                <a:ea typeface="Open Sans Light"/>
                <a:cs typeface="Open Sans Light"/>
                <a:sym typeface="Open Sans Light"/>
              </a:rPr>
              <a:t>Catholic Academy Trust</a:t>
            </a:r>
            <a:endParaRPr sz="600" b="0" i="1" u="none" strike="noStrike" cap="none">
              <a:solidFill>
                <a:srgbClr val="000000"/>
              </a:solidFill>
              <a:latin typeface="Open Sans Light"/>
              <a:ea typeface="Open Sans Light"/>
              <a:cs typeface="Open Sans Light"/>
              <a:sym typeface="Open Sans Light"/>
            </a:endParaRPr>
          </a:p>
        </p:txBody>
      </p:sp>
      <p:cxnSp>
        <p:nvCxnSpPr>
          <p:cNvPr id="16" name="Google Shape;16;p4"/>
          <p:cNvCxnSpPr/>
          <p:nvPr/>
        </p:nvCxnSpPr>
        <p:spPr>
          <a:xfrm rot="10800000" flipH="1">
            <a:off x="3752250" y="1901525"/>
            <a:ext cx="3363600" cy="7500"/>
          </a:xfrm>
          <a:prstGeom prst="straightConnector1">
            <a:avLst/>
          </a:prstGeom>
          <a:noFill/>
          <a:ln w="9525" cap="flat" cmpd="sng">
            <a:solidFill>
              <a:schemeClr val="dk2"/>
            </a:solidFill>
            <a:prstDash val="solid"/>
            <a:round/>
            <a:headEnd type="none" w="sm" len="sm"/>
            <a:tailEnd type="none" w="sm" len="sm"/>
          </a:ln>
        </p:spPr>
      </p:cxnSp>
      <p:pic>
        <p:nvPicPr>
          <p:cNvPr id="17" name="Google Shape;17;p4"/>
          <p:cNvPicPr preferRelativeResize="0"/>
          <p:nvPr/>
        </p:nvPicPr>
        <p:blipFill rotWithShape="1">
          <a:blip r:embed="rId4">
            <a:alphaModFix/>
          </a:blip>
          <a:srcRect/>
          <a:stretch/>
        </p:blipFill>
        <p:spPr>
          <a:xfrm>
            <a:off x="6795900" y="2049887"/>
            <a:ext cx="127252" cy="96768"/>
          </a:xfrm>
          <a:prstGeom prst="rect">
            <a:avLst/>
          </a:prstGeom>
          <a:noFill/>
          <a:ln>
            <a:noFill/>
          </a:ln>
        </p:spPr>
      </p:pic>
      <p:grpSp>
        <p:nvGrpSpPr>
          <p:cNvPr id="18" name="Google Shape;18;p4"/>
          <p:cNvGrpSpPr/>
          <p:nvPr/>
        </p:nvGrpSpPr>
        <p:grpSpPr>
          <a:xfrm>
            <a:off x="978975" y="2484450"/>
            <a:ext cx="5602050" cy="197400"/>
            <a:chOff x="441300" y="2494800"/>
            <a:chExt cx="5602050" cy="197400"/>
          </a:xfrm>
        </p:grpSpPr>
        <p:sp>
          <p:nvSpPr>
            <p:cNvPr id="19" name="Google Shape;19;p4"/>
            <p:cNvSpPr txBox="1"/>
            <p:nvPr/>
          </p:nvSpPr>
          <p:spPr>
            <a:xfrm>
              <a:off x="621300" y="2494800"/>
              <a:ext cx="2271600" cy="197400"/>
            </a:xfrm>
            <a:prstGeom prst="rect">
              <a:avLst/>
            </a:prstGeom>
            <a:noFill/>
            <a:ln>
              <a:noFill/>
            </a:ln>
          </p:spPr>
          <p:txBody>
            <a:bodyPr spcFirstLastPara="1" wrap="square" lIns="72000" tIns="91425" rIns="91425" bIns="91425" anchor="ctr" anchorCtr="0">
              <a:noAutofit/>
            </a:bodyPr>
            <a:lstStyle/>
            <a:p>
              <a:pPr marL="0" marR="101600" lvl="0" indent="0" algn="l" rtl="0">
                <a:lnSpc>
                  <a:spcPct val="115000"/>
                </a:lnSpc>
                <a:spcBef>
                  <a:spcPts val="0"/>
                </a:spcBef>
                <a:spcAft>
                  <a:spcPts val="0"/>
                </a:spcAft>
                <a:buClr>
                  <a:srgbClr val="000000"/>
                </a:buClr>
                <a:buSzPts val="900"/>
                <a:buFont typeface="Arial"/>
                <a:buNone/>
              </a:pPr>
              <a:r>
                <a:rPr lang="en-GB" sz="900" b="0" i="0" u="none" strike="noStrike" cap="none">
                  <a:solidFill>
                    <a:srgbClr val="353B3A"/>
                  </a:solidFill>
                  <a:latin typeface="Open Sans SemiBold"/>
                  <a:ea typeface="Open Sans SemiBold"/>
                  <a:cs typeface="Open Sans SemiBold"/>
                  <a:sym typeface="Open Sans SemiBold"/>
                </a:rPr>
                <a:t>enquiries@stbenedicts.npcat.org.uk</a:t>
              </a:r>
              <a:endParaRPr sz="800" b="0" i="0" u="none" strike="noStrike" cap="none">
                <a:solidFill>
                  <a:srgbClr val="000000"/>
                </a:solidFill>
                <a:latin typeface="Open Sans SemiBold"/>
                <a:ea typeface="Open Sans SemiBold"/>
                <a:cs typeface="Open Sans SemiBold"/>
                <a:sym typeface="Open Sans SemiBold"/>
              </a:endParaRPr>
            </a:p>
          </p:txBody>
        </p:sp>
        <p:pic>
          <p:nvPicPr>
            <p:cNvPr id="20" name="Google Shape;20;p4"/>
            <p:cNvPicPr preferRelativeResize="0"/>
            <p:nvPr/>
          </p:nvPicPr>
          <p:blipFill rotWithShape="1">
            <a:blip r:embed="rId5">
              <a:alphaModFix/>
            </a:blip>
            <a:srcRect/>
            <a:stretch/>
          </p:blipFill>
          <p:spPr>
            <a:xfrm>
              <a:off x="441300" y="2503500"/>
              <a:ext cx="180000" cy="180000"/>
            </a:xfrm>
            <a:prstGeom prst="rect">
              <a:avLst/>
            </a:prstGeom>
            <a:noFill/>
            <a:ln>
              <a:noFill/>
            </a:ln>
          </p:spPr>
        </p:pic>
        <p:sp>
          <p:nvSpPr>
            <p:cNvPr id="21" name="Google Shape;21;p4"/>
            <p:cNvSpPr txBox="1"/>
            <p:nvPr/>
          </p:nvSpPr>
          <p:spPr>
            <a:xfrm>
              <a:off x="4621350" y="2495550"/>
              <a:ext cx="1422000" cy="195900"/>
            </a:xfrm>
            <a:prstGeom prst="rect">
              <a:avLst/>
            </a:prstGeom>
            <a:noFill/>
            <a:ln>
              <a:noFill/>
            </a:ln>
          </p:spPr>
          <p:txBody>
            <a:bodyPr spcFirstLastPara="1" wrap="square" lIns="72000" tIns="91425" rIns="91425" bIns="91425" anchor="ctr" anchorCtr="0">
              <a:noAutofit/>
            </a:bodyPr>
            <a:lstStyle/>
            <a:p>
              <a:pPr marL="0" marR="101600" lvl="0" indent="0" algn="l" rtl="0">
                <a:lnSpc>
                  <a:spcPct val="115000"/>
                </a:lnSpc>
                <a:spcBef>
                  <a:spcPts val="0"/>
                </a:spcBef>
                <a:spcAft>
                  <a:spcPts val="0"/>
                </a:spcAft>
                <a:buClr>
                  <a:srgbClr val="000000"/>
                </a:buClr>
                <a:buSzPts val="900"/>
                <a:buFont typeface="Arial"/>
                <a:buNone/>
              </a:pPr>
              <a:r>
                <a:rPr lang="en-GB" sz="900" b="0" i="0" u="none" strike="noStrike" cap="none">
                  <a:solidFill>
                    <a:srgbClr val="353B3A"/>
                  </a:solidFill>
                  <a:latin typeface="Open Sans SemiBold"/>
                  <a:ea typeface="Open Sans SemiBold"/>
                  <a:cs typeface="Open Sans SemiBold"/>
                  <a:sym typeface="Open Sans SemiBold"/>
                </a:rPr>
                <a:t>@StBenedictsRedcar</a:t>
              </a:r>
              <a:endParaRPr sz="900" b="0" i="0" u="none" strike="noStrike" cap="none">
                <a:solidFill>
                  <a:srgbClr val="353B3A"/>
                </a:solidFill>
                <a:latin typeface="Open Sans SemiBold"/>
                <a:ea typeface="Open Sans SemiBold"/>
                <a:cs typeface="Open Sans SemiBold"/>
                <a:sym typeface="Open Sans SemiBold"/>
              </a:endParaRPr>
            </a:p>
          </p:txBody>
        </p:sp>
        <p:pic>
          <p:nvPicPr>
            <p:cNvPr id="22" name="Google Shape;22;p4"/>
            <p:cNvPicPr preferRelativeResize="0"/>
            <p:nvPr/>
          </p:nvPicPr>
          <p:blipFill rotWithShape="1">
            <a:blip r:embed="rId6">
              <a:alphaModFix/>
            </a:blip>
            <a:srcRect/>
            <a:stretch/>
          </p:blipFill>
          <p:spPr>
            <a:xfrm>
              <a:off x="4433775" y="2503500"/>
              <a:ext cx="180000" cy="180000"/>
            </a:xfrm>
            <a:prstGeom prst="rect">
              <a:avLst/>
            </a:prstGeom>
            <a:noFill/>
            <a:ln>
              <a:noFill/>
            </a:ln>
          </p:spPr>
        </p:pic>
        <p:sp>
          <p:nvSpPr>
            <p:cNvPr id="23" name="Google Shape;23;p4"/>
            <p:cNvSpPr txBox="1"/>
            <p:nvPr/>
          </p:nvSpPr>
          <p:spPr>
            <a:xfrm>
              <a:off x="3133800" y="2499000"/>
              <a:ext cx="1292400" cy="189000"/>
            </a:xfrm>
            <a:prstGeom prst="rect">
              <a:avLst/>
            </a:prstGeom>
            <a:noFill/>
            <a:ln>
              <a:noFill/>
            </a:ln>
          </p:spPr>
          <p:txBody>
            <a:bodyPr spcFirstLastPara="1" wrap="square" lIns="72000" tIns="91425" rIns="91425" bIns="91425" anchor="ctr" anchorCtr="0">
              <a:noAutofit/>
            </a:bodyPr>
            <a:lstStyle/>
            <a:p>
              <a:pPr marL="0" marR="101600" lvl="0" indent="0" algn="l" rtl="0">
                <a:lnSpc>
                  <a:spcPct val="115000"/>
                </a:lnSpc>
                <a:spcBef>
                  <a:spcPts val="0"/>
                </a:spcBef>
                <a:spcAft>
                  <a:spcPts val="0"/>
                </a:spcAft>
                <a:buClr>
                  <a:srgbClr val="000000"/>
                </a:buClr>
                <a:buSzPts val="900"/>
                <a:buFont typeface="Arial"/>
                <a:buNone/>
              </a:pPr>
              <a:r>
                <a:rPr lang="en-GB" sz="900" b="0" i="0" u="none" strike="noStrike" cap="none">
                  <a:solidFill>
                    <a:srgbClr val="353B3A"/>
                  </a:solidFill>
                  <a:latin typeface="Open Sans SemiBold"/>
                  <a:ea typeface="Open Sans SemiBold"/>
                  <a:cs typeface="Open Sans SemiBold"/>
                  <a:sym typeface="Open Sans SemiBold"/>
                </a:rPr>
                <a:t>@stbenedictsTS10</a:t>
              </a:r>
              <a:endParaRPr sz="900" b="0" i="0" u="none" strike="noStrike" cap="none">
                <a:solidFill>
                  <a:srgbClr val="353B3A"/>
                </a:solidFill>
                <a:latin typeface="Open Sans SemiBold"/>
                <a:ea typeface="Open Sans SemiBold"/>
                <a:cs typeface="Open Sans SemiBold"/>
                <a:sym typeface="Open Sans SemiBold"/>
              </a:endParaRPr>
            </a:p>
          </p:txBody>
        </p:sp>
        <p:pic>
          <p:nvPicPr>
            <p:cNvPr id="24" name="Google Shape;24;p4"/>
            <p:cNvPicPr preferRelativeResize="0"/>
            <p:nvPr/>
          </p:nvPicPr>
          <p:blipFill rotWithShape="1">
            <a:blip r:embed="rId7">
              <a:alphaModFix/>
            </a:blip>
            <a:srcRect/>
            <a:stretch/>
          </p:blipFill>
          <p:spPr>
            <a:xfrm>
              <a:off x="2946225" y="2503500"/>
              <a:ext cx="180000" cy="180000"/>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405325" y="935745"/>
            <a:ext cx="5264700" cy="8503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57" name="Google Shape;57;p14"/>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8"/>
        <p:cNvGrpSpPr/>
        <p:nvPr/>
      </p:nvGrpSpPr>
      <p:grpSpPr>
        <a:xfrm>
          <a:off x="0" y="0"/>
          <a:ext cx="0" cy="0"/>
          <a:chOff x="0" y="0"/>
          <a:chExt cx="0" cy="0"/>
        </a:xfrm>
      </p:grpSpPr>
      <p:sp>
        <p:nvSpPr>
          <p:cNvPr id="59" name="Google Shape;59;p15"/>
          <p:cNvSpPr/>
          <p:nvPr/>
        </p:nvSpPr>
        <p:spPr>
          <a:xfrm>
            <a:off x="3780000" y="-260"/>
            <a:ext cx="3780000" cy="10692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5"/>
          <p:cNvSpPr txBox="1">
            <a:spLocks noGrp="1"/>
          </p:cNvSpPr>
          <p:nvPr>
            <p:ph type="title"/>
          </p:nvPr>
        </p:nvSpPr>
        <p:spPr>
          <a:xfrm>
            <a:off x="219508" y="2563450"/>
            <a:ext cx="3344400" cy="3081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61" name="Google Shape;61;p15"/>
          <p:cNvSpPr txBox="1">
            <a:spLocks noGrp="1"/>
          </p:cNvSpPr>
          <p:nvPr>
            <p:ph type="subTitle" idx="1"/>
          </p:nvPr>
        </p:nvSpPr>
        <p:spPr>
          <a:xfrm>
            <a:off x="219508" y="5826865"/>
            <a:ext cx="3344400" cy="2567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2" name="Google Shape;62;p15"/>
          <p:cNvSpPr txBox="1">
            <a:spLocks noGrp="1"/>
          </p:cNvSpPr>
          <p:nvPr>
            <p:ph type="body" idx="2"/>
          </p:nvPr>
        </p:nvSpPr>
        <p:spPr>
          <a:xfrm>
            <a:off x="4083839" y="1505164"/>
            <a:ext cx="3172200" cy="76812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63" name="Google Shape;63;p15"/>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4"/>
        <p:cNvGrpSpPr/>
        <p:nvPr/>
      </p:nvGrpSpPr>
      <p:grpSpPr>
        <a:xfrm>
          <a:off x="0" y="0"/>
          <a:ext cx="0" cy="0"/>
          <a:chOff x="0" y="0"/>
          <a:chExt cx="0" cy="0"/>
        </a:xfrm>
      </p:grpSpPr>
      <p:sp>
        <p:nvSpPr>
          <p:cNvPr id="65" name="Google Shape;65;p16"/>
          <p:cNvSpPr txBox="1">
            <a:spLocks noGrp="1"/>
          </p:cNvSpPr>
          <p:nvPr>
            <p:ph type="body" idx="1"/>
          </p:nvPr>
        </p:nvSpPr>
        <p:spPr>
          <a:xfrm>
            <a:off x="257705" y="8794266"/>
            <a:ext cx="4959600" cy="12579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66" name="Google Shape;66;p16"/>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7"/>
        <p:cNvGrpSpPr/>
        <p:nvPr/>
      </p:nvGrpSpPr>
      <p:grpSpPr>
        <a:xfrm>
          <a:off x="0" y="0"/>
          <a:ext cx="0" cy="0"/>
          <a:chOff x="0" y="0"/>
          <a:chExt cx="0" cy="0"/>
        </a:xfrm>
      </p:grpSpPr>
      <p:sp>
        <p:nvSpPr>
          <p:cNvPr id="68" name="Google Shape;68;p17"/>
          <p:cNvSpPr txBox="1">
            <a:spLocks noGrp="1"/>
          </p:cNvSpPr>
          <p:nvPr>
            <p:ph type="title" hasCustomPrompt="1"/>
          </p:nvPr>
        </p:nvSpPr>
        <p:spPr>
          <a:xfrm>
            <a:off x="257705" y="2299346"/>
            <a:ext cx="7044600" cy="4081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9" name="Google Shape;69;p17"/>
          <p:cNvSpPr txBox="1">
            <a:spLocks noGrp="1"/>
          </p:cNvSpPr>
          <p:nvPr>
            <p:ph type="body" idx="1"/>
          </p:nvPr>
        </p:nvSpPr>
        <p:spPr>
          <a:xfrm>
            <a:off x="257705" y="6552657"/>
            <a:ext cx="7044600" cy="27039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70" name="Google Shape;70;p17"/>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
        <p:nvSpPr>
          <p:cNvPr id="72" name="Google Shape;72;p18"/>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ge 2 onwards" type="secHead">
  <p:cSld name="SECTION_HEADER">
    <p:spTree>
      <p:nvGrpSpPr>
        <p:cNvPr id="1" name="Shape 25"/>
        <p:cNvGrpSpPr/>
        <p:nvPr/>
      </p:nvGrpSpPr>
      <p:grpSpPr>
        <a:xfrm>
          <a:off x="0" y="0"/>
          <a:ext cx="0" cy="0"/>
          <a:chOff x="0" y="0"/>
          <a:chExt cx="0" cy="0"/>
        </a:xfrm>
      </p:grpSpPr>
      <p:pic>
        <p:nvPicPr>
          <p:cNvPr id="26" name="Google Shape;26;p5"/>
          <p:cNvPicPr preferRelativeResize="0"/>
          <p:nvPr/>
        </p:nvPicPr>
        <p:blipFill rotWithShape="1">
          <a:blip r:embed="rId2">
            <a:alphaModFix/>
          </a:blip>
          <a:srcRect l="1903" r="1914"/>
          <a:stretch/>
        </p:blipFill>
        <p:spPr>
          <a:xfrm>
            <a:off x="0" y="0"/>
            <a:ext cx="7559998" cy="15124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8"/>
          <p:cNvSpPr txBox="1">
            <a:spLocks noGrp="1"/>
          </p:cNvSpPr>
          <p:nvPr>
            <p:ph type="ctrTitle"/>
          </p:nvPr>
        </p:nvSpPr>
        <p:spPr>
          <a:xfrm>
            <a:off x="257712" y="1547778"/>
            <a:ext cx="7044600" cy="4266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34" name="Google Shape;34;p8"/>
          <p:cNvSpPr txBox="1">
            <a:spLocks noGrp="1"/>
          </p:cNvSpPr>
          <p:nvPr>
            <p:ph type="subTitle" idx="1"/>
          </p:nvPr>
        </p:nvSpPr>
        <p:spPr>
          <a:xfrm>
            <a:off x="257705" y="5891409"/>
            <a:ext cx="7044600" cy="164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5" name="Google Shape;35;p8"/>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257705" y="4471058"/>
            <a:ext cx="7044600" cy="1749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38" name="Google Shape;38;p9"/>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1" name="Google Shape;41;p10"/>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2" name="Google Shape;42;p10"/>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3"/>
        <p:cNvGrpSpPr/>
        <p:nvPr/>
      </p:nvGrpSpPr>
      <p:grpSpPr>
        <a:xfrm>
          <a:off x="0" y="0"/>
          <a:ext cx="0" cy="0"/>
          <a:chOff x="0" y="0"/>
          <a:chExt cx="0" cy="0"/>
        </a:xfrm>
      </p:grpSpPr>
      <p:sp>
        <p:nvSpPr>
          <p:cNvPr id="44" name="Google Shape;44;p11"/>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5" name="Google Shape;45;p11"/>
          <p:cNvSpPr txBox="1">
            <a:spLocks noGrp="1"/>
          </p:cNvSpPr>
          <p:nvPr>
            <p:ph type="body" idx="1"/>
          </p:nvPr>
        </p:nvSpPr>
        <p:spPr>
          <a:xfrm>
            <a:off x="257705" y="2395696"/>
            <a:ext cx="3306900" cy="71019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6" name="Google Shape;46;p11"/>
          <p:cNvSpPr txBox="1">
            <a:spLocks noGrp="1"/>
          </p:cNvSpPr>
          <p:nvPr>
            <p:ph type="body" idx="2"/>
          </p:nvPr>
        </p:nvSpPr>
        <p:spPr>
          <a:xfrm>
            <a:off x="3995291" y="2395696"/>
            <a:ext cx="3306900" cy="71019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7" name="Google Shape;47;p1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12"/>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0" name="Google Shape;50;p12"/>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257705" y="1154948"/>
            <a:ext cx="2321700" cy="1570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3" name="Google Shape;53;p13"/>
          <p:cNvSpPr txBox="1">
            <a:spLocks noGrp="1"/>
          </p:cNvSpPr>
          <p:nvPr>
            <p:ph type="body" idx="1"/>
          </p:nvPr>
        </p:nvSpPr>
        <p:spPr>
          <a:xfrm>
            <a:off x="257705" y="2888617"/>
            <a:ext cx="2321700" cy="66090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54" name="Google Shape;54;p13"/>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cxnSp>
        <p:nvCxnSpPr>
          <p:cNvPr id="6" name="Google Shape;6;p3"/>
          <p:cNvCxnSpPr/>
          <p:nvPr/>
        </p:nvCxnSpPr>
        <p:spPr>
          <a:xfrm flipH="1">
            <a:off x="441452" y="10201122"/>
            <a:ext cx="6677100" cy="3612"/>
          </a:xfrm>
          <a:prstGeom prst="straightConnector1">
            <a:avLst/>
          </a:prstGeom>
          <a:noFill/>
          <a:ln w="9525" cap="flat" cmpd="sng">
            <a:solidFill>
              <a:schemeClr val="dk2"/>
            </a:solidFill>
            <a:prstDash val="solid"/>
            <a:round/>
            <a:headEnd type="none" w="sm" len="sm"/>
            <a:tailEnd type="none" w="sm" len="sm"/>
          </a:ln>
        </p:spPr>
      </p:cxnSp>
      <p:sp>
        <p:nvSpPr>
          <p:cNvPr id="7" name="Google Shape;7;p3"/>
          <p:cNvSpPr txBox="1"/>
          <p:nvPr/>
        </p:nvSpPr>
        <p:spPr>
          <a:xfrm>
            <a:off x="460675" y="10329148"/>
            <a:ext cx="1530300" cy="132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1" u="none" strike="noStrike" cap="none">
                <a:solidFill>
                  <a:srgbClr val="01418B"/>
                </a:solidFill>
                <a:latin typeface="Open Sans"/>
                <a:ea typeface="Open Sans"/>
                <a:cs typeface="Open Sans"/>
                <a:sym typeface="Open Sans"/>
              </a:rPr>
              <a:t>‘Pray together, learn together’</a:t>
            </a:r>
            <a:endParaRPr sz="800" b="0" i="1" u="none" strike="noStrike" cap="none">
              <a:solidFill>
                <a:srgbClr val="01418B"/>
              </a:solidFill>
              <a:latin typeface="Open Sans"/>
              <a:ea typeface="Open Sans"/>
              <a:cs typeface="Open Sans"/>
              <a:sym typeface="Open Sans"/>
            </a:endParaRPr>
          </a:p>
        </p:txBody>
      </p:sp>
      <p:sp>
        <p:nvSpPr>
          <p:cNvPr id="8" name="Google Shape;8;p3"/>
          <p:cNvSpPr txBox="1"/>
          <p:nvPr/>
        </p:nvSpPr>
        <p:spPr>
          <a:xfrm>
            <a:off x="5565050" y="10329150"/>
            <a:ext cx="1553700" cy="1329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GB" sz="800" b="1" i="0" u="none" strike="noStrike" cap="none">
                <a:solidFill>
                  <a:srgbClr val="01418B"/>
                </a:solidFill>
                <a:latin typeface="Open Sans"/>
                <a:ea typeface="Open Sans"/>
                <a:cs typeface="Open Sans"/>
                <a:sym typeface="Open Sans"/>
              </a:rPr>
              <a:t>stbenedicts.npcat.org.uk</a:t>
            </a:r>
            <a:endParaRPr sz="800" b="1" i="0" u="none" strike="noStrike" cap="none">
              <a:solidFill>
                <a:srgbClr val="01418B"/>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30" name="Google Shape;30;p7"/>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31" name="Google Shape;31;p7"/>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mailto:y3staff@stbenedicts.npcat.org.uk" TargetMode="External"/><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cxnSp>
        <p:nvCxnSpPr>
          <p:cNvPr id="77" name="Google Shape;77;p1"/>
          <p:cNvCxnSpPr/>
          <p:nvPr/>
        </p:nvCxnSpPr>
        <p:spPr>
          <a:xfrm flipH="1">
            <a:off x="441452" y="10201122"/>
            <a:ext cx="6677100" cy="3612"/>
          </a:xfrm>
          <a:prstGeom prst="straightConnector1">
            <a:avLst/>
          </a:prstGeom>
          <a:noFill/>
          <a:ln w="9525" cap="flat" cmpd="sng">
            <a:solidFill>
              <a:schemeClr val="dk2"/>
            </a:solidFill>
            <a:prstDash val="solid"/>
            <a:round/>
            <a:headEnd type="none" w="sm" len="sm"/>
            <a:tailEnd type="none" w="sm" len="sm"/>
          </a:ln>
        </p:spPr>
      </p:cxnSp>
      <p:sp>
        <p:nvSpPr>
          <p:cNvPr id="78" name="Google Shape;78;p1"/>
          <p:cNvSpPr txBox="1"/>
          <p:nvPr/>
        </p:nvSpPr>
        <p:spPr>
          <a:xfrm>
            <a:off x="6066000" y="1633225"/>
            <a:ext cx="1052700" cy="132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Open Sans"/>
                <a:ea typeface="Open Sans"/>
                <a:cs typeface="Open Sans"/>
                <a:sym typeface="Open Sans"/>
              </a:rPr>
              <a:t>Autumn Term 202</a:t>
            </a:r>
            <a:r>
              <a:rPr lang="en-GB" sz="800">
                <a:latin typeface="Open Sans"/>
                <a:ea typeface="Open Sans"/>
                <a:cs typeface="Open Sans"/>
                <a:sym typeface="Open Sans"/>
              </a:rPr>
              <a:t>4</a:t>
            </a:r>
            <a:endParaRPr sz="800" b="0" i="0" u="none" strike="noStrike" cap="none">
              <a:solidFill>
                <a:srgbClr val="000000"/>
              </a:solidFill>
              <a:latin typeface="Open Sans"/>
              <a:ea typeface="Open Sans"/>
              <a:cs typeface="Open Sans"/>
              <a:sym typeface="Open Sans"/>
            </a:endParaRPr>
          </a:p>
        </p:txBody>
      </p:sp>
      <p:sp>
        <p:nvSpPr>
          <p:cNvPr id="79" name="Google Shape;79;p1"/>
          <p:cNvSpPr txBox="1"/>
          <p:nvPr/>
        </p:nvSpPr>
        <p:spPr>
          <a:xfrm>
            <a:off x="6953250" y="8772525"/>
            <a:ext cx="5486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
          <p:cNvSpPr txBox="1"/>
          <p:nvPr/>
        </p:nvSpPr>
        <p:spPr>
          <a:xfrm>
            <a:off x="217350" y="4178025"/>
            <a:ext cx="3316200" cy="4594500"/>
          </a:xfrm>
          <a:prstGeom prst="rect">
            <a:avLst/>
          </a:prstGeom>
          <a:solidFill>
            <a:srgbClr val="CCD9E8"/>
          </a:solidFill>
          <a:ln>
            <a:noFill/>
          </a:ln>
        </p:spPr>
        <p:txBody>
          <a:bodyPr spcFirstLastPara="1" wrap="square" lIns="90000" tIns="90000" rIns="90000" bIns="900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050" b="0" i="0" u="none" strike="noStrike" cap="none">
                <a:solidFill>
                  <a:schemeClr val="dk1"/>
                </a:solidFill>
                <a:latin typeface="Open Sans Light"/>
                <a:ea typeface="Open Sans Light"/>
                <a:cs typeface="Open Sans Light"/>
                <a:sym typeface="Open Sans Light"/>
              </a:rPr>
              <a:t>In English this term, we will be studying a range of writing genres that are often linked to the work we are covering in other curriculum areas:</a:t>
            </a:r>
            <a:endParaRPr/>
          </a:p>
          <a:p>
            <a:pPr marL="0" marR="0" lvl="0" indent="0" algn="l" rtl="0">
              <a:lnSpc>
                <a:spcPct val="100000"/>
              </a:lnSpc>
              <a:spcBef>
                <a:spcPts val="0"/>
              </a:spcBef>
              <a:spcAft>
                <a:spcPts val="0"/>
              </a:spcAft>
              <a:buClr>
                <a:schemeClr val="dk1"/>
              </a:buClr>
              <a:buSzPts val="1100"/>
              <a:buFont typeface="Arial"/>
              <a:buNone/>
            </a:pPr>
            <a:r>
              <a:rPr lang="en-GB" sz="1050" b="0" i="0" u="none" strike="noStrike" cap="none">
                <a:solidFill>
                  <a:schemeClr val="dk1"/>
                </a:solidFill>
                <a:latin typeface="Open Sans Light"/>
                <a:ea typeface="Open Sans Light"/>
                <a:cs typeface="Open Sans Light"/>
                <a:sym typeface="Open Sans Light"/>
              </a:rPr>
              <a:t>Poetry</a:t>
            </a:r>
            <a:endParaRPr/>
          </a:p>
          <a:p>
            <a:pPr marL="0" marR="0" lvl="0" indent="0" algn="l" rtl="0">
              <a:lnSpc>
                <a:spcPct val="100000"/>
              </a:lnSpc>
              <a:spcBef>
                <a:spcPts val="0"/>
              </a:spcBef>
              <a:spcAft>
                <a:spcPts val="0"/>
              </a:spcAft>
              <a:buClr>
                <a:schemeClr val="dk1"/>
              </a:buClr>
              <a:buSzPts val="1100"/>
              <a:buFont typeface="Arial"/>
              <a:buNone/>
            </a:pPr>
            <a:r>
              <a:rPr lang="en-GB" sz="1050" b="0" i="0" u="none" strike="noStrike" cap="none">
                <a:solidFill>
                  <a:schemeClr val="dk1"/>
                </a:solidFill>
                <a:latin typeface="Open Sans Light"/>
                <a:ea typeface="Open Sans Light"/>
                <a:cs typeface="Open Sans Light"/>
                <a:sym typeface="Open Sans Light"/>
              </a:rPr>
              <a:t>Narrative descriptions</a:t>
            </a:r>
            <a:endParaRPr/>
          </a:p>
          <a:p>
            <a:pPr marL="0" marR="0" lvl="0" indent="0" algn="l" rtl="0">
              <a:lnSpc>
                <a:spcPct val="100000"/>
              </a:lnSpc>
              <a:spcBef>
                <a:spcPts val="0"/>
              </a:spcBef>
              <a:spcAft>
                <a:spcPts val="0"/>
              </a:spcAft>
              <a:buClr>
                <a:schemeClr val="dk1"/>
              </a:buClr>
              <a:buSzPts val="1100"/>
              <a:buFont typeface="Arial"/>
              <a:buNone/>
            </a:pPr>
            <a:r>
              <a:rPr lang="en-GB" sz="1050" b="0" i="0" u="none" strike="noStrike" cap="none">
                <a:solidFill>
                  <a:schemeClr val="dk1"/>
                </a:solidFill>
                <a:latin typeface="Open Sans Light"/>
                <a:ea typeface="Open Sans Light"/>
                <a:cs typeface="Open Sans Light"/>
                <a:sym typeface="Open Sans Light"/>
              </a:rPr>
              <a:t>Non-chronological reports</a:t>
            </a:r>
            <a:endParaRPr/>
          </a:p>
          <a:p>
            <a:pPr marL="0" marR="0" lvl="0" indent="0" algn="l" rtl="0">
              <a:lnSpc>
                <a:spcPct val="100000"/>
              </a:lnSpc>
              <a:spcBef>
                <a:spcPts val="0"/>
              </a:spcBef>
              <a:spcAft>
                <a:spcPts val="0"/>
              </a:spcAft>
              <a:buClr>
                <a:schemeClr val="dk1"/>
              </a:buClr>
              <a:buSzPts val="1100"/>
              <a:buFont typeface="Arial"/>
              <a:buNone/>
            </a:pPr>
            <a:r>
              <a:rPr lang="en-GB" sz="1050" b="0" i="0" u="none" strike="noStrike" cap="none">
                <a:solidFill>
                  <a:schemeClr val="dk1"/>
                </a:solidFill>
                <a:latin typeface="Open Sans Light"/>
                <a:ea typeface="Open Sans Light"/>
                <a:cs typeface="Open Sans Light"/>
                <a:sym typeface="Open Sans Light"/>
              </a:rPr>
              <a:t>Formal letters to complain</a:t>
            </a:r>
            <a:endParaRPr/>
          </a:p>
          <a:p>
            <a:pPr marL="0" marR="0" lvl="0" indent="0" algn="l" rtl="0">
              <a:lnSpc>
                <a:spcPct val="100000"/>
              </a:lnSpc>
              <a:spcBef>
                <a:spcPts val="0"/>
              </a:spcBef>
              <a:spcAft>
                <a:spcPts val="0"/>
              </a:spcAft>
              <a:buClr>
                <a:schemeClr val="dk1"/>
              </a:buClr>
              <a:buSzPts val="1100"/>
              <a:buFont typeface="Arial"/>
              <a:buNone/>
            </a:pPr>
            <a:r>
              <a:rPr lang="en-GB" sz="1050" b="0" i="0" u="none" strike="noStrike" cap="none">
                <a:solidFill>
                  <a:schemeClr val="dk1"/>
                </a:solidFill>
                <a:latin typeface="Open Sans Light"/>
                <a:ea typeface="Open Sans Light"/>
                <a:cs typeface="Open Sans Light"/>
                <a:sym typeface="Open Sans Light"/>
              </a:rPr>
              <a:t>Dialogue through narrative</a:t>
            </a:r>
            <a:endParaRPr/>
          </a:p>
          <a:p>
            <a:pPr marL="0" marR="0" lvl="0" indent="0" algn="l" rtl="0">
              <a:lnSpc>
                <a:spcPct val="100000"/>
              </a:lnSpc>
              <a:spcBef>
                <a:spcPts val="0"/>
              </a:spcBef>
              <a:spcAft>
                <a:spcPts val="0"/>
              </a:spcAft>
              <a:buClr>
                <a:schemeClr val="dk1"/>
              </a:buClr>
              <a:buSzPts val="1100"/>
              <a:buFont typeface="Arial"/>
              <a:buNone/>
            </a:pPr>
            <a:r>
              <a:rPr lang="en-GB" sz="1050" b="0" i="0" u="none" strike="noStrike" cap="none">
                <a:solidFill>
                  <a:schemeClr val="dk1"/>
                </a:solidFill>
                <a:latin typeface="Open Sans Light"/>
                <a:ea typeface="Open Sans Light"/>
                <a:cs typeface="Open Sans Light"/>
                <a:sym typeface="Open Sans Light"/>
              </a:rPr>
              <a:t>Performance poetry.</a:t>
            </a:r>
            <a:endParaRPr/>
          </a:p>
          <a:p>
            <a:pPr marL="0" marR="0" lvl="0" indent="0" algn="l" rtl="0">
              <a:lnSpc>
                <a:spcPct val="100000"/>
              </a:lnSpc>
              <a:spcBef>
                <a:spcPts val="0"/>
              </a:spcBef>
              <a:spcAft>
                <a:spcPts val="0"/>
              </a:spcAft>
              <a:buClr>
                <a:schemeClr val="dk1"/>
              </a:buClr>
              <a:buSzPts val="1100"/>
              <a:buFont typeface="Arial"/>
              <a:buNone/>
            </a:pPr>
            <a:r>
              <a:rPr lang="en-GB" sz="1050" b="0" i="0" u="none" strike="noStrike" cap="none">
                <a:solidFill>
                  <a:schemeClr val="dk1"/>
                </a:solidFill>
                <a:latin typeface="Open Sans Light"/>
                <a:ea typeface="Open Sans Light"/>
                <a:cs typeface="Open Sans Light"/>
                <a:sym typeface="Open Sans Light"/>
              </a:rPr>
              <a:t>During our English lessons, we will teach any punctuation and grammar that is needed for a particular genre , as well as vocabulary the children will need to complete their work to a high standard.</a:t>
            </a:r>
            <a:endParaRPr/>
          </a:p>
          <a:p>
            <a:pPr marL="0" marR="0" lvl="0" indent="0" algn="l" rtl="0">
              <a:lnSpc>
                <a:spcPct val="100000"/>
              </a:lnSpc>
              <a:spcBef>
                <a:spcPts val="0"/>
              </a:spcBef>
              <a:spcAft>
                <a:spcPts val="0"/>
              </a:spcAft>
              <a:buClr>
                <a:schemeClr val="dk1"/>
              </a:buClr>
              <a:buSzPts val="1100"/>
              <a:buFont typeface="Arial"/>
              <a:buNone/>
            </a:pPr>
            <a:endParaRPr sz="1050" b="0" i="0" u="none" strike="noStrike" cap="none">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r>
              <a:rPr lang="en-GB" sz="1050" b="0" i="0" u="none" strike="noStrike" cap="none">
                <a:solidFill>
                  <a:schemeClr val="dk1"/>
                </a:solidFill>
                <a:latin typeface="Open Sans Light"/>
                <a:ea typeface="Open Sans Light"/>
                <a:cs typeface="Open Sans Light"/>
                <a:sym typeface="Open Sans Light"/>
              </a:rPr>
              <a:t>Our reading lessons will be completed daily, focusing on one text for a period of between two to four weeks. The books we will be studying are:</a:t>
            </a:r>
            <a:endParaRPr/>
          </a:p>
          <a:p>
            <a:pPr marL="0" marR="0" lvl="0" indent="0" algn="l" rtl="0">
              <a:lnSpc>
                <a:spcPct val="100000"/>
              </a:lnSpc>
              <a:spcBef>
                <a:spcPts val="0"/>
              </a:spcBef>
              <a:spcAft>
                <a:spcPts val="0"/>
              </a:spcAft>
              <a:buClr>
                <a:schemeClr val="dk1"/>
              </a:buClr>
              <a:buSzPts val="1100"/>
              <a:buFont typeface="Arial"/>
              <a:buNone/>
            </a:pPr>
            <a:r>
              <a:rPr lang="en-GB" sz="1050" b="0" i="0" u="none" strike="noStrike" cap="none">
                <a:solidFill>
                  <a:schemeClr val="dk1"/>
                </a:solidFill>
                <a:latin typeface="Open Sans Light"/>
                <a:ea typeface="Open Sans Light"/>
                <a:cs typeface="Open Sans Light"/>
                <a:sym typeface="Open Sans Light"/>
              </a:rPr>
              <a:t>Greta and the Giants by Zoe Tucker</a:t>
            </a:r>
            <a:endParaRPr/>
          </a:p>
          <a:p>
            <a:pPr marL="0" marR="0" lvl="0" indent="0" algn="l" rtl="0">
              <a:lnSpc>
                <a:spcPct val="100000"/>
              </a:lnSpc>
              <a:spcBef>
                <a:spcPts val="0"/>
              </a:spcBef>
              <a:spcAft>
                <a:spcPts val="0"/>
              </a:spcAft>
              <a:buClr>
                <a:schemeClr val="dk1"/>
              </a:buClr>
              <a:buSzPts val="1100"/>
              <a:buFont typeface="Arial"/>
              <a:buNone/>
            </a:pPr>
            <a:r>
              <a:rPr lang="en-GB" sz="1050" b="0" i="0" u="none" strike="noStrike" cap="none">
                <a:solidFill>
                  <a:schemeClr val="dk1"/>
                </a:solidFill>
                <a:latin typeface="Open Sans Light"/>
                <a:ea typeface="Open Sans Light"/>
                <a:cs typeface="Open Sans Light"/>
                <a:sym typeface="Open Sans Light"/>
              </a:rPr>
              <a:t>The Pebble in My Pocket by Meredith Hooper</a:t>
            </a:r>
            <a:endParaRPr/>
          </a:p>
          <a:p>
            <a:pPr marL="0" marR="0" lvl="0" indent="0" algn="l" rtl="0">
              <a:lnSpc>
                <a:spcPct val="100000"/>
              </a:lnSpc>
              <a:spcBef>
                <a:spcPts val="0"/>
              </a:spcBef>
              <a:spcAft>
                <a:spcPts val="0"/>
              </a:spcAft>
              <a:buClr>
                <a:schemeClr val="dk1"/>
              </a:buClr>
              <a:buSzPts val="1100"/>
              <a:buFont typeface="Arial"/>
              <a:buNone/>
            </a:pPr>
            <a:r>
              <a:rPr lang="en-GB" sz="1050" b="0" i="0" u="none" strike="noStrike" cap="none">
                <a:solidFill>
                  <a:schemeClr val="dk1"/>
                </a:solidFill>
                <a:latin typeface="Open Sans Light"/>
                <a:ea typeface="Open Sans Light"/>
                <a:cs typeface="Open Sans Light"/>
                <a:sym typeface="Open Sans Light"/>
              </a:rPr>
              <a:t>Leon And The Place Between by Angela McAllister</a:t>
            </a:r>
            <a:endParaRPr/>
          </a:p>
          <a:p>
            <a:pPr marL="0" marR="0" lvl="0" indent="0" algn="l" rtl="0">
              <a:lnSpc>
                <a:spcPct val="100000"/>
              </a:lnSpc>
              <a:spcBef>
                <a:spcPts val="0"/>
              </a:spcBef>
              <a:spcAft>
                <a:spcPts val="0"/>
              </a:spcAft>
              <a:buClr>
                <a:schemeClr val="dk1"/>
              </a:buClr>
              <a:buSzPts val="1100"/>
              <a:buFont typeface="Arial"/>
              <a:buNone/>
            </a:pPr>
            <a:r>
              <a:rPr lang="en-GB" sz="1050" b="0" i="0" u="none" strike="noStrike" cap="none">
                <a:solidFill>
                  <a:schemeClr val="dk1"/>
                </a:solidFill>
                <a:latin typeface="Open Sans Light"/>
                <a:ea typeface="Open Sans Light"/>
                <a:cs typeface="Open Sans Light"/>
                <a:sym typeface="Open Sans Light"/>
              </a:rPr>
              <a:t>The Night Before Christmas by Clement Clarke Moore</a:t>
            </a:r>
            <a:endParaRPr/>
          </a:p>
          <a:p>
            <a:pPr marL="0" marR="0" lvl="0" indent="0" algn="l" rtl="0">
              <a:lnSpc>
                <a:spcPct val="100000"/>
              </a:lnSpc>
              <a:spcBef>
                <a:spcPts val="0"/>
              </a:spcBef>
              <a:spcAft>
                <a:spcPts val="0"/>
              </a:spcAft>
              <a:buClr>
                <a:schemeClr val="dk1"/>
              </a:buClr>
              <a:buSzPts val="1100"/>
              <a:buFont typeface="Arial"/>
              <a:buNone/>
            </a:pPr>
            <a:endParaRPr sz="1050" b="0" i="0" u="none" strike="noStrike" cap="none">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r>
              <a:rPr lang="en-GB" sz="1050" b="0" i="0" u="none" strike="noStrike" cap="none">
                <a:solidFill>
                  <a:schemeClr val="dk1"/>
                </a:solidFill>
                <a:latin typeface="Open Sans Light"/>
                <a:ea typeface="Open Sans Light"/>
                <a:cs typeface="Open Sans Light"/>
                <a:sym typeface="Open Sans Light"/>
              </a:rPr>
              <a:t>Additionally, we will be reading other texts during our Control the Game sessions, which will include:</a:t>
            </a:r>
            <a:endParaRPr/>
          </a:p>
          <a:p>
            <a:pPr marL="0" marR="0" lvl="0" indent="0" algn="l" rtl="0">
              <a:lnSpc>
                <a:spcPct val="100000"/>
              </a:lnSpc>
              <a:spcBef>
                <a:spcPts val="0"/>
              </a:spcBef>
              <a:spcAft>
                <a:spcPts val="0"/>
              </a:spcAft>
              <a:buClr>
                <a:schemeClr val="dk1"/>
              </a:buClr>
              <a:buSzPts val="1100"/>
              <a:buFont typeface="Arial"/>
              <a:buNone/>
            </a:pPr>
            <a:r>
              <a:rPr lang="en-GB" sz="1050" b="0" i="0" u="none" strike="noStrike" cap="none">
                <a:solidFill>
                  <a:schemeClr val="dk1"/>
                </a:solidFill>
                <a:latin typeface="Open Sans Light"/>
                <a:ea typeface="Open Sans Light"/>
                <a:cs typeface="Open Sans Light"/>
                <a:sym typeface="Open Sans Light"/>
              </a:rPr>
              <a:t>James And The Giant Peach by Roald Dahl</a:t>
            </a:r>
            <a:endParaRPr/>
          </a:p>
          <a:p>
            <a:pPr marL="0" marR="0" lvl="0" indent="0" algn="l" rtl="0">
              <a:lnSpc>
                <a:spcPct val="100000"/>
              </a:lnSpc>
              <a:spcBef>
                <a:spcPts val="0"/>
              </a:spcBef>
              <a:spcAft>
                <a:spcPts val="0"/>
              </a:spcAft>
              <a:buClr>
                <a:schemeClr val="dk1"/>
              </a:buClr>
              <a:buSzPts val="1100"/>
              <a:buFont typeface="Arial"/>
              <a:buNone/>
            </a:pPr>
            <a:r>
              <a:rPr lang="en-GB" sz="1050" b="0" i="0" u="none" strike="noStrike" cap="none">
                <a:solidFill>
                  <a:schemeClr val="dk1"/>
                </a:solidFill>
                <a:latin typeface="Open Sans Light"/>
                <a:ea typeface="Open Sans Light"/>
                <a:cs typeface="Open Sans Light"/>
                <a:sym typeface="Open Sans Light"/>
              </a:rPr>
              <a:t>Pugs Of The Frozen North by Phillip Reeve</a:t>
            </a:r>
            <a:endParaRPr sz="1100" b="0" i="0" u="none" strike="noStrike" cap="none">
              <a:solidFill>
                <a:schemeClr val="dk1"/>
              </a:solidFill>
              <a:latin typeface="Open Sans Light"/>
              <a:ea typeface="Open Sans Light"/>
              <a:cs typeface="Open Sans Light"/>
              <a:sym typeface="Open Sans Light"/>
            </a:endParaRPr>
          </a:p>
        </p:txBody>
      </p:sp>
      <p:sp>
        <p:nvSpPr>
          <p:cNvPr id="81" name="Google Shape;81;p1"/>
          <p:cNvSpPr txBox="1"/>
          <p:nvPr/>
        </p:nvSpPr>
        <p:spPr>
          <a:xfrm>
            <a:off x="3802352" y="4178025"/>
            <a:ext cx="3316200" cy="4594500"/>
          </a:xfrm>
          <a:prstGeom prst="rect">
            <a:avLst/>
          </a:prstGeom>
          <a:solidFill>
            <a:srgbClr val="F8EBEB"/>
          </a:solidFill>
          <a:ln>
            <a:noFill/>
          </a:ln>
        </p:spPr>
        <p:txBody>
          <a:bodyPr spcFirstLastPara="1" wrap="square" lIns="90000" tIns="90000" rIns="90000" bIns="900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Open Sans"/>
                <a:ea typeface="Open Sans"/>
                <a:cs typeface="Open Sans"/>
                <a:sym typeface="Open Sans"/>
              </a:rPr>
              <a:t>In Maths this term, we will be studying the four main areas of number that the children will then be able to apply to other areas of the curriculum. These will include:</a:t>
            </a:r>
            <a:endParaRPr/>
          </a:p>
          <a:p>
            <a:pPr marL="0"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Open Sans"/>
                <a:ea typeface="Open Sans"/>
                <a:cs typeface="Open Sans"/>
                <a:sym typeface="Open Sans"/>
              </a:rPr>
              <a:t>Place Value</a:t>
            </a:r>
            <a:endParaRPr/>
          </a:p>
          <a:p>
            <a:pPr marL="0"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Open Sans"/>
                <a:ea typeface="Open Sans"/>
                <a:cs typeface="Open Sans"/>
                <a:sym typeface="Open Sans"/>
              </a:rPr>
              <a:t>Addition</a:t>
            </a:r>
            <a:endParaRPr/>
          </a:p>
          <a:p>
            <a:pPr marL="0"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Open Sans"/>
                <a:ea typeface="Open Sans"/>
                <a:cs typeface="Open Sans"/>
                <a:sym typeface="Open Sans"/>
              </a:rPr>
              <a:t>Subtraction</a:t>
            </a:r>
            <a:endParaRPr/>
          </a:p>
          <a:p>
            <a:pPr marL="0"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Open Sans"/>
                <a:ea typeface="Open Sans"/>
                <a:cs typeface="Open Sans"/>
                <a:sym typeface="Open Sans"/>
              </a:rPr>
              <a:t>Multiplication</a:t>
            </a:r>
            <a:endParaRPr/>
          </a:p>
          <a:p>
            <a:pPr marL="0"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Open Sans"/>
                <a:ea typeface="Open Sans"/>
                <a:cs typeface="Open Sans"/>
                <a:sym typeface="Open Sans"/>
              </a:rPr>
              <a:t>Division</a:t>
            </a:r>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Open Sans"/>
                <a:ea typeface="Open Sans"/>
                <a:cs typeface="Open Sans"/>
                <a:sym typeface="Open Sans"/>
              </a:rPr>
              <a:t>Additionally, the children will be completing a ‘Flashbook Four’ each morning as they come into school, which practices skills they have learned last lesson, last week, last term and last year, ensuring that these key skills are used on a regular basis.</a:t>
            </a:r>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GB" sz="1100" b="0" i="0" u="none" strike="noStrike" cap="none">
                <a:solidFill>
                  <a:schemeClr val="dk1"/>
                </a:solidFill>
                <a:latin typeface="Open Sans"/>
                <a:ea typeface="Open Sans"/>
                <a:cs typeface="Open Sans"/>
                <a:sym typeface="Open Sans"/>
              </a:rPr>
              <a:t>We will complete Times Tables sessions daily in school, where we will focus on a particular times table. We ask that you practice times tables with your children at home; ways that you can do this include TT Rockstars, Hit the Button or by making up your own way that your child will enjoy! This term, please practice the 10, 5, 2 and 4 times tables.</a:t>
            </a:r>
            <a:endParaRPr sz="1100" b="0" i="0" u="none" strike="noStrike" cap="none">
              <a:solidFill>
                <a:schemeClr val="dk1"/>
              </a:solidFill>
              <a:latin typeface="Open Sans"/>
              <a:ea typeface="Open Sans"/>
              <a:cs typeface="Open Sans"/>
              <a:sym typeface="Open Sans"/>
            </a:endParaRPr>
          </a:p>
        </p:txBody>
      </p:sp>
      <p:sp>
        <p:nvSpPr>
          <p:cNvPr id="82" name="Google Shape;82;p1"/>
          <p:cNvSpPr txBox="1"/>
          <p:nvPr/>
        </p:nvSpPr>
        <p:spPr>
          <a:xfrm>
            <a:off x="217350" y="2943550"/>
            <a:ext cx="7125300" cy="1208440"/>
          </a:xfrm>
          <a:prstGeom prst="rect">
            <a:avLst/>
          </a:prstGeom>
          <a:solidFill>
            <a:srgbClr val="EEEEEE"/>
          </a:solidFill>
          <a:ln>
            <a:noFill/>
          </a:ln>
        </p:spPr>
        <p:txBody>
          <a:bodyPr spcFirstLastPara="1" wrap="square" lIns="90000" tIns="90000" rIns="90000" bIns="900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000" b="0" i="0" u="none" strike="noStrike" cap="none">
                <a:solidFill>
                  <a:schemeClr val="dk1"/>
                </a:solidFill>
                <a:latin typeface="Open Sans"/>
                <a:ea typeface="Open Sans"/>
                <a:cs typeface="Open Sans"/>
                <a:sym typeface="Open Sans"/>
              </a:rPr>
              <a:t>Welcome to Year 3! Miss Holmes, Mrs Hall, Miss Harland and Mrs Bass are all very excited to welcome your children into a new key stage. We have lots of exciting things planned this term for your children to enjoy. We have a Year 3 email account that you can contact us on any time, as well as ringing school or speaking to us at the end of the school day. Our email address is: </a:t>
            </a:r>
            <a:r>
              <a:rPr lang="en-GB" sz="1000" b="0" i="0" u="sng" strike="noStrike" cap="none">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y3staff@stbenedicts.npcat.org.uk</a:t>
            </a:r>
            <a:r>
              <a:rPr lang="en-GB" sz="1000" b="0" i="0" u="none" strike="noStrike" cap="none">
                <a:solidFill>
                  <a:schemeClr val="dk1"/>
                </a:solidFill>
                <a:latin typeface="Open Sans"/>
                <a:ea typeface="Open Sans"/>
                <a:cs typeface="Open Sans"/>
                <a:sym typeface="Open Sans"/>
              </a:rPr>
              <a:t>. Please ensure you read your child’s school reading book a minimum of three times per week, writing in their Reading Records each time they have read. We will also send home some homework each week which is handed out on a Thursday to be returned the following Wednesday.</a:t>
            </a:r>
            <a:endParaRPr sz="1000" b="0" i="0" u="none" strike="noStrike" cap="none">
              <a:solidFill>
                <a:schemeClr val="dk1"/>
              </a:solidFill>
              <a:latin typeface="Open Sans"/>
              <a:ea typeface="Open Sans"/>
              <a:cs typeface="Open Sans"/>
              <a:sym typeface="Open Sans"/>
            </a:endParaRPr>
          </a:p>
        </p:txBody>
      </p:sp>
      <p:sp>
        <p:nvSpPr>
          <p:cNvPr id="83" name="Google Shape;83;p1"/>
          <p:cNvSpPr txBox="1"/>
          <p:nvPr/>
        </p:nvSpPr>
        <p:spPr>
          <a:xfrm>
            <a:off x="217187" y="8972625"/>
            <a:ext cx="7125300" cy="1070132"/>
          </a:xfrm>
          <a:prstGeom prst="rect">
            <a:avLst/>
          </a:prstGeom>
          <a:solidFill>
            <a:srgbClr val="EEEEEE"/>
          </a:solidFill>
          <a:ln>
            <a:noFill/>
          </a:ln>
        </p:spPr>
        <p:txBody>
          <a:bodyPr spcFirstLastPara="1" wrap="square" lIns="90000" tIns="90000" rIns="90000" bIns="900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Open Sans"/>
              <a:ea typeface="Open Sans"/>
              <a:cs typeface="Open Sans"/>
              <a:sym typeface="Open Sans"/>
            </a:endParaRPr>
          </a:p>
        </p:txBody>
      </p:sp>
      <p:pic>
        <p:nvPicPr>
          <p:cNvPr id="84" name="Google Shape;84;p1"/>
          <p:cNvPicPr preferRelativeResize="0"/>
          <p:nvPr/>
        </p:nvPicPr>
        <p:blipFill rotWithShape="1">
          <a:blip r:embed="rId4">
            <a:alphaModFix/>
          </a:blip>
          <a:srcRect/>
          <a:stretch/>
        </p:blipFill>
        <p:spPr>
          <a:xfrm>
            <a:off x="6592350" y="8990835"/>
            <a:ext cx="760712" cy="1051922"/>
          </a:xfrm>
          <a:prstGeom prst="rect">
            <a:avLst/>
          </a:prstGeom>
          <a:noFill/>
          <a:ln>
            <a:noFill/>
          </a:ln>
        </p:spPr>
      </p:pic>
      <p:pic>
        <p:nvPicPr>
          <p:cNvPr id="85" name="Google Shape;85;p1"/>
          <p:cNvPicPr preferRelativeResize="0"/>
          <p:nvPr/>
        </p:nvPicPr>
        <p:blipFill rotWithShape="1">
          <a:blip r:embed="rId5">
            <a:alphaModFix/>
          </a:blip>
          <a:srcRect/>
          <a:stretch/>
        </p:blipFill>
        <p:spPr>
          <a:xfrm>
            <a:off x="231186" y="8993216"/>
            <a:ext cx="1016590" cy="1023506"/>
          </a:xfrm>
          <a:prstGeom prst="rect">
            <a:avLst/>
          </a:prstGeom>
          <a:noFill/>
          <a:ln>
            <a:noFill/>
          </a:ln>
        </p:spPr>
      </p:pic>
      <p:pic>
        <p:nvPicPr>
          <p:cNvPr id="86" name="Google Shape;86;p1"/>
          <p:cNvPicPr preferRelativeResize="0"/>
          <p:nvPr/>
        </p:nvPicPr>
        <p:blipFill rotWithShape="1">
          <a:blip r:embed="rId6">
            <a:alphaModFix/>
          </a:blip>
          <a:srcRect/>
          <a:stretch/>
        </p:blipFill>
        <p:spPr>
          <a:xfrm>
            <a:off x="1537102" y="8980737"/>
            <a:ext cx="1281400" cy="1038048"/>
          </a:xfrm>
          <a:prstGeom prst="rect">
            <a:avLst/>
          </a:prstGeom>
          <a:noFill/>
          <a:ln>
            <a:noFill/>
          </a:ln>
        </p:spPr>
      </p:pic>
      <p:pic>
        <p:nvPicPr>
          <p:cNvPr id="87" name="Google Shape;87;p1"/>
          <p:cNvPicPr preferRelativeResize="0"/>
          <p:nvPr/>
        </p:nvPicPr>
        <p:blipFill rotWithShape="1">
          <a:blip r:embed="rId7">
            <a:alphaModFix/>
          </a:blip>
          <a:srcRect/>
          <a:stretch/>
        </p:blipFill>
        <p:spPr>
          <a:xfrm>
            <a:off x="3096747" y="8980738"/>
            <a:ext cx="946967" cy="1062019"/>
          </a:xfrm>
          <a:prstGeom prst="rect">
            <a:avLst/>
          </a:prstGeom>
          <a:noFill/>
          <a:ln>
            <a:noFill/>
          </a:ln>
        </p:spPr>
      </p:pic>
      <p:pic>
        <p:nvPicPr>
          <p:cNvPr id="88" name="Google Shape;88;p1"/>
          <p:cNvPicPr preferRelativeResize="0"/>
          <p:nvPr/>
        </p:nvPicPr>
        <p:blipFill rotWithShape="1">
          <a:blip r:embed="rId8">
            <a:alphaModFix/>
          </a:blip>
          <a:srcRect/>
          <a:stretch/>
        </p:blipFill>
        <p:spPr>
          <a:xfrm>
            <a:off x="4398674" y="8971063"/>
            <a:ext cx="946967" cy="1062019"/>
          </a:xfrm>
          <a:prstGeom prst="rect">
            <a:avLst/>
          </a:prstGeom>
          <a:noFill/>
          <a:ln>
            <a:noFill/>
          </a:ln>
        </p:spPr>
      </p:pic>
      <p:pic>
        <p:nvPicPr>
          <p:cNvPr id="89" name="Google Shape;89;p1"/>
          <p:cNvPicPr preferRelativeResize="0"/>
          <p:nvPr/>
        </p:nvPicPr>
        <p:blipFill rotWithShape="1">
          <a:blip r:embed="rId9">
            <a:alphaModFix/>
          </a:blip>
          <a:srcRect/>
          <a:stretch/>
        </p:blipFill>
        <p:spPr>
          <a:xfrm>
            <a:off x="5561829" y="8980737"/>
            <a:ext cx="682234" cy="103598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p:nvPr/>
        </p:nvSpPr>
        <p:spPr>
          <a:xfrm>
            <a:off x="475050" y="908376"/>
            <a:ext cx="6382950" cy="1082500"/>
          </a:xfrm>
          <a:prstGeom prst="rect">
            <a:avLst/>
          </a:prstGeom>
          <a:solidFill>
            <a:srgbClr val="CCD9E8"/>
          </a:solidFill>
          <a:ln>
            <a:noFill/>
          </a:ln>
        </p:spPr>
        <p:txBody>
          <a:bodyPr spcFirstLastPara="1" wrap="square" lIns="90000" tIns="90000" rIns="90000" bIns="900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050" b="0" i="0" u="none" strike="noStrike" cap="none">
                <a:solidFill>
                  <a:schemeClr val="dk1"/>
                </a:solidFill>
                <a:latin typeface="Open Sans Light"/>
                <a:ea typeface="Open Sans Light"/>
                <a:cs typeface="Open Sans Light"/>
                <a:sym typeface="Open Sans Light"/>
              </a:rPr>
              <a:t>We will begin our RE this year with Creation and Covenant we will revisit and remember the first creation story from Genesis </a:t>
            </a:r>
            <a:endParaRPr/>
          </a:p>
          <a:p>
            <a:pPr marL="0" marR="0" lvl="0" indent="0" algn="l" rtl="0">
              <a:lnSpc>
                <a:spcPct val="100000"/>
              </a:lnSpc>
              <a:spcBef>
                <a:spcPts val="0"/>
              </a:spcBef>
              <a:spcAft>
                <a:spcPts val="0"/>
              </a:spcAft>
              <a:buClr>
                <a:schemeClr val="dk1"/>
              </a:buClr>
              <a:buSzPts val="1100"/>
              <a:buFont typeface="Arial"/>
              <a:buNone/>
            </a:pPr>
            <a:endParaRPr sz="1050" b="0" i="0" u="none" strike="noStrike" cap="none">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r>
              <a:rPr lang="en-GB" sz="1050" b="0" i="0" u="none" strike="noStrike" cap="none">
                <a:solidFill>
                  <a:schemeClr val="dk1"/>
                </a:solidFill>
                <a:latin typeface="Open Sans Light"/>
                <a:ea typeface="Open Sans Light"/>
                <a:cs typeface="Open Sans Light"/>
                <a:sym typeface="Open Sans Light"/>
              </a:rPr>
              <a:t>We will then be learning about Prophecy and Promise, reflecting on what Sunday Mass means for Christians.</a:t>
            </a:r>
            <a:endParaRPr sz="1200" b="0" i="0" u="none" strike="noStrike" cap="none">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Open Sans Light"/>
              <a:ea typeface="Open Sans Light"/>
              <a:cs typeface="Open Sans Light"/>
              <a:sym typeface="Open Sans Light"/>
            </a:endParaRPr>
          </a:p>
        </p:txBody>
      </p:sp>
      <p:sp>
        <p:nvSpPr>
          <p:cNvPr id="95" name="Google Shape;95;p2"/>
          <p:cNvSpPr txBox="1"/>
          <p:nvPr/>
        </p:nvSpPr>
        <p:spPr>
          <a:xfrm>
            <a:off x="3876675" y="1590675"/>
            <a:ext cx="3316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2"/>
          <p:cNvSpPr txBox="1"/>
          <p:nvPr/>
        </p:nvSpPr>
        <p:spPr>
          <a:xfrm>
            <a:off x="3857625" y="1590675"/>
            <a:ext cx="3338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2"/>
          <p:cNvSpPr txBox="1"/>
          <p:nvPr/>
        </p:nvSpPr>
        <p:spPr>
          <a:xfrm>
            <a:off x="475050" y="2129051"/>
            <a:ext cx="6382950" cy="4339988"/>
          </a:xfrm>
          <a:prstGeom prst="rect">
            <a:avLst/>
          </a:prstGeom>
          <a:solidFill>
            <a:srgbClr val="F8EBEB"/>
          </a:solidFill>
          <a:ln>
            <a:noFill/>
          </a:ln>
        </p:spPr>
        <p:txBody>
          <a:bodyPr spcFirstLastPara="1" wrap="square" lIns="90000" tIns="90000" rIns="90000" bIns="900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000" b="1" i="0" u="none" strike="noStrike" cap="none">
                <a:solidFill>
                  <a:srgbClr val="000000"/>
                </a:solidFill>
                <a:latin typeface="Open Sans"/>
                <a:ea typeface="Open Sans"/>
                <a:cs typeface="Open Sans"/>
                <a:sym typeface="Open Sans"/>
              </a:rPr>
              <a:t>Geography</a:t>
            </a:r>
            <a:endParaRPr/>
          </a:p>
          <a:p>
            <a:pPr marL="0" marR="0" lvl="0" indent="0" algn="l" rtl="0">
              <a:lnSpc>
                <a:spcPct val="100000"/>
              </a:lnSpc>
              <a:spcBef>
                <a:spcPts val="0"/>
              </a:spcBef>
              <a:spcAft>
                <a:spcPts val="0"/>
              </a:spcAft>
              <a:buClr>
                <a:schemeClr val="dk1"/>
              </a:buClr>
              <a:buSzPts val="1100"/>
              <a:buFont typeface="Arial"/>
              <a:buNone/>
            </a:pPr>
            <a:r>
              <a:rPr lang="en-GB" sz="1000" b="0" i="0" u="none" strike="noStrike" cap="none">
                <a:solidFill>
                  <a:srgbClr val="000000"/>
                </a:solidFill>
                <a:latin typeface="Open Sans"/>
                <a:ea typeface="Open Sans"/>
                <a:cs typeface="Open Sans"/>
                <a:sym typeface="Open Sans"/>
              </a:rPr>
              <a:t>This term, we will be focusing on Map and Fieldwork skills and will (weather permitting!) be completing a lot of learning outside. We will be learning how to use a compass and finding the cardinal and intercardinal points of a compass.</a:t>
            </a:r>
            <a:endParaRPr/>
          </a:p>
          <a:p>
            <a:pPr marL="0" marR="0" lvl="0" indent="0" algn="l" rtl="0">
              <a:lnSpc>
                <a:spcPct val="100000"/>
              </a:lnSpc>
              <a:spcBef>
                <a:spcPts val="0"/>
              </a:spcBef>
              <a:spcAft>
                <a:spcPts val="0"/>
              </a:spcAft>
              <a:buClr>
                <a:schemeClr val="dk1"/>
              </a:buClr>
              <a:buSzPts val="1100"/>
              <a:buFont typeface="Arial"/>
              <a:buNone/>
            </a:pPr>
            <a:r>
              <a:rPr lang="en-GB" sz="1000" b="1" i="0" u="none" strike="noStrike" cap="none">
                <a:solidFill>
                  <a:srgbClr val="000000"/>
                </a:solidFill>
                <a:latin typeface="Open Sans"/>
                <a:ea typeface="Open Sans"/>
                <a:cs typeface="Open Sans"/>
                <a:sym typeface="Open Sans"/>
              </a:rPr>
              <a:t>History</a:t>
            </a:r>
            <a:endParaRPr sz="10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GB" sz="1000" b="0" i="0" u="none" strike="noStrike" cap="none">
                <a:solidFill>
                  <a:srgbClr val="000000"/>
                </a:solidFill>
                <a:latin typeface="Open Sans"/>
                <a:ea typeface="Open Sans"/>
                <a:cs typeface="Open Sans"/>
                <a:sym typeface="Open Sans"/>
              </a:rPr>
              <a:t>Our focus for this term will be the Stone Age, Bronze Age and Iron Age, learning about what life was like for the people who lived in this time period, as well as the timeline of the largest era of history.</a:t>
            </a:r>
            <a:endParaRPr/>
          </a:p>
          <a:p>
            <a:pPr marL="0" marR="0" lvl="0" indent="0" algn="l" rtl="0">
              <a:lnSpc>
                <a:spcPct val="100000"/>
              </a:lnSpc>
              <a:spcBef>
                <a:spcPts val="0"/>
              </a:spcBef>
              <a:spcAft>
                <a:spcPts val="0"/>
              </a:spcAft>
              <a:buClr>
                <a:schemeClr val="dk1"/>
              </a:buClr>
              <a:buSzPts val="1100"/>
              <a:buFont typeface="Arial"/>
              <a:buNone/>
            </a:pPr>
            <a:r>
              <a:rPr lang="en-GB" sz="1000" b="1" i="0" u="none" strike="noStrike" cap="none">
                <a:solidFill>
                  <a:srgbClr val="000000"/>
                </a:solidFill>
                <a:latin typeface="Open Sans"/>
                <a:ea typeface="Open Sans"/>
                <a:cs typeface="Open Sans"/>
                <a:sym typeface="Open Sans"/>
              </a:rPr>
              <a:t>Science</a:t>
            </a:r>
            <a:endParaRPr sz="10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GB" sz="1000" b="0" i="0" u="none" strike="noStrike" cap="none">
                <a:solidFill>
                  <a:srgbClr val="000000"/>
                </a:solidFill>
                <a:latin typeface="Open Sans"/>
                <a:ea typeface="Open Sans"/>
                <a:cs typeface="Open Sans"/>
                <a:sym typeface="Open Sans"/>
              </a:rPr>
              <a:t>In Science, our topics are Rocks and Animals Including Humans. In Rocks, we be learning about how rocks and fossils are formed, investigating different types of rocks and what soil is made of. In Animals Including Humans, we will be focusing on the effect that food has on our body, and what skeletons and muscles do.</a:t>
            </a:r>
            <a:endParaRPr sz="1000" b="1"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GB" sz="1000" b="1" i="0" u="none" strike="noStrike" cap="none">
                <a:solidFill>
                  <a:srgbClr val="000000"/>
                </a:solidFill>
                <a:latin typeface="Open Sans"/>
                <a:ea typeface="Open Sans"/>
                <a:cs typeface="Open Sans"/>
                <a:sym typeface="Open Sans"/>
              </a:rPr>
              <a:t>Art</a:t>
            </a:r>
            <a:endParaRPr/>
          </a:p>
          <a:p>
            <a:pPr marL="0" marR="0" lvl="0" indent="0" algn="l" rtl="0">
              <a:lnSpc>
                <a:spcPct val="100000"/>
              </a:lnSpc>
              <a:spcBef>
                <a:spcPts val="0"/>
              </a:spcBef>
              <a:spcAft>
                <a:spcPts val="0"/>
              </a:spcAft>
              <a:buClr>
                <a:schemeClr val="dk1"/>
              </a:buClr>
              <a:buSzPts val="1100"/>
              <a:buFont typeface="Arial"/>
              <a:buNone/>
            </a:pPr>
            <a:r>
              <a:rPr lang="en-GB" sz="1000" b="0" i="0" u="none" strike="noStrike" cap="none">
                <a:solidFill>
                  <a:srgbClr val="000000"/>
                </a:solidFill>
                <a:latin typeface="Open Sans"/>
                <a:ea typeface="Open Sans"/>
                <a:cs typeface="Open Sans"/>
                <a:sym typeface="Open Sans"/>
              </a:rPr>
              <a:t>In Art, our focus for this half term are painting and drawing inspired by cave art (to link in with our History topic), thinking about how we can mark-make and use paints to create different textures. After this, we will look at printmaking, creating a range of marks with a roller.</a:t>
            </a:r>
            <a:endParaRPr/>
          </a:p>
          <a:p>
            <a:pPr marL="0" marR="0" lvl="0" indent="0" algn="l" rtl="0">
              <a:lnSpc>
                <a:spcPct val="100000"/>
              </a:lnSpc>
              <a:spcBef>
                <a:spcPts val="0"/>
              </a:spcBef>
              <a:spcAft>
                <a:spcPts val="0"/>
              </a:spcAft>
              <a:buClr>
                <a:schemeClr val="dk1"/>
              </a:buClr>
              <a:buSzPts val="1100"/>
              <a:buFont typeface="Arial"/>
              <a:buNone/>
            </a:pPr>
            <a:r>
              <a:rPr lang="en-GB" sz="1000" b="1" i="0" u="none" strike="noStrike" cap="none">
                <a:solidFill>
                  <a:srgbClr val="000000"/>
                </a:solidFill>
                <a:latin typeface="Open Sans"/>
                <a:ea typeface="Open Sans"/>
                <a:cs typeface="Open Sans"/>
                <a:sym typeface="Open Sans"/>
              </a:rPr>
              <a:t>DT</a:t>
            </a:r>
            <a:endParaRPr sz="10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GB" sz="1000" b="0" i="0" u="none" strike="noStrike" cap="none">
                <a:solidFill>
                  <a:srgbClr val="000000"/>
                </a:solidFill>
                <a:latin typeface="Open Sans"/>
                <a:ea typeface="Open Sans"/>
                <a:cs typeface="Open Sans"/>
                <a:sym typeface="Open Sans"/>
              </a:rPr>
              <a:t>In Design Technology, our focus will be textiles where we will explore how to stiffen fabric, how to cover a box with fabric and how to create a rigid box out of fabric. We will then look at Food and Nutrition, thinking about what a balanced diet is, along with pre-made and processed food.</a:t>
            </a:r>
            <a:endParaRPr/>
          </a:p>
          <a:p>
            <a:pPr marL="0" marR="0" lvl="0" indent="0" algn="l" rtl="0">
              <a:lnSpc>
                <a:spcPct val="100000"/>
              </a:lnSpc>
              <a:spcBef>
                <a:spcPts val="0"/>
              </a:spcBef>
              <a:spcAft>
                <a:spcPts val="0"/>
              </a:spcAft>
              <a:buClr>
                <a:schemeClr val="dk1"/>
              </a:buClr>
              <a:buSzPts val="1100"/>
              <a:buFont typeface="Arial"/>
              <a:buNone/>
            </a:pPr>
            <a:r>
              <a:rPr lang="en-GB" sz="1000" b="1" i="0" u="none" strike="noStrike" cap="none">
                <a:solidFill>
                  <a:srgbClr val="000000"/>
                </a:solidFill>
                <a:latin typeface="Open Sans"/>
                <a:ea typeface="Open Sans"/>
                <a:cs typeface="Open Sans"/>
                <a:sym typeface="Open Sans"/>
              </a:rPr>
              <a:t>Music</a:t>
            </a:r>
            <a:endParaRPr sz="10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GB" sz="1000" b="0" i="0" u="none" strike="noStrike" cap="none">
                <a:solidFill>
                  <a:srgbClr val="000000"/>
                </a:solidFill>
                <a:latin typeface="Open Sans"/>
                <a:ea typeface="Open Sans"/>
                <a:cs typeface="Open Sans"/>
                <a:sym typeface="Open Sans"/>
              </a:rPr>
              <a:t>We will be learning how to sing in rounds, exploring how to create harmonies by singing the same melody but at a different time, as well as thinking about the texture of the sounds created by adding more voices.</a:t>
            </a:r>
            <a:endParaRPr/>
          </a:p>
          <a:p>
            <a:pPr marL="0" marR="0" lvl="0" indent="0" algn="l" rtl="0">
              <a:lnSpc>
                <a:spcPct val="100000"/>
              </a:lnSpc>
              <a:spcBef>
                <a:spcPts val="0"/>
              </a:spcBef>
              <a:spcAft>
                <a:spcPts val="0"/>
              </a:spcAft>
              <a:buClr>
                <a:schemeClr val="dk1"/>
              </a:buClr>
              <a:buSzPts val="1100"/>
              <a:buFont typeface="Arial"/>
              <a:buNone/>
            </a:pPr>
            <a:r>
              <a:rPr lang="en-GB" sz="1000" b="1" i="0" u="none" strike="noStrike" cap="none">
                <a:solidFill>
                  <a:srgbClr val="000000"/>
                </a:solidFill>
                <a:latin typeface="Open Sans"/>
                <a:ea typeface="Open Sans"/>
                <a:cs typeface="Open Sans"/>
                <a:sym typeface="Open Sans"/>
              </a:rPr>
              <a:t>French</a:t>
            </a:r>
            <a:endParaRPr sz="10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GB" sz="1000" b="0" i="0" u="none" strike="noStrike" cap="none">
                <a:solidFill>
                  <a:srgbClr val="000000"/>
                </a:solidFill>
                <a:latin typeface="Open Sans"/>
                <a:ea typeface="Open Sans"/>
                <a:cs typeface="Open Sans"/>
                <a:sym typeface="Open Sans"/>
              </a:rPr>
              <a:t>In French, we will be focusing on Greetings, how to say hello and goodbye to our friends, family, teachers and other people we see in an appropriate manner, as well as items in the classroom that we will describe with colours.</a:t>
            </a:r>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Open Sans"/>
              <a:ea typeface="Open Sans"/>
              <a:cs typeface="Open Sans"/>
              <a:sym typeface="Open Sans"/>
            </a:endParaRPr>
          </a:p>
        </p:txBody>
      </p:sp>
      <p:sp>
        <p:nvSpPr>
          <p:cNvPr id="98" name="Google Shape;98;p2"/>
          <p:cNvSpPr txBox="1"/>
          <p:nvPr/>
        </p:nvSpPr>
        <p:spPr>
          <a:xfrm>
            <a:off x="318014" y="6583576"/>
            <a:ext cx="6923645" cy="2737279"/>
          </a:xfrm>
          <a:prstGeom prst="rect">
            <a:avLst/>
          </a:prstGeom>
          <a:solidFill>
            <a:srgbClr val="F0F4F5"/>
          </a:solidFill>
          <a:ln>
            <a:noFill/>
          </a:ln>
        </p:spPr>
        <p:txBody>
          <a:bodyPr spcFirstLastPara="1" wrap="square" lIns="90000" tIns="90000" rIns="90000" bIns="900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Al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900</Words>
  <Application>Microsoft Office PowerPoint</Application>
  <PresentationFormat>Custom</PresentationFormat>
  <Paragraphs>58</Paragraphs>
  <Slides>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Open Sans</vt:lpstr>
      <vt:lpstr>Open Sans Light</vt:lpstr>
      <vt:lpstr>Arial</vt:lpstr>
      <vt:lpstr>Open Sans SemiBold</vt:lpstr>
      <vt:lpstr>Crimson Text</vt:lpstr>
      <vt:lpstr>Crimson Text SemiBold</vt:lpstr>
      <vt:lpstr>All Pages</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Wilson</dc:creator>
  <cp:lastModifiedBy>Charlotte Severs</cp:lastModifiedBy>
  <cp:revision>1</cp:revision>
  <dcterms:modified xsi:type="dcterms:W3CDTF">2024-10-08T06:55:08Z</dcterms:modified>
</cp:coreProperties>
</file>