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5"/>
  </p:notesMasterIdLst>
  <p:sldIdLst>
    <p:sldId id="256" r:id="rId3"/>
    <p:sldId id="257" r:id="rId4"/>
  </p:sldIdLst>
  <p:sldSz cx="7559675" cy="10691813"/>
  <p:notesSz cx="6797675" cy="9926638"/>
  <p:embeddedFontLst>
    <p:embeddedFont>
      <p:font typeface="Crimson Text" panose="020B0604020202020204" charset="0"/>
      <p:regular r:id="rId6"/>
      <p:bold r:id="rId7"/>
      <p:italic r:id="rId8"/>
      <p:boldItalic r:id="rId9"/>
    </p:embeddedFont>
    <p:embeddedFont>
      <p:font typeface="Crimson Text SemiBold" panose="020B0604020202020204" charset="0"/>
      <p:regular r:id="rId10"/>
      <p:bold r:id="rId11"/>
      <p:italic r:id="rId12"/>
      <p:boldItalic r:id="rId13"/>
    </p:embeddedFont>
    <p:embeddedFont>
      <p:font typeface="Open Sans" panose="020B0606030504020204" pitchFamily="34" charset="0"/>
      <p:regular r:id="rId14"/>
      <p:bold r:id="rId15"/>
      <p:italic r:id="rId16"/>
      <p:boldItalic r:id="rId17"/>
    </p:embeddedFont>
    <p:embeddedFont>
      <p:font typeface="Open Sans Light" panose="020B0306030504020204" pitchFamily="34" charset="0"/>
      <p:regular r:id="rId18"/>
      <p:bold r:id="rId19"/>
      <p:italic r:id="rId20"/>
      <p:boldItalic r:id="rId21"/>
    </p:embeddedFont>
    <p:embeddedFont>
      <p:font typeface="Open Sans SemiBold" panose="020B070603080402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7G7J/SBkhFHR6rbvlyRt36tLW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2352" y="54"/>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font" Target="fonts/font21.fntdata"/><Relationship Id="rId3" Type="http://schemas.openxmlformats.org/officeDocument/2006/relationships/slide" Target="slides/slide1.xml"/><Relationship Id="rId21" Type="http://schemas.openxmlformats.org/officeDocument/2006/relationships/font" Target="fonts/font16.fntdata"/><Relationship Id="rId34"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font" Target="fonts/font23.fntdata"/><Relationship Id="rId36"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font" Target="fonts/font22.fntdata"/><Relationship Id="rId35" Type="http://schemas.openxmlformats.org/officeDocument/2006/relationships/viewProps" Target="viewProps.xml"/><Relationship Id="rId8"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2084388" y="744538"/>
            <a:ext cx="263048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2082800"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Page" type="title">
  <p:cSld name="TITLE">
    <p:spTree>
      <p:nvGrpSpPr>
        <p:cNvPr id="1" name="Shape 9"/>
        <p:cNvGrpSpPr/>
        <p:nvPr/>
      </p:nvGrpSpPr>
      <p:grpSpPr>
        <a:xfrm>
          <a:off x="0" y="0"/>
          <a:ext cx="0" cy="0"/>
          <a:chOff x="0" y="0"/>
          <a:chExt cx="0" cy="0"/>
        </a:xfrm>
      </p:grpSpPr>
      <p:sp>
        <p:nvSpPr>
          <p:cNvPr id="10" name="Google Shape;10;p4"/>
          <p:cNvSpPr/>
          <p:nvPr/>
        </p:nvSpPr>
        <p:spPr>
          <a:xfrm>
            <a:off x="-19350" y="2412150"/>
            <a:ext cx="7598700" cy="342000"/>
          </a:xfrm>
          <a:prstGeom prst="rect">
            <a:avLst/>
          </a:prstGeom>
          <a:solidFill>
            <a:srgbClr val="CCD9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4"/>
          <p:cNvPicPr preferRelativeResize="0"/>
          <p:nvPr/>
        </p:nvPicPr>
        <p:blipFill rotWithShape="1">
          <a:blip r:embed="rId2">
            <a:alphaModFix/>
          </a:blip>
          <a:srcRect l="1903" r="1914"/>
          <a:stretch/>
        </p:blipFill>
        <p:spPr>
          <a:xfrm>
            <a:off x="0" y="0"/>
            <a:ext cx="7559998" cy="1512475"/>
          </a:xfrm>
          <a:prstGeom prst="rect">
            <a:avLst/>
          </a:prstGeom>
          <a:noFill/>
          <a:ln>
            <a:noFill/>
          </a:ln>
        </p:spPr>
      </p:pic>
      <p:pic>
        <p:nvPicPr>
          <p:cNvPr id="12" name="Google Shape;12;p4"/>
          <p:cNvPicPr preferRelativeResize="0"/>
          <p:nvPr/>
        </p:nvPicPr>
        <p:blipFill rotWithShape="1">
          <a:blip r:embed="rId3">
            <a:alphaModFix/>
          </a:blip>
          <a:srcRect t="-1822" b="18959"/>
          <a:stretch/>
        </p:blipFill>
        <p:spPr>
          <a:xfrm>
            <a:off x="615300" y="910400"/>
            <a:ext cx="1240849" cy="1305554"/>
          </a:xfrm>
          <a:prstGeom prst="rect">
            <a:avLst/>
          </a:prstGeom>
          <a:noFill/>
          <a:ln>
            <a:noFill/>
          </a:ln>
        </p:spPr>
      </p:pic>
      <p:sp>
        <p:nvSpPr>
          <p:cNvPr id="13" name="Google Shape;13;p4"/>
          <p:cNvSpPr txBox="1"/>
          <p:nvPr/>
        </p:nvSpPr>
        <p:spPr>
          <a:xfrm>
            <a:off x="1725025" y="999625"/>
            <a:ext cx="1749300" cy="11268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2200"/>
              <a:buFont typeface="Arial"/>
              <a:buNone/>
            </a:pPr>
            <a:r>
              <a:rPr lang="en-GB" sz="2200" b="1" i="0" u="none" strike="noStrike" cap="none">
                <a:solidFill>
                  <a:srgbClr val="01418B"/>
                </a:solidFill>
                <a:latin typeface="Crimson Text"/>
                <a:ea typeface="Crimson Text"/>
                <a:cs typeface="Crimson Text"/>
                <a:sym typeface="Crimson Text"/>
              </a:rPr>
              <a:t>ST BENEDICT’S</a:t>
            </a:r>
            <a:endParaRPr sz="2200" b="1" i="0" u="none" strike="noStrike" cap="none">
              <a:solidFill>
                <a:srgbClr val="01418B"/>
              </a:solidFill>
              <a:latin typeface="Crimson Text"/>
              <a:ea typeface="Crimson Text"/>
              <a:cs typeface="Crimson Text"/>
              <a:sym typeface="Crimson Text"/>
            </a:endParaRPr>
          </a:p>
          <a:p>
            <a:pPr marL="0" marR="0" lvl="0" indent="0" algn="ctr" rtl="0">
              <a:lnSpc>
                <a:spcPct val="80000"/>
              </a:lnSpc>
              <a:spcBef>
                <a:spcPts val="0"/>
              </a:spcBef>
              <a:spcAft>
                <a:spcPts val="0"/>
              </a:spcAft>
              <a:buClr>
                <a:srgbClr val="000000"/>
              </a:buClr>
              <a:buSzPts val="2400"/>
              <a:buFont typeface="Arial"/>
              <a:buNone/>
            </a:pPr>
            <a:r>
              <a:rPr lang="en-GB" sz="2400" b="0" i="0" u="none" strike="noStrike" cap="none">
                <a:solidFill>
                  <a:srgbClr val="000000"/>
                </a:solidFill>
                <a:latin typeface="Crimson Text"/>
                <a:ea typeface="Crimson Text"/>
                <a:cs typeface="Crimson Text"/>
                <a:sym typeface="Crimson Text"/>
              </a:rPr>
              <a:t> </a:t>
            </a:r>
            <a:r>
              <a:rPr lang="en-GB" sz="1200" b="1" i="0" u="none" strike="noStrike" cap="none">
                <a:solidFill>
                  <a:srgbClr val="000000"/>
                </a:solidFill>
                <a:latin typeface="Crimson Text"/>
                <a:ea typeface="Crimson Text"/>
                <a:cs typeface="Crimson Text"/>
                <a:sym typeface="Crimson Text"/>
              </a:rPr>
              <a:t>CATHOLIC </a:t>
            </a:r>
            <a:r>
              <a:rPr lang="en-GB" sz="1200" b="0" i="0" u="none" strike="noStrike" cap="none">
                <a:solidFill>
                  <a:srgbClr val="000000"/>
                </a:solidFill>
                <a:latin typeface="Crimson Text SemiBold"/>
                <a:ea typeface="Crimson Text SemiBold"/>
                <a:cs typeface="Crimson Text SemiBold"/>
                <a:sym typeface="Crimson Text SemiBold"/>
              </a:rPr>
              <a:t>PRIMARY SCHOOL</a:t>
            </a:r>
            <a:endParaRPr sz="1200" b="0" i="0" u="none" strike="noStrike" cap="none">
              <a:solidFill>
                <a:srgbClr val="000000"/>
              </a:solidFill>
              <a:latin typeface="Crimson Text SemiBold"/>
              <a:ea typeface="Crimson Text SemiBold"/>
              <a:cs typeface="Crimson Text SemiBold"/>
              <a:sym typeface="Crimson Text SemiBold"/>
            </a:endParaRPr>
          </a:p>
        </p:txBody>
      </p:sp>
      <p:sp>
        <p:nvSpPr>
          <p:cNvPr id="14" name="Google Shape;14;p4"/>
          <p:cNvSpPr txBox="1"/>
          <p:nvPr/>
        </p:nvSpPr>
        <p:spPr>
          <a:xfrm>
            <a:off x="3731700" y="895700"/>
            <a:ext cx="3252300" cy="998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rgbClr val="000000"/>
                </a:solidFill>
                <a:latin typeface="Open Sans Light"/>
                <a:ea typeface="Open Sans Light"/>
                <a:cs typeface="Open Sans Light"/>
                <a:sym typeface="Open Sans Light"/>
              </a:rPr>
              <a:t>News</a:t>
            </a:r>
            <a:endParaRPr sz="6000" b="0" i="0" u="none" strike="noStrike" cap="none">
              <a:solidFill>
                <a:srgbClr val="000000"/>
              </a:solidFill>
              <a:latin typeface="Open Sans Light"/>
              <a:ea typeface="Open Sans Light"/>
              <a:cs typeface="Open Sans Light"/>
              <a:sym typeface="Open Sans Light"/>
            </a:endParaRPr>
          </a:p>
        </p:txBody>
      </p:sp>
      <p:sp>
        <p:nvSpPr>
          <p:cNvPr id="15" name="Google Shape;15;p4"/>
          <p:cNvSpPr txBox="1"/>
          <p:nvPr/>
        </p:nvSpPr>
        <p:spPr>
          <a:xfrm>
            <a:off x="5760300" y="2000013"/>
            <a:ext cx="1035600" cy="196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600" b="0" i="1" u="none" strike="noStrike" cap="none">
                <a:solidFill>
                  <a:srgbClr val="000000"/>
                </a:solidFill>
                <a:latin typeface="Open Sans Light"/>
                <a:ea typeface="Open Sans Light"/>
                <a:cs typeface="Open Sans Light"/>
                <a:sym typeface="Open Sans Light"/>
              </a:rPr>
              <a:t>Part of the Nicholas Postgate </a:t>
            </a:r>
            <a:endParaRPr sz="600" b="0" i="1"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600"/>
              <a:buFont typeface="Arial"/>
              <a:buNone/>
            </a:pPr>
            <a:r>
              <a:rPr lang="en-GB" sz="600" b="0" i="1" u="none" strike="noStrike" cap="none">
                <a:solidFill>
                  <a:srgbClr val="000000"/>
                </a:solidFill>
                <a:latin typeface="Open Sans Light"/>
                <a:ea typeface="Open Sans Light"/>
                <a:cs typeface="Open Sans Light"/>
                <a:sym typeface="Open Sans Light"/>
              </a:rPr>
              <a:t>Catholic Academy Trust</a:t>
            </a:r>
            <a:endParaRPr sz="600" b="0" i="1" u="none" strike="noStrike" cap="none">
              <a:solidFill>
                <a:srgbClr val="000000"/>
              </a:solidFill>
              <a:latin typeface="Open Sans Light"/>
              <a:ea typeface="Open Sans Light"/>
              <a:cs typeface="Open Sans Light"/>
              <a:sym typeface="Open Sans Light"/>
            </a:endParaRPr>
          </a:p>
        </p:txBody>
      </p:sp>
      <p:cxnSp>
        <p:nvCxnSpPr>
          <p:cNvPr id="16" name="Google Shape;16;p4"/>
          <p:cNvCxnSpPr/>
          <p:nvPr/>
        </p:nvCxnSpPr>
        <p:spPr>
          <a:xfrm rot="10800000" flipH="1">
            <a:off x="3752250" y="1901525"/>
            <a:ext cx="3363600" cy="7500"/>
          </a:xfrm>
          <a:prstGeom prst="straightConnector1">
            <a:avLst/>
          </a:prstGeom>
          <a:noFill/>
          <a:ln w="9525" cap="flat" cmpd="sng">
            <a:solidFill>
              <a:schemeClr val="dk2"/>
            </a:solidFill>
            <a:prstDash val="solid"/>
            <a:round/>
            <a:headEnd type="none" w="sm" len="sm"/>
            <a:tailEnd type="none" w="sm" len="sm"/>
          </a:ln>
        </p:spPr>
      </p:cxnSp>
      <p:pic>
        <p:nvPicPr>
          <p:cNvPr id="17" name="Google Shape;17;p4"/>
          <p:cNvPicPr preferRelativeResize="0"/>
          <p:nvPr/>
        </p:nvPicPr>
        <p:blipFill rotWithShape="1">
          <a:blip r:embed="rId4">
            <a:alphaModFix/>
          </a:blip>
          <a:srcRect/>
          <a:stretch/>
        </p:blipFill>
        <p:spPr>
          <a:xfrm>
            <a:off x="6795900" y="2049887"/>
            <a:ext cx="127252" cy="96768"/>
          </a:xfrm>
          <a:prstGeom prst="rect">
            <a:avLst/>
          </a:prstGeom>
          <a:noFill/>
          <a:ln>
            <a:noFill/>
          </a:ln>
        </p:spPr>
      </p:pic>
      <p:grpSp>
        <p:nvGrpSpPr>
          <p:cNvPr id="18" name="Google Shape;18;p4"/>
          <p:cNvGrpSpPr/>
          <p:nvPr/>
        </p:nvGrpSpPr>
        <p:grpSpPr>
          <a:xfrm>
            <a:off x="978975" y="2484450"/>
            <a:ext cx="5602050" cy="197400"/>
            <a:chOff x="441300" y="2494800"/>
            <a:chExt cx="5602050" cy="197400"/>
          </a:xfrm>
        </p:grpSpPr>
        <p:sp>
          <p:nvSpPr>
            <p:cNvPr id="19" name="Google Shape;19;p4"/>
            <p:cNvSpPr txBox="1"/>
            <p:nvPr/>
          </p:nvSpPr>
          <p:spPr>
            <a:xfrm>
              <a:off x="621300" y="2494800"/>
              <a:ext cx="2271600" cy="1974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Clr>
                  <a:srgbClr val="000000"/>
                </a:buClr>
                <a:buSzPts val="900"/>
                <a:buFont typeface="Arial"/>
                <a:buNone/>
              </a:pPr>
              <a:r>
                <a:rPr lang="en-GB" sz="900" b="0" i="0" u="none" strike="noStrike" cap="none">
                  <a:solidFill>
                    <a:srgbClr val="353B3A"/>
                  </a:solidFill>
                  <a:latin typeface="Open Sans SemiBold"/>
                  <a:ea typeface="Open Sans SemiBold"/>
                  <a:cs typeface="Open Sans SemiBold"/>
                  <a:sym typeface="Open Sans SemiBold"/>
                </a:rPr>
                <a:t>enquiries@stbenedicts.npcat.org.uk</a:t>
              </a:r>
              <a:endParaRPr sz="800" b="0" i="0" u="none" strike="noStrike" cap="none">
                <a:solidFill>
                  <a:srgbClr val="000000"/>
                </a:solidFill>
                <a:latin typeface="Open Sans SemiBold"/>
                <a:ea typeface="Open Sans SemiBold"/>
                <a:cs typeface="Open Sans SemiBold"/>
                <a:sym typeface="Open Sans SemiBold"/>
              </a:endParaRPr>
            </a:p>
          </p:txBody>
        </p:sp>
        <p:pic>
          <p:nvPicPr>
            <p:cNvPr id="20" name="Google Shape;20;p4"/>
            <p:cNvPicPr preferRelativeResize="0"/>
            <p:nvPr/>
          </p:nvPicPr>
          <p:blipFill rotWithShape="1">
            <a:blip r:embed="rId5">
              <a:alphaModFix/>
            </a:blip>
            <a:srcRect/>
            <a:stretch/>
          </p:blipFill>
          <p:spPr>
            <a:xfrm>
              <a:off x="441300" y="2503500"/>
              <a:ext cx="180000" cy="180000"/>
            </a:xfrm>
            <a:prstGeom prst="rect">
              <a:avLst/>
            </a:prstGeom>
            <a:noFill/>
            <a:ln>
              <a:noFill/>
            </a:ln>
          </p:spPr>
        </p:pic>
        <p:sp>
          <p:nvSpPr>
            <p:cNvPr id="21" name="Google Shape;21;p4"/>
            <p:cNvSpPr txBox="1"/>
            <p:nvPr/>
          </p:nvSpPr>
          <p:spPr>
            <a:xfrm>
              <a:off x="4621350" y="2495550"/>
              <a:ext cx="1422000" cy="1959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Clr>
                  <a:srgbClr val="000000"/>
                </a:buClr>
                <a:buSzPts val="900"/>
                <a:buFont typeface="Arial"/>
                <a:buNone/>
              </a:pPr>
              <a:r>
                <a:rPr lang="en-GB" sz="900" b="0" i="0" u="none" strike="noStrike" cap="none">
                  <a:solidFill>
                    <a:srgbClr val="353B3A"/>
                  </a:solidFill>
                  <a:latin typeface="Open Sans SemiBold"/>
                  <a:ea typeface="Open Sans SemiBold"/>
                  <a:cs typeface="Open Sans SemiBold"/>
                  <a:sym typeface="Open Sans SemiBold"/>
                </a:rPr>
                <a:t>@StBenedictsRedcar</a:t>
              </a:r>
              <a:endParaRPr sz="900" b="0" i="0" u="none" strike="noStrike" cap="none">
                <a:solidFill>
                  <a:srgbClr val="353B3A"/>
                </a:solidFill>
                <a:latin typeface="Open Sans SemiBold"/>
                <a:ea typeface="Open Sans SemiBold"/>
                <a:cs typeface="Open Sans SemiBold"/>
                <a:sym typeface="Open Sans SemiBold"/>
              </a:endParaRPr>
            </a:p>
          </p:txBody>
        </p:sp>
        <p:pic>
          <p:nvPicPr>
            <p:cNvPr id="22" name="Google Shape;22;p4"/>
            <p:cNvPicPr preferRelativeResize="0"/>
            <p:nvPr/>
          </p:nvPicPr>
          <p:blipFill rotWithShape="1">
            <a:blip r:embed="rId6">
              <a:alphaModFix/>
            </a:blip>
            <a:srcRect/>
            <a:stretch/>
          </p:blipFill>
          <p:spPr>
            <a:xfrm>
              <a:off x="4433775" y="2503500"/>
              <a:ext cx="180000" cy="180000"/>
            </a:xfrm>
            <a:prstGeom prst="rect">
              <a:avLst/>
            </a:prstGeom>
            <a:noFill/>
            <a:ln>
              <a:noFill/>
            </a:ln>
          </p:spPr>
        </p:pic>
        <p:sp>
          <p:nvSpPr>
            <p:cNvPr id="23" name="Google Shape;23;p4"/>
            <p:cNvSpPr txBox="1"/>
            <p:nvPr/>
          </p:nvSpPr>
          <p:spPr>
            <a:xfrm>
              <a:off x="3133800" y="2499000"/>
              <a:ext cx="1292400" cy="1890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Clr>
                  <a:srgbClr val="000000"/>
                </a:buClr>
                <a:buSzPts val="900"/>
                <a:buFont typeface="Arial"/>
                <a:buNone/>
              </a:pPr>
              <a:r>
                <a:rPr lang="en-GB" sz="900" b="0" i="0" u="none" strike="noStrike" cap="none">
                  <a:solidFill>
                    <a:srgbClr val="353B3A"/>
                  </a:solidFill>
                  <a:latin typeface="Open Sans SemiBold"/>
                  <a:ea typeface="Open Sans SemiBold"/>
                  <a:cs typeface="Open Sans SemiBold"/>
                  <a:sym typeface="Open Sans SemiBold"/>
                </a:rPr>
                <a:t>@stbenedictsTS10</a:t>
              </a:r>
              <a:endParaRPr sz="900" b="0" i="0" u="none" strike="noStrike" cap="none">
                <a:solidFill>
                  <a:srgbClr val="353B3A"/>
                </a:solidFill>
                <a:latin typeface="Open Sans SemiBold"/>
                <a:ea typeface="Open Sans SemiBold"/>
                <a:cs typeface="Open Sans SemiBold"/>
                <a:sym typeface="Open Sans SemiBold"/>
              </a:endParaRPr>
            </a:p>
          </p:txBody>
        </p:sp>
        <p:pic>
          <p:nvPicPr>
            <p:cNvPr id="24" name="Google Shape;24;p4"/>
            <p:cNvPicPr preferRelativeResize="0"/>
            <p:nvPr/>
          </p:nvPicPr>
          <p:blipFill rotWithShape="1">
            <a:blip r:embed="rId7">
              <a:alphaModFix/>
            </a:blip>
            <a:srcRect/>
            <a:stretch/>
          </p:blipFill>
          <p:spPr>
            <a:xfrm>
              <a:off x="2946225" y="2503500"/>
              <a:ext cx="180000" cy="18000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05325" y="935745"/>
            <a:ext cx="5264700" cy="8503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7" name="Google Shape;57;p1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
        <p:cNvGrpSpPr/>
        <p:nvPr/>
      </p:nvGrpSpPr>
      <p:grpSpPr>
        <a:xfrm>
          <a:off x="0" y="0"/>
          <a:ext cx="0" cy="0"/>
          <a:chOff x="0" y="0"/>
          <a:chExt cx="0" cy="0"/>
        </a:xfrm>
      </p:grpSpPr>
      <p:sp>
        <p:nvSpPr>
          <p:cNvPr id="59" name="Google Shape;59;p15"/>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5"/>
          <p:cNvSpPr txBox="1">
            <a:spLocks noGrp="1"/>
          </p:cNvSpPr>
          <p:nvPr>
            <p:ph type="title"/>
          </p:nvPr>
        </p:nvSpPr>
        <p:spPr>
          <a:xfrm>
            <a:off x="219508" y="2563450"/>
            <a:ext cx="3344400" cy="3081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1" name="Google Shape;61;p15"/>
          <p:cNvSpPr txBox="1">
            <a:spLocks noGrp="1"/>
          </p:cNvSpPr>
          <p:nvPr>
            <p:ph type="subTitle" idx="1"/>
          </p:nvPr>
        </p:nvSpPr>
        <p:spPr>
          <a:xfrm>
            <a:off x="219508" y="5826865"/>
            <a:ext cx="3344400" cy="256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2" name="Google Shape;62;p15"/>
          <p:cNvSpPr txBox="1">
            <a:spLocks noGrp="1"/>
          </p:cNvSpPr>
          <p:nvPr>
            <p:ph type="body" idx="2"/>
          </p:nvPr>
        </p:nvSpPr>
        <p:spPr>
          <a:xfrm>
            <a:off x="4083839" y="1505164"/>
            <a:ext cx="3172200" cy="76812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3" name="Google Shape;63;p1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6"/>
          <p:cNvSpPr txBox="1">
            <a:spLocks noGrp="1"/>
          </p:cNvSpPr>
          <p:nvPr>
            <p:ph type="body" idx="1"/>
          </p:nvPr>
        </p:nvSpPr>
        <p:spPr>
          <a:xfrm>
            <a:off x="257705" y="8794266"/>
            <a:ext cx="4959600" cy="12579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66" name="Google Shape;66;p1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7"/>
        <p:cNvGrpSpPr/>
        <p:nvPr/>
      </p:nvGrpSpPr>
      <p:grpSpPr>
        <a:xfrm>
          <a:off x="0" y="0"/>
          <a:ext cx="0" cy="0"/>
          <a:chOff x="0" y="0"/>
          <a:chExt cx="0" cy="0"/>
        </a:xfrm>
      </p:grpSpPr>
      <p:sp>
        <p:nvSpPr>
          <p:cNvPr id="68" name="Google Shape;68;p17"/>
          <p:cNvSpPr txBox="1">
            <a:spLocks noGrp="1"/>
          </p:cNvSpPr>
          <p:nvPr>
            <p:ph type="title" hasCustomPrompt="1"/>
          </p:nvPr>
        </p:nvSpPr>
        <p:spPr>
          <a:xfrm>
            <a:off x="257705" y="2299346"/>
            <a:ext cx="7044600" cy="4081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9" name="Google Shape;69;p17"/>
          <p:cNvSpPr txBox="1">
            <a:spLocks noGrp="1"/>
          </p:cNvSpPr>
          <p:nvPr>
            <p:ph type="body" idx="1"/>
          </p:nvPr>
        </p:nvSpPr>
        <p:spPr>
          <a:xfrm>
            <a:off x="257705" y="6552657"/>
            <a:ext cx="7044600" cy="27039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70" name="Google Shape;70;p1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ge 2 onwards" type="secHead">
  <p:cSld name="SECTION_HEADER">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l="1903" r="1914"/>
          <a:stretch/>
        </p:blipFill>
        <p:spPr>
          <a:xfrm>
            <a:off x="0" y="0"/>
            <a:ext cx="7559998" cy="1512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8"/>
          <p:cNvSpPr txBox="1">
            <a:spLocks noGrp="1"/>
          </p:cNvSpPr>
          <p:nvPr>
            <p:ph type="ctrTitle"/>
          </p:nvPr>
        </p:nvSpPr>
        <p:spPr>
          <a:xfrm>
            <a:off x="257712" y="1547778"/>
            <a:ext cx="7044600" cy="426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 name="Google Shape;34;p8"/>
          <p:cNvSpPr txBox="1">
            <a:spLocks noGrp="1"/>
          </p:cNvSpPr>
          <p:nvPr>
            <p:ph type="subTitle" idx="1"/>
          </p:nvPr>
        </p:nvSpPr>
        <p:spPr>
          <a:xfrm>
            <a:off x="257705" y="5891409"/>
            <a:ext cx="7044600" cy="164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 name="Google Shape;35;p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257705" y="4471058"/>
            <a:ext cx="7044600" cy="1749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8" name="Google Shape;38;p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10"/>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1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11"/>
          <p:cNvSpPr txBox="1">
            <a:spLocks noGrp="1"/>
          </p:cNvSpPr>
          <p:nvPr>
            <p:ph type="body" idx="1"/>
          </p:nvPr>
        </p:nvSpPr>
        <p:spPr>
          <a:xfrm>
            <a:off x="257705" y="2395696"/>
            <a:ext cx="3306900" cy="7101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6" name="Google Shape;46;p11"/>
          <p:cNvSpPr txBox="1">
            <a:spLocks noGrp="1"/>
          </p:cNvSpPr>
          <p:nvPr>
            <p:ph type="body" idx="2"/>
          </p:nvPr>
        </p:nvSpPr>
        <p:spPr>
          <a:xfrm>
            <a:off x="3995291" y="2395696"/>
            <a:ext cx="3306900" cy="7101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7" name="Google Shape;47;p1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p1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257705" y="1154948"/>
            <a:ext cx="2321700" cy="1570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13"/>
          <p:cNvSpPr txBox="1">
            <a:spLocks noGrp="1"/>
          </p:cNvSpPr>
          <p:nvPr>
            <p:ph type="body" idx="1"/>
          </p:nvPr>
        </p:nvSpPr>
        <p:spPr>
          <a:xfrm>
            <a:off x="257705" y="2888617"/>
            <a:ext cx="2321700" cy="6609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4" name="Google Shape;54;p1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cxnSp>
        <p:nvCxnSpPr>
          <p:cNvPr id="6" name="Google Shape;6;p3"/>
          <p:cNvCxnSpPr/>
          <p:nvPr/>
        </p:nvCxnSpPr>
        <p:spPr>
          <a:xfrm flipH="1">
            <a:off x="441452" y="10201122"/>
            <a:ext cx="6677100" cy="3612"/>
          </a:xfrm>
          <a:prstGeom prst="straightConnector1">
            <a:avLst/>
          </a:prstGeom>
          <a:noFill/>
          <a:ln w="9525" cap="flat" cmpd="sng">
            <a:solidFill>
              <a:schemeClr val="dk2"/>
            </a:solidFill>
            <a:prstDash val="solid"/>
            <a:round/>
            <a:headEnd type="none" w="sm" len="sm"/>
            <a:tailEnd type="none" w="sm" len="sm"/>
          </a:ln>
        </p:spPr>
      </p:cxnSp>
      <p:sp>
        <p:nvSpPr>
          <p:cNvPr id="7" name="Google Shape;7;p3"/>
          <p:cNvSpPr txBox="1"/>
          <p:nvPr/>
        </p:nvSpPr>
        <p:spPr>
          <a:xfrm>
            <a:off x="460675" y="10329148"/>
            <a:ext cx="1530300" cy="13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1" u="none" strike="noStrike" cap="none">
                <a:solidFill>
                  <a:srgbClr val="01418B"/>
                </a:solidFill>
                <a:latin typeface="Open Sans"/>
                <a:ea typeface="Open Sans"/>
                <a:cs typeface="Open Sans"/>
                <a:sym typeface="Open Sans"/>
              </a:rPr>
              <a:t>‘Pray together, learn together’</a:t>
            </a:r>
            <a:endParaRPr sz="800" b="0" i="1" u="none" strike="noStrike" cap="none">
              <a:solidFill>
                <a:srgbClr val="01418B"/>
              </a:solidFill>
              <a:latin typeface="Open Sans"/>
              <a:ea typeface="Open Sans"/>
              <a:cs typeface="Open Sans"/>
              <a:sym typeface="Open Sans"/>
            </a:endParaRPr>
          </a:p>
        </p:txBody>
      </p:sp>
      <p:sp>
        <p:nvSpPr>
          <p:cNvPr id="8" name="Google Shape;8;p3"/>
          <p:cNvSpPr txBox="1"/>
          <p:nvPr/>
        </p:nvSpPr>
        <p:spPr>
          <a:xfrm>
            <a:off x="5565050" y="10329150"/>
            <a:ext cx="1553700" cy="1329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a:solidFill>
                  <a:srgbClr val="01418B"/>
                </a:solidFill>
                <a:latin typeface="Open Sans"/>
                <a:ea typeface="Open Sans"/>
                <a:cs typeface="Open Sans"/>
                <a:sym typeface="Open Sans"/>
              </a:rPr>
              <a:t>stbenedicts.npcat.org.uk</a:t>
            </a:r>
            <a:endParaRPr sz="800" b="1" i="0" u="none" strike="noStrike" cap="none">
              <a:solidFill>
                <a:srgbClr val="01418B"/>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1" name="Google Shape;31;p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trockstar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cxnSp>
        <p:nvCxnSpPr>
          <p:cNvPr id="77" name="Google Shape;77;p1"/>
          <p:cNvCxnSpPr/>
          <p:nvPr/>
        </p:nvCxnSpPr>
        <p:spPr>
          <a:xfrm flipH="1">
            <a:off x="441452" y="10201122"/>
            <a:ext cx="6677100" cy="3612"/>
          </a:xfrm>
          <a:prstGeom prst="straightConnector1">
            <a:avLst/>
          </a:prstGeom>
          <a:noFill/>
          <a:ln w="9525" cap="flat" cmpd="sng">
            <a:solidFill>
              <a:schemeClr val="dk2"/>
            </a:solidFill>
            <a:prstDash val="solid"/>
            <a:round/>
            <a:headEnd type="none" w="sm" len="sm"/>
            <a:tailEnd type="none" w="sm" len="sm"/>
          </a:ln>
        </p:spPr>
      </p:cxnSp>
      <p:sp>
        <p:nvSpPr>
          <p:cNvPr id="78" name="Google Shape;78;p1"/>
          <p:cNvSpPr txBox="1"/>
          <p:nvPr/>
        </p:nvSpPr>
        <p:spPr>
          <a:xfrm>
            <a:off x="6066000" y="1633225"/>
            <a:ext cx="1052700" cy="13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dirty="0">
                <a:solidFill>
                  <a:srgbClr val="000000"/>
                </a:solidFill>
                <a:latin typeface="Open Sans"/>
                <a:ea typeface="Open Sans"/>
                <a:cs typeface="Open Sans"/>
                <a:sym typeface="Open Sans"/>
              </a:rPr>
              <a:t>Autumn Term 2024</a:t>
            </a:r>
            <a:endParaRPr sz="800" b="0" i="0" u="none" strike="noStrike" cap="none" dirty="0">
              <a:solidFill>
                <a:srgbClr val="000000"/>
              </a:solidFill>
              <a:latin typeface="Open Sans"/>
              <a:ea typeface="Open Sans"/>
              <a:cs typeface="Open Sans"/>
              <a:sym typeface="Open Sans"/>
            </a:endParaRPr>
          </a:p>
        </p:txBody>
      </p:sp>
      <p:sp>
        <p:nvSpPr>
          <p:cNvPr id="79" name="Google Shape;79;p1"/>
          <p:cNvSpPr txBox="1"/>
          <p:nvPr/>
        </p:nvSpPr>
        <p:spPr>
          <a:xfrm>
            <a:off x="6953250" y="8772525"/>
            <a:ext cx="548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txBox="1"/>
          <p:nvPr/>
        </p:nvSpPr>
        <p:spPr>
          <a:xfrm>
            <a:off x="176936" y="3963550"/>
            <a:ext cx="3515498" cy="4850710"/>
          </a:xfrm>
          <a:prstGeom prst="rect">
            <a:avLst/>
          </a:prstGeom>
          <a:solidFill>
            <a:srgbClr val="CCD9E8"/>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chemeClr val="dk1"/>
                </a:solidFill>
                <a:latin typeface="Open Sans"/>
                <a:ea typeface="Open Sans"/>
                <a:cs typeface="Open Sans"/>
                <a:sym typeface="Open Sans"/>
              </a:rPr>
              <a:t>English inc. Reading</a:t>
            </a:r>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This half term we will be exploring a  range of writing genres as we cover:</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76200" algn="l" rtl="0">
              <a:lnSpc>
                <a:spcPct val="100000"/>
              </a:lnSpc>
              <a:spcBef>
                <a:spcPts val="0"/>
              </a:spcBef>
              <a:spcAft>
                <a:spcPts val="0"/>
              </a:spcAft>
              <a:buClr>
                <a:srgbClr val="000000"/>
              </a:buClr>
              <a:buSzPts val="1200"/>
              <a:buFont typeface="Arial"/>
              <a:buChar char="•"/>
            </a:pPr>
            <a:r>
              <a:rPr lang="en-GB" sz="1200" b="0" i="0" u="none" strike="noStrike" cap="none">
                <a:solidFill>
                  <a:srgbClr val="222222"/>
                </a:solidFill>
                <a:latin typeface="Roboto"/>
                <a:ea typeface="Roboto"/>
                <a:cs typeface="Roboto"/>
                <a:sym typeface="Roboto"/>
              </a:rPr>
              <a:t>Poems which explore form</a:t>
            </a:r>
            <a:endParaRPr/>
          </a:p>
          <a:p>
            <a:pPr marL="0" marR="0" lvl="0" indent="-76200" algn="l" rtl="0">
              <a:lnSpc>
                <a:spcPct val="100000"/>
              </a:lnSpc>
              <a:spcBef>
                <a:spcPts val="0"/>
              </a:spcBef>
              <a:spcAft>
                <a:spcPts val="0"/>
              </a:spcAft>
              <a:buClr>
                <a:srgbClr val="000000"/>
              </a:buClr>
              <a:buSzPts val="1200"/>
              <a:buFont typeface="Arial"/>
              <a:buChar char="•"/>
            </a:pPr>
            <a:r>
              <a:rPr lang="en-GB" sz="1200" b="0" i="0" u="none" strike="noStrike" cap="none">
                <a:solidFill>
                  <a:srgbClr val="222222"/>
                </a:solidFill>
                <a:latin typeface="Roboto"/>
                <a:ea typeface="Roboto"/>
                <a:cs typeface="Roboto"/>
                <a:sym typeface="Roboto"/>
              </a:rPr>
              <a:t>Persuasive writing (adverts)</a:t>
            </a:r>
            <a:endParaRPr/>
          </a:p>
          <a:p>
            <a:pPr marL="0" marR="0" lvl="0" indent="-76200" algn="l" rtl="0">
              <a:lnSpc>
                <a:spcPct val="100000"/>
              </a:lnSpc>
              <a:spcBef>
                <a:spcPts val="0"/>
              </a:spcBef>
              <a:spcAft>
                <a:spcPts val="0"/>
              </a:spcAft>
              <a:buClr>
                <a:srgbClr val="000000"/>
              </a:buClr>
              <a:buSzPts val="1200"/>
              <a:buFont typeface="Arial"/>
              <a:buChar char="•"/>
            </a:pPr>
            <a:r>
              <a:rPr lang="en-GB" sz="1200" b="0" i="0" u="none" strike="noStrike" cap="none">
                <a:solidFill>
                  <a:srgbClr val="222222"/>
                </a:solidFill>
                <a:latin typeface="Roboto"/>
                <a:ea typeface="Roboto"/>
                <a:cs typeface="Roboto"/>
                <a:sym typeface="Roboto"/>
              </a:rPr>
              <a:t>First person diary entries (imaginative)</a:t>
            </a:r>
            <a:endParaRPr/>
          </a:p>
          <a:p>
            <a:pPr marL="0" marR="0" lvl="0" indent="-76200" algn="l" rtl="0">
              <a:lnSpc>
                <a:spcPct val="100000"/>
              </a:lnSpc>
              <a:spcBef>
                <a:spcPts val="0"/>
              </a:spcBef>
              <a:spcAft>
                <a:spcPts val="0"/>
              </a:spcAft>
              <a:buClr>
                <a:srgbClr val="000000"/>
              </a:buClr>
              <a:buSzPts val="1200"/>
              <a:buFont typeface="Arial"/>
              <a:buChar char="•"/>
            </a:pPr>
            <a:r>
              <a:rPr lang="en-GB" sz="1200" b="0" i="0" u="none" strike="noStrike" cap="none">
                <a:solidFill>
                  <a:srgbClr val="222222"/>
                </a:solidFill>
                <a:latin typeface="Roboto"/>
                <a:ea typeface="Roboto"/>
                <a:cs typeface="Roboto"/>
                <a:sym typeface="Roboto"/>
              </a:rPr>
              <a:t>Critical analysis of narrative poetry</a:t>
            </a:r>
            <a:endParaRPr/>
          </a:p>
          <a:p>
            <a:pPr marL="0" marR="0" lvl="0" indent="-76200" algn="l" rtl="0">
              <a:lnSpc>
                <a:spcPct val="100000"/>
              </a:lnSpc>
              <a:spcBef>
                <a:spcPts val="0"/>
              </a:spcBef>
              <a:spcAft>
                <a:spcPts val="0"/>
              </a:spcAft>
              <a:buClr>
                <a:srgbClr val="000000"/>
              </a:buClr>
              <a:buSzPts val="1200"/>
              <a:buFont typeface="Arial"/>
              <a:buChar char="•"/>
            </a:pPr>
            <a:r>
              <a:rPr lang="en-GB" sz="1200" b="0" i="0" u="none" strike="noStrike" cap="none">
                <a:solidFill>
                  <a:srgbClr val="222222"/>
                </a:solidFill>
                <a:latin typeface="Roboto"/>
                <a:ea typeface="Roboto"/>
                <a:cs typeface="Roboto"/>
                <a:sym typeface="Roboto"/>
              </a:rPr>
              <a:t>Third person adventure stories</a:t>
            </a:r>
            <a:endParaRPr/>
          </a:p>
          <a:p>
            <a:pPr marL="0" marR="0" lvl="0" indent="-76200" algn="l" rtl="0">
              <a:lnSpc>
                <a:spcPct val="100000"/>
              </a:lnSpc>
              <a:spcBef>
                <a:spcPts val="0"/>
              </a:spcBef>
              <a:spcAft>
                <a:spcPts val="0"/>
              </a:spcAft>
              <a:buClr>
                <a:srgbClr val="000000"/>
              </a:buClr>
              <a:buSzPts val="1200"/>
              <a:buFont typeface="Arial"/>
              <a:buChar char="•"/>
            </a:pPr>
            <a:r>
              <a:rPr lang="en-GB" sz="1200" b="0" i="0" u="none" strike="noStrike" cap="none">
                <a:solidFill>
                  <a:srgbClr val="222222"/>
                </a:solidFill>
                <a:latin typeface="Roboto"/>
                <a:ea typeface="Roboto"/>
                <a:cs typeface="Roboto"/>
                <a:sym typeface="Roboto"/>
              </a:rPr>
              <a:t>News reports</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chemeClr val="dk1"/>
                </a:solidFill>
                <a:latin typeface="Open Sans Light"/>
                <a:ea typeface="Open Sans Light"/>
                <a:cs typeface="Open Sans Light"/>
                <a:sym typeface="Open Sans Light"/>
              </a:rPr>
              <a:t>Home reading Books </a:t>
            </a:r>
            <a:r>
              <a:rPr lang="en-GB" sz="1200" b="0" i="0" u="none" strike="noStrike" cap="none">
                <a:solidFill>
                  <a:schemeClr val="dk1"/>
                </a:solidFill>
                <a:latin typeface="Open Sans Light"/>
                <a:ea typeface="Open Sans Light"/>
                <a:cs typeface="Open Sans Light"/>
                <a:sym typeface="Open Sans Light"/>
              </a:rPr>
              <a:t>have now been sent home with your child(ren). In KS2, once your child is reading fluently, they will choose their book by genre and interest. We ask that you read/ share a book with your child at home 3 times per week.</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chemeClr val="dk1"/>
                </a:solidFill>
                <a:latin typeface="Open Sans Light"/>
                <a:ea typeface="Open Sans Light"/>
                <a:cs typeface="Open Sans Light"/>
                <a:sym typeface="Open Sans Light"/>
              </a:rPr>
              <a:t>Homework</a:t>
            </a:r>
            <a:r>
              <a:rPr lang="en-GB" sz="1200" b="0" i="0" u="none" strike="noStrike" cap="none">
                <a:solidFill>
                  <a:schemeClr val="dk1"/>
                </a:solidFill>
                <a:latin typeface="Open Sans Light"/>
                <a:ea typeface="Open Sans Light"/>
                <a:cs typeface="Open Sans Light"/>
                <a:sym typeface="Open Sans Light"/>
              </a:rPr>
              <a:t> is given out every </a:t>
            </a:r>
            <a:r>
              <a:rPr lang="en-GB" sz="1200">
                <a:solidFill>
                  <a:schemeClr val="dk1"/>
                </a:solidFill>
                <a:latin typeface="Open Sans Light"/>
                <a:ea typeface="Open Sans Light"/>
                <a:cs typeface="Open Sans Light"/>
                <a:sym typeface="Open Sans Light"/>
              </a:rPr>
              <a:t>Friday</a:t>
            </a:r>
            <a:r>
              <a:rPr lang="en-GB" sz="1200" b="0" i="0" u="none" strike="noStrike" cap="none">
                <a:solidFill>
                  <a:schemeClr val="dk1"/>
                </a:solidFill>
                <a:latin typeface="Open Sans Light"/>
                <a:ea typeface="Open Sans Light"/>
                <a:cs typeface="Open Sans Light"/>
                <a:sym typeface="Open Sans Light"/>
              </a:rPr>
              <a:t> and should be handed in the following </a:t>
            </a:r>
            <a:r>
              <a:rPr lang="en-GB" sz="1200">
                <a:solidFill>
                  <a:schemeClr val="dk1"/>
                </a:solidFill>
                <a:latin typeface="Open Sans Light"/>
                <a:ea typeface="Open Sans Light"/>
                <a:cs typeface="Open Sans Light"/>
                <a:sym typeface="Open Sans Light"/>
              </a:rPr>
              <a:t>Friday</a:t>
            </a:r>
            <a:r>
              <a:rPr lang="en-GB" sz="1200" b="0" i="0" u="none" strike="noStrike" cap="none">
                <a:solidFill>
                  <a:schemeClr val="dk1"/>
                </a:solidFill>
                <a:latin typeface="Open Sans Light"/>
                <a:ea typeface="Open Sans Light"/>
                <a:cs typeface="Open Sans Light"/>
                <a:sym typeface="Open Sans Light"/>
              </a:rPr>
              <a:t>. </a:t>
            </a:r>
            <a:endParaRPr sz="12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b="1" i="0" u="none" strike="noStrike" cap="none">
                <a:solidFill>
                  <a:schemeClr val="dk1"/>
                </a:solidFill>
                <a:latin typeface="Open Sans"/>
                <a:ea typeface="Open Sans"/>
                <a:cs typeface="Open Sans"/>
                <a:sym typeface="Open Sans"/>
              </a:rPr>
              <a:t>Useful websites:</a:t>
            </a:r>
            <a:endParaRPr/>
          </a:p>
          <a:p>
            <a:pPr marL="0" marR="0" lvl="0" indent="-76200" algn="l" rtl="0">
              <a:lnSpc>
                <a:spcPct val="100000"/>
              </a:lnSpc>
              <a:spcBef>
                <a:spcPts val="0"/>
              </a:spcBef>
              <a:spcAft>
                <a:spcPts val="0"/>
              </a:spcAft>
              <a:buClr>
                <a:srgbClr val="000000"/>
              </a:buClr>
              <a:buSzPts val="1200"/>
              <a:buFont typeface="Arial"/>
              <a:buChar char="•"/>
            </a:pPr>
            <a:r>
              <a:rPr lang="en-GB" sz="1200" b="0" i="0" u="none" strike="noStrike" cap="none">
                <a:solidFill>
                  <a:schemeClr val="dk1"/>
                </a:solidFill>
                <a:latin typeface="Open Sans"/>
                <a:ea typeface="Open Sans"/>
                <a:cs typeface="Open Sans"/>
                <a:sym typeface="Open Sans"/>
              </a:rPr>
              <a:t>Topmarks—Hit the Button </a:t>
            </a:r>
            <a:endParaRPr/>
          </a:p>
          <a:p>
            <a:pPr marL="0" marR="0" lvl="0" indent="-76200" algn="l" rtl="0">
              <a:lnSpc>
                <a:spcPct val="100000"/>
              </a:lnSpc>
              <a:spcBef>
                <a:spcPts val="0"/>
              </a:spcBef>
              <a:spcAft>
                <a:spcPts val="0"/>
              </a:spcAft>
              <a:buClr>
                <a:srgbClr val="000000"/>
              </a:buClr>
              <a:buSzPts val="1200"/>
              <a:buFont typeface="Arial"/>
              <a:buChar char="•"/>
            </a:pPr>
            <a:r>
              <a:rPr lang="en-GB" sz="1200" b="0" i="0" u="sng" strike="noStrike" cap="none">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Times Tables Rock Stars (ttrockstars.com)</a:t>
            </a:r>
            <a:r>
              <a:rPr lang="en-GB" sz="1200" b="0" i="0" u="none" strike="noStrike" cap="none">
                <a:solidFill>
                  <a:schemeClr val="dk1"/>
                </a:solidFill>
                <a:latin typeface="Open Sans"/>
                <a:ea typeface="Open Sans"/>
                <a:cs typeface="Open Sans"/>
                <a:sym typeface="Open Sans"/>
              </a:rPr>
              <a:t> BBC times table songs</a:t>
            </a:r>
            <a:endParaRPr/>
          </a:p>
          <a:p>
            <a:pPr marL="0" marR="0" lvl="0" indent="-76200" algn="l" rtl="0">
              <a:lnSpc>
                <a:spcPct val="100000"/>
              </a:lnSpc>
              <a:spcBef>
                <a:spcPts val="0"/>
              </a:spcBef>
              <a:spcAft>
                <a:spcPts val="0"/>
              </a:spcAft>
              <a:buClr>
                <a:srgbClr val="000000"/>
              </a:buClr>
              <a:buSzPts val="1200"/>
              <a:buFont typeface="Arial"/>
              <a:buChar char="•"/>
            </a:pPr>
            <a:r>
              <a:rPr lang="en-GB" sz="1200" b="0" i="0" u="none" strike="noStrike" cap="none">
                <a:solidFill>
                  <a:schemeClr val="dk1"/>
                </a:solidFill>
                <a:latin typeface="Open Sans"/>
                <a:ea typeface="Open Sans"/>
                <a:cs typeface="Open Sans"/>
                <a:sym typeface="Open Sans"/>
              </a:rPr>
              <a:t>https://www.timestables.co.uk/multiplication-tables-check/</a:t>
            </a:r>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 </a:t>
            </a:r>
            <a:endParaRPr sz="1200" b="0" i="0" u="none" strike="noStrike" cap="none">
              <a:solidFill>
                <a:schemeClr val="dk1"/>
              </a:solidFill>
              <a:latin typeface="Open Sans Light"/>
              <a:ea typeface="Open Sans Light"/>
              <a:cs typeface="Open Sans Light"/>
              <a:sym typeface="Open Sans Light"/>
            </a:endParaRPr>
          </a:p>
        </p:txBody>
      </p:sp>
      <p:sp>
        <p:nvSpPr>
          <p:cNvPr id="81" name="Google Shape;81;p1"/>
          <p:cNvSpPr txBox="1"/>
          <p:nvPr/>
        </p:nvSpPr>
        <p:spPr>
          <a:xfrm>
            <a:off x="3846702" y="3977232"/>
            <a:ext cx="3515498" cy="4807908"/>
          </a:xfrm>
          <a:prstGeom prst="rect">
            <a:avLst/>
          </a:prstGeom>
          <a:solidFill>
            <a:srgbClr val="F8EBEB"/>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none" strike="noStrike" cap="none">
                <a:solidFill>
                  <a:schemeClr val="dk1"/>
                </a:solidFill>
                <a:latin typeface="Open Sans"/>
                <a:ea typeface="Open Sans"/>
                <a:cs typeface="Open Sans"/>
                <a:sym typeface="Open Sans"/>
              </a:rPr>
              <a:t>Maths</a:t>
            </a:r>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This half term we will be looking at the children’s sound understanding of number throughout these topics:</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 Place Value</a:t>
            </a:r>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 Addition and subtraction</a:t>
            </a:r>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 Measurement – Area</a:t>
            </a:r>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 Multiplication and division</a:t>
            </a: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1200" b="1"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endParaRPr sz="1200" b="1"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r>
              <a:rPr lang="en-GB" sz="1200" b="1" i="0" u="none" strike="noStrike" cap="none">
                <a:solidFill>
                  <a:schemeClr val="dk1"/>
                </a:solidFill>
                <a:latin typeface="Open Sans Light"/>
                <a:ea typeface="Open Sans Light"/>
                <a:cs typeface="Open Sans Light"/>
                <a:sym typeface="Open Sans Light"/>
              </a:rPr>
              <a:t>Times Tables Check:</a:t>
            </a:r>
            <a:endParaRPr/>
          </a:p>
          <a:p>
            <a:pPr marL="0" marR="0" lvl="0" indent="0" algn="l" rtl="0">
              <a:lnSpc>
                <a:spcPct val="100000"/>
              </a:lnSpc>
              <a:spcBef>
                <a:spcPts val="0"/>
              </a:spcBef>
              <a:spcAft>
                <a:spcPts val="0"/>
              </a:spcAft>
              <a:buNone/>
            </a:pPr>
            <a:r>
              <a:rPr lang="en-GB" sz="1200" b="0" i="0" u="none" strike="noStrike" cap="none">
                <a:solidFill>
                  <a:schemeClr val="dk1"/>
                </a:solidFill>
                <a:latin typeface="Open Sans"/>
                <a:ea typeface="Open Sans"/>
                <a:cs typeface="Open Sans"/>
                <a:sym typeface="Open Sans"/>
              </a:rPr>
              <a:t>During the month of June, we will administer an online multiplication tables check to all year 4 pupils. </a:t>
            </a:r>
            <a:endParaRPr/>
          </a:p>
          <a:p>
            <a:pPr marL="0" marR="0" lvl="0" indent="0" algn="l" rtl="0">
              <a:lnSpc>
                <a:spcPct val="100000"/>
              </a:lnSpc>
              <a:spcBef>
                <a:spcPts val="0"/>
              </a:spcBef>
              <a:spcAft>
                <a:spcPts val="0"/>
              </a:spcAft>
              <a:buNone/>
            </a:pPr>
            <a:r>
              <a:rPr lang="en-GB" sz="1200" b="0" i="0" u="none" strike="noStrike" cap="none">
                <a:solidFill>
                  <a:schemeClr val="dk1"/>
                </a:solidFill>
                <a:latin typeface="Open Sans"/>
                <a:ea typeface="Open Sans"/>
                <a:cs typeface="Open Sans"/>
                <a:sym typeface="Open Sans"/>
              </a:rPr>
              <a:t>The National Curriculum specifies that pupils should be taught to recall </a:t>
            </a:r>
            <a:r>
              <a:rPr lang="en-GB" sz="1200" b="1" i="0" u="none" strike="noStrike" cap="none">
                <a:solidFill>
                  <a:schemeClr val="dk1"/>
                </a:solidFill>
                <a:latin typeface="Open Sans"/>
                <a:ea typeface="Open Sans"/>
                <a:cs typeface="Open Sans"/>
                <a:sym typeface="Open Sans"/>
              </a:rPr>
              <a:t>all </a:t>
            </a:r>
            <a:r>
              <a:rPr lang="en-GB" sz="1200" b="0" i="0" u="none" strike="noStrike" cap="none">
                <a:solidFill>
                  <a:schemeClr val="dk1"/>
                </a:solidFill>
                <a:latin typeface="Open Sans"/>
                <a:ea typeface="Open Sans"/>
                <a:cs typeface="Open Sans"/>
                <a:sym typeface="Open Sans"/>
              </a:rPr>
              <a:t>of the multiplication tables up to and including 12 x 12 by the end of year 4.  </a:t>
            </a:r>
            <a:endParaRPr/>
          </a:p>
          <a:p>
            <a:pPr marL="0" marR="0" lvl="0" indent="0" algn="l" rtl="0">
              <a:lnSpc>
                <a:spcPct val="100000"/>
              </a:lnSpc>
              <a:spcBef>
                <a:spcPts val="0"/>
              </a:spcBef>
              <a:spcAft>
                <a:spcPts val="0"/>
              </a:spcAft>
              <a:buNone/>
            </a:pPr>
            <a:r>
              <a:rPr lang="en-GB" sz="1200" b="0" i="0" u="none" strike="noStrike" cap="none">
                <a:solidFill>
                  <a:schemeClr val="dk1"/>
                </a:solidFill>
                <a:latin typeface="Open Sans"/>
                <a:ea typeface="Open Sans"/>
                <a:cs typeface="Open Sans"/>
                <a:sym typeface="Open Sans"/>
              </a:rPr>
              <a:t>The children will have 6 seconds to answer a random selection of times tables so speed is important.·</a:t>
            </a:r>
            <a:endParaRPr/>
          </a:p>
          <a:p>
            <a:pPr marL="0" marR="0" lvl="0" indent="0" algn="l" rtl="0">
              <a:lnSpc>
                <a:spcPct val="100000"/>
              </a:lnSpc>
              <a:spcBef>
                <a:spcPts val="0"/>
              </a:spcBef>
              <a:spcAft>
                <a:spcPts val="0"/>
              </a:spcAft>
              <a:buNone/>
            </a:pPr>
            <a:r>
              <a:rPr lang="en-GB" sz="1200" b="0" i="0" u="none" strike="noStrike" cap="none">
                <a:solidFill>
                  <a:schemeClr val="dk1"/>
                </a:solidFill>
                <a:latin typeface="Open Sans"/>
                <a:ea typeface="Open Sans"/>
                <a:cs typeface="Open Sans"/>
                <a:sym typeface="Open Sans"/>
              </a:rPr>
              <a:t>This is something where practise at home is really key to their success!</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82" name="Google Shape;82;p1"/>
          <p:cNvSpPr txBox="1"/>
          <p:nvPr/>
        </p:nvSpPr>
        <p:spPr>
          <a:xfrm>
            <a:off x="176937" y="2833573"/>
            <a:ext cx="7185264" cy="1070132"/>
          </a:xfrm>
          <a:prstGeom prst="rect">
            <a:avLst/>
          </a:prstGeom>
          <a:solidFill>
            <a:srgbClr val="EEEEEE"/>
          </a:solidFill>
          <a:ln>
            <a:noFill/>
          </a:ln>
        </p:spPr>
        <p:txBody>
          <a:bodyPr spcFirstLastPara="1" wrap="square" lIns="90000" tIns="90000" rIns="90000" bIns="900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Welcome back Y4!  </a:t>
            </a:r>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Another school year is here and we are super excited to welcome all of the new bubbly faces into our year group.  We have lots of interesting learning ready to challenge and inspire the children.</a:t>
            </a:r>
            <a:endParaRPr/>
          </a:p>
          <a:p>
            <a:pPr marL="0" marR="0" lvl="0" indent="0" algn="l" rtl="0">
              <a:lnSpc>
                <a:spcPct val="100000"/>
              </a:lnSpc>
              <a:spcBef>
                <a:spcPts val="0"/>
              </a:spcBef>
              <a:spcAft>
                <a:spcPts val="0"/>
              </a:spcAft>
              <a:buClr>
                <a:schemeClr val="dk1"/>
              </a:buClr>
              <a:buSzPts val="1100"/>
              <a:buFont typeface="Arial"/>
              <a:buNone/>
            </a:pPr>
            <a:endParaRPr sz="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Please do not hesitate to contact us by phone or the class email address if you have any questions or concerns – we are always here to help!    	                   </a:t>
            </a:r>
            <a:r>
              <a:rPr lang="en-GB" sz="1200" b="1" i="0" u="none" strike="noStrike" cap="none">
                <a:solidFill>
                  <a:schemeClr val="dk1"/>
                </a:solidFill>
                <a:latin typeface="Open Sans"/>
                <a:ea typeface="Open Sans"/>
                <a:cs typeface="Open Sans"/>
                <a:sym typeface="Open Sans"/>
              </a:rPr>
              <a:t>y4staff@stbenedicts.npcat.org.uk</a:t>
            </a:r>
            <a:endParaRPr sz="1200" b="1" i="0" u="none" strike="noStrike" cap="none">
              <a:solidFill>
                <a:schemeClr val="dk1"/>
              </a:solidFill>
              <a:latin typeface="Open Sans"/>
              <a:ea typeface="Open Sans"/>
              <a:cs typeface="Open Sans"/>
              <a:sym typeface="Open Sans"/>
            </a:endParaRPr>
          </a:p>
        </p:txBody>
      </p:sp>
      <p:sp>
        <p:nvSpPr>
          <p:cNvPr id="83" name="Google Shape;83;p1"/>
          <p:cNvSpPr txBox="1"/>
          <p:nvPr/>
        </p:nvSpPr>
        <p:spPr>
          <a:xfrm>
            <a:off x="217187" y="8972625"/>
            <a:ext cx="7125300" cy="1070132"/>
          </a:xfrm>
          <a:prstGeom prst="rect">
            <a:avLst/>
          </a:prstGeom>
          <a:solidFill>
            <a:srgbClr val="EEEEEE"/>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This terms’ texts: </a:t>
            </a:r>
            <a:endParaRPr sz="1200" b="0" i="0" u="none" strike="noStrike" cap="none">
              <a:solidFill>
                <a:schemeClr val="dk1"/>
              </a:solidFill>
              <a:latin typeface="Open Sans"/>
              <a:ea typeface="Open Sans"/>
              <a:cs typeface="Open Sans"/>
              <a:sym typeface="Open Sans"/>
            </a:endParaRPr>
          </a:p>
        </p:txBody>
      </p:sp>
      <p:pic>
        <p:nvPicPr>
          <p:cNvPr id="84" name="Google Shape;84;p1"/>
          <p:cNvPicPr preferRelativeResize="0"/>
          <p:nvPr/>
        </p:nvPicPr>
        <p:blipFill rotWithShape="1">
          <a:blip r:embed="rId4">
            <a:alphaModFix/>
          </a:blip>
          <a:srcRect/>
          <a:stretch/>
        </p:blipFill>
        <p:spPr>
          <a:xfrm>
            <a:off x="2146960" y="8977589"/>
            <a:ext cx="752994" cy="1172251"/>
          </a:xfrm>
          <a:prstGeom prst="rect">
            <a:avLst/>
          </a:prstGeom>
          <a:noFill/>
          <a:ln>
            <a:noFill/>
          </a:ln>
        </p:spPr>
      </p:pic>
      <p:pic>
        <p:nvPicPr>
          <p:cNvPr id="85" name="Google Shape;85;p1" descr="Young, Gifted and Black by Jamia Wilson (9781786030887/Hardback) |  LoveReading4Kids"/>
          <p:cNvPicPr preferRelativeResize="0"/>
          <p:nvPr/>
        </p:nvPicPr>
        <p:blipFill rotWithShape="1">
          <a:blip r:embed="rId5">
            <a:alphaModFix/>
          </a:blip>
          <a:srcRect/>
          <a:stretch/>
        </p:blipFill>
        <p:spPr>
          <a:xfrm>
            <a:off x="3190729" y="8949688"/>
            <a:ext cx="1003409" cy="1172252"/>
          </a:xfrm>
          <a:prstGeom prst="rect">
            <a:avLst/>
          </a:prstGeom>
          <a:noFill/>
          <a:ln>
            <a:noFill/>
          </a:ln>
        </p:spPr>
      </p:pic>
      <p:pic>
        <p:nvPicPr>
          <p:cNvPr id="86" name="Google Shape;86;p1" descr="The Girl Who Stole an Elephant by Nizrana Farook | Waterstones"/>
          <p:cNvPicPr preferRelativeResize="0"/>
          <p:nvPr/>
        </p:nvPicPr>
        <p:blipFill rotWithShape="1">
          <a:blip r:embed="rId6">
            <a:alphaModFix/>
          </a:blip>
          <a:srcRect/>
          <a:stretch/>
        </p:blipFill>
        <p:spPr>
          <a:xfrm>
            <a:off x="4484913" y="8953301"/>
            <a:ext cx="778956" cy="11855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p:nvPr/>
        </p:nvSpPr>
        <p:spPr>
          <a:xfrm>
            <a:off x="490290" y="634055"/>
            <a:ext cx="6459150" cy="2231065"/>
          </a:xfrm>
          <a:prstGeom prst="rect">
            <a:avLst/>
          </a:prstGeom>
          <a:solidFill>
            <a:srgbClr val="CCD9E8"/>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dirty="0">
                <a:solidFill>
                  <a:srgbClr val="000000"/>
                </a:solidFill>
                <a:latin typeface="Open Sans"/>
                <a:ea typeface="Open Sans"/>
                <a:cs typeface="Open Sans"/>
                <a:sym typeface="Open Sans"/>
              </a:rPr>
              <a:t>RE- Be Still and Know</a:t>
            </a:r>
          </a:p>
          <a:p>
            <a:pPr marL="0" marR="0" lvl="0" indent="0" algn="l" rtl="0">
              <a:lnSpc>
                <a:spcPct val="100000"/>
              </a:lnSpc>
              <a:spcBef>
                <a:spcPts val="0"/>
              </a:spcBef>
              <a:spcAft>
                <a:spcPts val="0"/>
              </a:spcAft>
              <a:buClr>
                <a:schemeClr val="dk1"/>
              </a:buClr>
              <a:buSzPts val="1100"/>
              <a:buFont typeface="Arial"/>
              <a:buNone/>
            </a:pPr>
            <a:r>
              <a:rPr lang="en-GB" dirty="0">
                <a:latin typeface="Open Sans"/>
                <a:ea typeface="Open Sans"/>
                <a:cs typeface="Open Sans"/>
                <a:sym typeface="Open Sans"/>
              </a:rPr>
              <a:t>Branch 1- Creation and Covenant</a:t>
            </a:r>
          </a:p>
          <a:p>
            <a:pPr marL="0" marR="0" lvl="0" indent="0" algn="l" rtl="0">
              <a:lnSpc>
                <a:spcPct val="100000"/>
              </a:lnSpc>
              <a:spcBef>
                <a:spcPts val="0"/>
              </a:spcBef>
              <a:spcAft>
                <a:spcPts val="0"/>
              </a:spcAft>
              <a:buClr>
                <a:schemeClr val="dk1"/>
              </a:buClr>
              <a:buSzPts val="1100"/>
              <a:buFont typeface="Arial"/>
              <a:buNone/>
            </a:pPr>
            <a:r>
              <a:rPr lang="en-GB" dirty="0">
                <a:latin typeface="Open Sans"/>
                <a:ea typeface="Open Sans"/>
                <a:cs typeface="Open Sans"/>
                <a:sym typeface="Open Sans"/>
              </a:rPr>
              <a:t>Branch 2- Prophecy and Promise</a:t>
            </a:r>
          </a:p>
          <a:p>
            <a:pPr marL="0" marR="0" lvl="0" indent="0" algn="l" rtl="0">
              <a:lnSpc>
                <a:spcPct val="100000"/>
              </a:lnSpc>
              <a:spcBef>
                <a:spcPts val="0"/>
              </a:spcBef>
              <a:spcAft>
                <a:spcPts val="0"/>
              </a:spcAft>
              <a:buClr>
                <a:schemeClr val="dk1"/>
              </a:buClr>
              <a:buSzPts val="1100"/>
              <a:buFont typeface="Arial"/>
              <a:buNone/>
            </a:pPr>
            <a:r>
              <a:rPr lang="en-GB" dirty="0">
                <a:latin typeface="Open Sans"/>
                <a:ea typeface="Open Sans"/>
                <a:cs typeface="Open Sans"/>
                <a:sym typeface="Open Sans"/>
              </a:rPr>
              <a:t>Other Faiths- Judaism</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400" b="1" i="0" u="none" strike="noStrike" cap="none" dirty="0">
                <a:solidFill>
                  <a:srgbClr val="000000"/>
                </a:solidFill>
                <a:latin typeface="Open Sans"/>
                <a:ea typeface="Open Sans"/>
                <a:cs typeface="Open Sans"/>
                <a:sym typeface="Open Sans"/>
              </a:rPr>
              <a:t>RSE</a:t>
            </a:r>
            <a:endParaRPr dirty="0"/>
          </a:p>
          <a:p>
            <a:pPr marL="0" marR="0" lvl="0" indent="0" algn="l" rtl="0">
              <a:lnSpc>
                <a:spcPct val="100000"/>
              </a:lnSpc>
              <a:spcBef>
                <a:spcPts val="0"/>
              </a:spcBef>
              <a:spcAft>
                <a:spcPts val="0"/>
              </a:spcAft>
              <a:buNone/>
            </a:pPr>
            <a:r>
              <a:rPr lang="en-GB" sz="1400" b="0" i="0" u="none" strike="noStrike" cap="none" dirty="0">
                <a:solidFill>
                  <a:srgbClr val="000000"/>
                </a:solidFill>
                <a:latin typeface="Open Sans"/>
                <a:ea typeface="Open Sans"/>
                <a:cs typeface="Open Sans"/>
                <a:sym typeface="Open Sans"/>
              </a:rPr>
              <a:t>Unit 1 Get Up</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400" b="1" i="0" u="none" strike="noStrike" cap="none" dirty="0">
                <a:solidFill>
                  <a:srgbClr val="000000"/>
                </a:solidFill>
                <a:latin typeface="Open Sans"/>
                <a:ea typeface="Open Sans"/>
                <a:cs typeface="Open Sans"/>
                <a:sym typeface="Open Sans"/>
              </a:rPr>
              <a:t> </a:t>
            </a:r>
            <a:endParaRPr dirty="0"/>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Open Sans Light"/>
              <a:ea typeface="Open Sans Light"/>
              <a:cs typeface="Open Sans Light"/>
              <a:sym typeface="Open Sans Light"/>
            </a:endParaRPr>
          </a:p>
        </p:txBody>
      </p:sp>
      <p:sp>
        <p:nvSpPr>
          <p:cNvPr id="92" name="Google Shape;92;p2"/>
          <p:cNvSpPr txBox="1"/>
          <p:nvPr/>
        </p:nvSpPr>
        <p:spPr>
          <a:xfrm>
            <a:off x="3876675" y="1590675"/>
            <a:ext cx="3316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
          <p:cNvSpPr txBox="1"/>
          <p:nvPr/>
        </p:nvSpPr>
        <p:spPr>
          <a:xfrm>
            <a:off x="3857625" y="1590675"/>
            <a:ext cx="333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
          <p:cNvSpPr txBox="1"/>
          <p:nvPr/>
        </p:nvSpPr>
        <p:spPr>
          <a:xfrm>
            <a:off x="414090" y="3250805"/>
            <a:ext cx="6581070" cy="426251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Curriculum</a:t>
            </a:r>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Science </a:t>
            </a:r>
            <a:r>
              <a:rPr lang="en-GB" sz="1400" b="0" i="0" u="none" strike="noStrike" cap="none">
                <a:solidFill>
                  <a:schemeClr val="dk1"/>
                </a:solidFill>
                <a:latin typeface="Open Sans"/>
                <a:ea typeface="Open Sans"/>
                <a:cs typeface="Open Sans"/>
                <a:sym typeface="Open Sans"/>
              </a:rPr>
              <a:t>Living things and their habitats / States of Matter</a:t>
            </a:r>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Geography  </a:t>
            </a:r>
            <a:r>
              <a:rPr lang="en-GB" sz="1400" b="0" i="0" u="none" strike="noStrike" cap="none">
                <a:solidFill>
                  <a:schemeClr val="dk1"/>
                </a:solidFill>
                <a:latin typeface="Open Sans"/>
                <a:ea typeface="Open Sans"/>
                <a:cs typeface="Open Sans"/>
                <a:sym typeface="Open Sans"/>
              </a:rPr>
              <a:t>Rivers / Latitude and longitude</a:t>
            </a:r>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History  </a:t>
            </a:r>
            <a:r>
              <a:rPr lang="en-GB" sz="1400" b="0" i="0" u="none" strike="noStrike" cap="none">
                <a:solidFill>
                  <a:schemeClr val="dk1"/>
                </a:solidFill>
                <a:latin typeface="Open Sans"/>
                <a:ea typeface="Open Sans"/>
                <a:cs typeface="Open Sans"/>
                <a:sym typeface="Open Sans"/>
              </a:rPr>
              <a:t>Britain’s settlement by Anglo-Saxons and Scots.</a:t>
            </a:r>
            <a:endParaRPr/>
          </a:p>
          <a:p>
            <a:pPr marL="0" marR="0" lvl="0" indent="0" algn="l" rtl="0">
              <a:lnSpc>
                <a:spcPct val="100000"/>
              </a:lnSpc>
              <a:spcBef>
                <a:spcPts val="0"/>
              </a:spcBef>
              <a:spcAft>
                <a:spcPts val="0"/>
              </a:spcAft>
              <a:buNone/>
            </a:pPr>
            <a:endParaRPr sz="1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Computing  </a:t>
            </a:r>
            <a:r>
              <a:rPr lang="en-GB" sz="1400" b="0" i="0" u="none" strike="noStrike" cap="none">
                <a:solidFill>
                  <a:schemeClr val="dk1"/>
                </a:solidFill>
                <a:latin typeface="Open Sans"/>
                <a:ea typeface="Open Sans"/>
                <a:cs typeface="Open Sans"/>
                <a:sym typeface="Open Sans"/>
              </a:rPr>
              <a:t>Online safety / Coding.</a:t>
            </a:r>
            <a:endParaRPr sz="1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Art and Design  </a:t>
            </a:r>
            <a:r>
              <a:rPr lang="en-GB" sz="1400" b="0" i="0" u="none" strike="noStrike" cap="none">
                <a:solidFill>
                  <a:schemeClr val="dk1"/>
                </a:solidFill>
                <a:latin typeface="Open Sans"/>
                <a:ea typeface="Open Sans"/>
                <a:cs typeface="Open Sans"/>
                <a:sym typeface="Open Sans"/>
              </a:rPr>
              <a:t>Drawing / Painting.</a:t>
            </a:r>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Design and Technology  </a:t>
            </a:r>
            <a:r>
              <a:rPr lang="en-GB" sz="1400" b="0" i="0" u="none" strike="noStrike" cap="none">
                <a:solidFill>
                  <a:schemeClr val="dk1"/>
                </a:solidFill>
                <a:latin typeface="Open Sans"/>
                <a:ea typeface="Open Sans"/>
                <a:cs typeface="Open Sans"/>
                <a:sym typeface="Open Sans"/>
              </a:rPr>
              <a:t>Food and Nutrition / Mechanisms</a:t>
            </a:r>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French  </a:t>
            </a:r>
            <a:r>
              <a:rPr lang="en-GB" sz="1400" b="0" i="0" u="none" strike="noStrike" cap="none">
                <a:solidFill>
                  <a:schemeClr val="dk1"/>
                </a:solidFill>
                <a:latin typeface="Open Sans"/>
                <a:ea typeface="Open Sans"/>
                <a:cs typeface="Open Sans"/>
                <a:sym typeface="Open Sans"/>
              </a:rPr>
              <a:t>The calendar (Days, months, date) / Colours / Emotions / Numbers 0-20.</a:t>
            </a:r>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Music   </a:t>
            </a:r>
            <a:r>
              <a:rPr lang="en-GB" sz="1400" b="0" i="0" u="none" strike="noStrike" cap="none">
                <a:solidFill>
                  <a:schemeClr val="dk1"/>
                </a:solidFill>
                <a:latin typeface="Open Sans"/>
                <a:ea typeface="Open Sans"/>
                <a:cs typeface="Open Sans"/>
                <a:sym typeface="Open Sans"/>
              </a:rPr>
              <a:t>Mastering the glockenspiel – Untuned percussion and singing.</a:t>
            </a:r>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PSHE </a:t>
            </a:r>
            <a:r>
              <a:rPr lang="en-GB" sz="1400" b="0" i="0" u="none" strike="noStrike" cap="none">
                <a:solidFill>
                  <a:schemeClr val="dk1"/>
                </a:solidFill>
                <a:latin typeface="Open Sans"/>
                <a:ea typeface="Open Sans"/>
                <a:cs typeface="Open Sans"/>
                <a:sym typeface="Open Sans"/>
              </a:rPr>
              <a:t>Being in my world / Celebrating difference</a:t>
            </a:r>
            <a:endParaRPr/>
          </a:p>
        </p:txBody>
      </p:sp>
      <p:pic>
        <p:nvPicPr>
          <p:cNvPr id="95" name="Google Shape;95;p2"/>
          <p:cNvPicPr preferRelativeResize="0"/>
          <p:nvPr/>
        </p:nvPicPr>
        <p:blipFill rotWithShape="1">
          <a:blip r:embed="rId3">
            <a:alphaModFix/>
          </a:blip>
          <a:srcRect/>
          <a:stretch/>
        </p:blipFill>
        <p:spPr>
          <a:xfrm>
            <a:off x="5755640" y="1943735"/>
            <a:ext cx="904875" cy="814388"/>
          </a:xfrm>
          <a:prstGeom prst="rect">
            <a:avLst/>
          </a:prstGeom>
          <a:noFill/>
          <a:ln>
            <a:noFill/>
          </a:ln>
        </p:spPr>
      </p:pic>
      <p:pic>
        <p:nvPicPr>
          <p:cNvPr id="96" name="Google Shape;96;p2"/>
          <p:cNvPicPr preferRelativeResize="0"/>
          <p:nvPr/>
        </p:nvPicPr>
        <p:blipFill rotWithShape="1">
          <a:blip r:embed="rId4">
            <a:alphaModFix/>
          </a:blip>
          <a:srcRect/>
          <a:stretch/>
        </p:blipFill>
        <p:spPr>
          <a:xfrm>
            <a:off x="1948180" y="2290763"/>
            <a:ext cx="612775" cy="482600"/>
          </a:xfrm>
          <a:prstGeom prst="rect">
            <a:avLst/>
          </a:prstGeom>
          <a:noFill/>
          <a:ln>
            <a:noFill/>
          </a:ln>
        </p:spPr>
      </p:pic>
    </p:spTree>
  </p:cSld>
  <p:clrMapOvr>
    <a:masterClrMapping/>
  </p:clrMapOvr>
</p:sld>
</file>

<file path=ppt/theme/theme1.xml><?xml version="1.0" encoding="utf-8"?>
<a:theme xmlns:a="http://schemas.openxmlformats.org/drawingml/2006/main" name="Al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465</Words>
  <Application>Microsoft Office PowerPoint</Application>
  <PresentationFormat>Custom</PresentationFormat>
  <Paragraphs>80</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Open Sans</vt:lpstr>
      <vt:lpstr>Open Sans Light</vt:lpstr>
      <vt:lpstr>Arial</vt:lpstr>
      <vt:lpstr>Open Sans SemiBold</vt:lpstr>
      <vt:lpstr>Roboto</vt:lpstr>
      <vt:lpstr>Crimson Text SemiBold</vt:lpstr>
      <vt:lpstr>Crimson Text</vt:lpstr>
      <vt:lpstr>All Pages</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Wilson</dc:creator>
  <cp:lastModifiedBy>Charlotte Severs</cp:lastModifiedBy>
  <cp:revision>1</cp:revision>
  <dcterms:modified xsi:type="dcterms:W3CDTF">2024-10-08T06:55:42Z</dcterms:modified>
</cp:coreProperties>
</file>