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2" r:id="rId1"/>
    <p:sldMasterId id="2147483663" r:id="rId2"/>
  </p:sldMasterIdLst>
  <p:notesMasterIdLst>
    <p:notesMasterId r:id="rId5"/>
  </p:notesMasterIdLst>
  <p:sldIdLst>
    <p:sldId id="256" r:id="rId3"/>
    <p:sldId id="257" r:id="rId4"/>
  </p:sldIdLst>
  <p:sldSz cx="7559675" cy="10691813"/>
  <p:notesSz cx="6797675" cy="9926638"/>
  <p:embeddedFontLst>
    <p:embeddedFont>
      <p:font typeface="Crimson Text" panose="020B0604020202020204" charset="0"/>
      <p:regular r:id="rId6"/>
      <p:bold r:id="rId7"/>
      <p:italic r:id="rId8"/>
      <p:boldItalic r:id="rId9"/>
    </p:embeddedFont>
    <p:embeddedFont>
      <p:font typeface="Crimson Text SemiBold" panose="020B0604020202020204" charset="0"/>
      <p:regular r:id="rId10"/>
      <p:bold r:id="rId11"/>
      <p:italic r:id="rId12"/>
      <p:boldItalic r:id="rId13"/>
    </p:embeddedFont>
    <p:embeddedFont>
      <p:font typeface="Open Sans" panose="020B0606030504020204" pitchFamily="34" charset="0"/>
      <p:regular r:id="rId14"/>
      <p:bold r:id="rId15"/>
      <p:italic r:id="rId16"/>
      <p:boldItalic r:id="rId17"/>
    </p:embeddedFont>
    <p:embeddedFont>
      <p:font typeface="Open Sans Light" panose="020B0306030504020204" pitchFamily="34" charset="0"/>
      <p:regular r:id="rId18"/>
      <p:bold r:id="rId19"/>
      <p:italic r:id="rId20"/>
      <p:boldItalic r:id="rId21"/>
    </p:embeddedFont>
    <p:embeddedFont>
      <p:font typeface="Open Sans SemiBold" panose="020B0706030804020204" pitchFamily="34" charset="0"/>
      <p:regular r:id="rId22"/>
      <p:bold r:id="rId23"/>
      <p:italic r:id="rId24"/>
      <p:boldItalic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368">
          <p15:clr>
            <a:srgbClr val="A4A3A4"/>
          </p15:clr>
        </p15:guide>
        <p15:guide id="2" pos="238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6691" autoAdjust="0"/>
    <p:restoredTop sz="94660"/>
  </p:normalViewPr>
  <p:slideViewPr>
    <p:cSldViewPr snapToGrid="0">
      <p:cViewPr varScale="1">
        <p:scale>
          <a:sx n="44" d="100"/>
          <a:sy n="44" d="100"/>
        </p:scale>
        <p:origin x="1902" y="66"/>
      </p:cViewPr>
      <p:guideLst>
        <p:guide orient="horz" pos="3368"/>
        <p:guide pos="238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3.fntdata"/><Relationship Id="rId13" Type="http://schemas.openxmlformats.org/officeDocument/2006/relationships/font" Target="fonts/font8.fntdata"/><Relationship Id="rId18" Type="http://schemas.openxmlformats.org/officeDocument/2006/relationships/font" Target="fonts/font13.fntdata"/><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font" Target="fonts/font16.fntdata"/><Relationship Id="rId7" Type="http://schemas.openxmlformats.org/officeDocument/2006/relationships/font" Target="fonts/font2.fntdata"/><Relationship Id="rId12" Type="http://schemas.openxmlformats.org/officeDocument/2006/relationships/font" Target="fonts/font7.fntdata"/><Relationship Id="rId17" Type="http://schemas.openxmlformats.org/officeDocument/2006/relationships/font" Target="fonts/font12.fntdata"/><Relationship Id="rId25" Type="http://schemas.openxmlformats.org/officeDocument/2006/relationships/font" Target="fonts/font20.fntdata"/><Relationship Id="rId2" Type="http://schemas.openxmlformats.org/officeDocument/2006/relationships/slideMaster" Target="slideMasters/slideMaster2.xml"/><Relationship Id="rId16" Type="http://schemas.openxmlformats.org/officeDocument/2006/relationships/font" Target="fonts/font11.fntdata"/><Relationship Id="rId20" Type="http://schemas.openxmlformats.org/officeDocument/2006/relationships/font" Target="fonts/font15.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font" Target="fonts/font1.fntdata"/><Relationship Id="rId11" Type="http://schemas.openxmlformats.org/officeDocument/2006/relationships/font" Target="fonts/font6.fntdata"/><Relationship Id="rId24" Type="http://schemas.openxmlformats.org/officeDocument/2006/relationships/font" Target="fonts/font19.fntdata"/><Relationship Id="rId5" Type="http://schemas.openxmlformats.org/officeDocument/2006/relationships/notesMaster" Target="notesMasters/notesMaster1.xml"/><Relationship Id="rId15" Type="http://schemas.openxmlformats.org/officeDocument/2006/relationships/font" Target="fonts/font10.fntdata"/><Relationship Id="rId23" Type="http://schemas.openxmlformats.org/officeDocument/2006/relationships/font" Target="fonts/font18.fntdata"/><Relationship Id="rId28" Type="http://schemas.openxmlformats.org/officeDocument/2006/relationships/theme" Target="theme/theme1.xml"/><Relationship Id="rId10" Type="http://schemas.openxmlformats.org/officeDocument/2006/relationships/font" Target="fonts/font5.fntdata"/><Relationship Id="rId19" Type="http://schemas.openxmlformats.org/officeDocument/2006/relationships/font" Target="fonts/font14.fntdata"/><Relationship Id="rId4" Type="http://schemas.openxmlformats.org/officeDocument/2006/relationships/slide" Target="slides/slide2.xml"/><Relationship Id="rId9" Type="http://schemas.openxmlformats.org/officeDocument/2006/relationships/font" Target="fonts/font4.fntdata"/><Relationship Id="rId14" Type="http://schemas.openxmlformats.org/officeDocument/2006/relationships/font" Target="fonts/font9.fntdata"/><Relationship Id="rId22" Type="http://schemas.openxmlformats.org/officeDocument/2006/relationships/font" Target="fonts/font17.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2082800" y="744538"/>
            <a:ext cx="2632075"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22059727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888bcb166e_0_45:notes"/>
          <p:cNvSpPr>
            <a:spLocks noGrp="1" noRot="1" noChangeAspect="1"/>
          </p:cNvSpPr>
          <p:nvPr>
            <p:ph type="sldImg" idx="2"/>
          </p:nvPr>
        </p:nvSpPr>
        <p:spPr>
          <a:xfrm>
            <a:off x="2084388" y="744538"/>
            <a:ext cx="2630487"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888bcb166e_0_45: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29220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13d6be6c8f5_0_3:notes"/>
          <p:cNvSpPr>
            <a:spLocks noGrp="1" noRot="1" noChangeAspect="1"/>
          </p:cNvSpPr>
          <p:nvPr>
            <p:ph type="sldImg" idx="2"/>
          </p:nvPr>
        </p:nvSpPr>
        <p:spPr>
          <a:xfrm>
            <a:off x="2082800" y="744538"/>
            <a:ext cx="2632075"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13d6be6c8f5_0_3: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6454511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Master" Target="../slideMasters/slideMaster2.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257712" y="1547778"/>
            <a:ext cx="7044600" cy="42669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257705" y="5891409"/>
            <a:ext cx="7044600" cy="1647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7004788" y="9693616"/>
            <a:ext cx="453600" cy="8181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257705" y="2299346"/>
            <a:ext cx="7044600" cy="4081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257705" y="6552657"/>
            <a:ext cx="7044600" cy="27039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7004788" y="9693616"/>
            <a:ext cx="453600" cy="8181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7004788" y="9693616"/>
            <a:ext cx="453600" cy="8181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Front Page" type="title">
  <p:cSld name="TITLE">
    <p:spTree>
      <p:nvGrpSpPr>
        <p:cNvPr id="1" name="Shape 54"/>
        <p:cNvGrpSpPr/>
        <p:nvPr/>
      </p:nvGrpSpPr>
      <p:grpSpPr>
        <a:xfrm>
          <a:off x="0" y="0"/>
          <a:ext cx="0" cy="0"/>
          <a:chOff x="0" y="0"/>
          <a:chExt cx="0" cy="0"/>
        </a:xfrm>
      </p:grpSpPr>
      <p:sp>
        <p:nvSpPr>
          <p:cNvPr id="55" name="Google Shape;55;p14"/>
          <p:cNvSpPr/>
          <p:nvPr/>
        </p:nvSpPr>
        <p:spPr>
          <a:xfrm>
            <a:off x="-19350" y="2412150"/>
            <a:ext cx="7598700" cy="342000"/>
          </a:xfrm>
          <a:prstGeom prst="rect">
            <a:avLst/>
          </a:prstGeom>
          <a:solidFill>
            <a:srgbClr val="CCD9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6" name="Google Shape;56;p14"/>
          <p:cNvPicPr preferRelativeResize="0"/>
          <p:nvPr/>
        </p:nvPicPr>
        <p:blipFill rotWithShape="1">
          <a:blip r:embed="rId2">
            <a:alphaModFix/>
          </a:blip>
          <a:srcRect l="1904" r="1914"/>
          <a:stretch/>
        </p:blipFill>
        <p:spPr>
          <a:xfrm>
            <a:off x="0" y="0"/>
            <a:ext cx="7559998" cy="1512475"/>
          </a:xfrm>
          <a:prstGeom prst="rect">
            <a:avLst/>
          </a:prstGeom>
          <a:noFill/>
          <a:ln>
            <a:noFill/>
          </a:ln>
        </p:spPr>
      </p:pic>
      <p:pic>
        <p:nvPicPr>
          <p:cNvPr id="57" name="Google Shape;57;p14"/>
          <p:cNvPicPr preferRelativeResize="0"/>
          <p:nvPr/>
        </p:nvPicPr>
        <p:blipFill rotWithShape="1">
          <a:blip r:embed="rId3">
            <a:alphaModFix/>
          </a:blip>
          <a:srcRect t="-1823" b="18959"/>
          <a:stretch/>
        </p:blipFill>
        <p:spPr>
          <a:xfrm>
            <a:off x="615300" y="910400"/>
            <a:ext cx="1240849" cy="1305554"/>
          </a:xfrm>
          <a:prstGeom prst="rect">
            <a:avLst/>
          </a:prstGeom>
          <a:noFill/>
          <a:ln>
            <a:noFill/>
          </a:ln>
        </p:spPr>
      </p:pic>
      <p:sp>
        <p:nvSpPr>
          <p:cNvPr id="58" name="Google Shape;58;p14"/>
          <p:cNvSpPr txBox="1"/>
          <p:nvPr/>
        </p:nvSpPr>
        <p:spPr>
          <a:xfrm>
            <a:off x="1725025" y="999625"/>
            <a:ext cx="1749300" cy="1126800"/>
          </a:xfrm>
          <a:prstGeom prst="rect">
            <a:avLst/>
          </a:prstGeom>
          <a:noFill/>
          <a:ln>
            <a:noFill/>
          </a:ln>
        </p:spPr>
        <p:txBody>
          <a:bodyPr spcFirstLastPara="1" wrap="square" lIns="91425" tIns="91425" rIns="91425" bIns="91425" anchor="ctr" anchorCtr="0">
            <a:noAutofit/>
          </a:bodyPr>
          <a:lstStyle/>
          <a:p>
            <a:pPr marL="0" lvl="0" indent="0" algn="ctr" rtl="0">
              <a:lnSpc>
                <a:spcPct val="80000"/>
              </a:lnSpc>
              <a:spcBef>
                <a:spcPts val="0"/>
              </a:spcBef>
              <a:spcAft>
                <a:spcPts val="0"/>
              </a:spcAft>
              <a:buNone/>
            </a:pPr>
            <a:r>
              <a:rPr lang="en-GB" sz="2200" b="1">
                <a:solidFill>
                  <a:srgbClr val="01418B"/>
                </a:solidFill>
                <a:latin typeface="Crimson Text"/>
                <a:ea typeface="Crimson Text"/>
                <a:cs typeface="Crimson Text"/>
                <a:sym typeface="Crimson Text"/>
              </a:rPr>
              <a:t>ST BENEDICT’S</a:t>
            </a:r>
            <a:endParaRPr sz="2200" b="1">
              <a:solidFill>
                <a:srgbClr val="01418B"/>
              </a:solidFill>
              <a:latin typeface="Crimson Text"/>
              <a:ea typeface="Crimson Text"/>
              <a:cs typeface="Crimson Text"/>
              <a:sym typeface="Crimson Text"/>
            </a:endParaRPr>
          </a:p>
          <a:p>
            <a:pPr marL="0" lvl="0" indent="0" algn="ctr" rtl="0">
              <a:lnSpc>
                <a:spcPct val="80000"/>
              </a:lnSpc>
              <a:spcBef>
                <a:spcPts val="0"/>
              </a:spcBef>
              <a:spcAft>
                <a:spcPts val="0"/>
              </a:spcAft>
              <a:buNone/>
            </a:pPr>
            <a:r>
              <a:rPr lang="en-GB" sz="2400">
                <a:latin typeface="Crimson Text"/>
                <a:ea typeface="Crimson Text"/>
                <a:cs typeface="Crimson Text"/>
                <a:sym typeface="Crimson Text"/>
              </a:rPr>
              <a:t> </a:t>
            </a:r>
            <a:r>
              <a:rPr lang="en-GB" sz="1200" b="1">
                <a:latin typeface="Crimson Text"/>
                <a:ea typeface="Crimson Text"/>
                <a:cs typeface="Crimson Text"/>
                <a:sym typeface="Crimson Text"/>
              </a:rPr>
              <a:t>CATHOLIC </a:t>
            </a:r>
            <a:r>
              <a:rPr lang="en-GB" sz="1200">
                <a:latin typeface="Crimson Text SemiBold"/>
                <a:ea typeface="Crimson Text SemiBold"/>
                <a:cs typeface="Crimson Text SemiBold"/>
                <a:sym typeface="Crimson Text SemiBold"/>
              </a:rPr>
              <a:t>PRIMARY SCHOOL</a:t>
            </a:r>
            <a:endParaRPr sz="1200">
              <a:latin typeface="Crimson Text SemiBold"/>
              <a:ea typeface="Crimson Text SemiBold"/>
              <a:cs typeface="Crimson Text SemiBold"/>
              <a:sym typeface="Crimson Text SemiBold"/>
            </a:endParaRPr>
          </a:p>
        </p:txBody>
      </p:sp>
      <p:sp>
        <p:nvSpPr>
          <p:cNvPr id="59" name="Google Shape;59;p14"/>
          <p:cNvSpPr txBox="1"/>
          <p:nvPr/>
        </p:nvSpPr>
        <p:spPr>
          <a:xfrm>
            <a:off x="3731700" y="895700"/>
            <a:ext cx="3252300" cy="998400"/>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None/>
            </a:pPr>
            <a:r>
              <a:rPr lang="en-GB" sz="6000">
                <a:latin typeface="Open Sans Light"/>
                <a:ea typeface="Open Sans Light"/>
                <a:cs typeface="Open Sans Light"/>
                <a:sym typeface="Open Sans Light"/>
              </a:rPr>
              <a:t>News</a:t>
            </a:r>
            <a:endParaRPr sz="6000">
              <a:latin typeface="Open Sans Light"/>
              <a:ea typeface="Open Sans Light"/>
              <a:cs typeface="Open Sans Light"/>
              <a:sym typeface="Open Sans Light"/>
            </a:endParaRPr>
          </a:p>
        </p:txBody>
      </p:sp>
      <p:sp>
        <p:nvSpPr>
          <p:cNvPr id="60" name="Google Shape;60;p14"/>
          <p:cNvSpPr txBox="1"/>
          <p:nvPr/>
        </p:nvSpPr>
        <p:spPr>
          <a:xfrm>
            <a:off x="5760300" y="2000013"/>
            <a:ext cx="1035600" cy="1965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GB" sz="600" i="1">
                <a:latin typeface="Open Sans Light"/>
                <a:ea typeface="Open Sans Light"/>
                <a:cs typeface="Open Sans Light"/>
                <a:sym typeface="Open Sans Light"/>
              </a:rPr>
              <a:t>Part of the Nicholas Postgate </a:t>
            </a:r>
            <a:endParaRPr sz="600" i="1">
              <a:latin typeface="Open Sans Light"/>
              <a:ea typeface="Open Sans Light"/>
              <a:cs typeface="Open Sans Light"/>
              <a:sym typeface="Open Sans Light"/>
            </a:endParaRPr>
          </a:p>
          <a:p>
            <a:pPr marL="0" lvl="0" indent="0" algn="l" rtl="0">
              <a:spcBef>
                <a:spcPts val="0"/>
              </a:spcBef>
              <a:spcAft>
                <a:spcPts val="0"/>
              </a:spcAft>
              <a:buNone/>
            </a:pPr>
            <a:r>
              <a:rPr lang="en-GB" sz="600" i="1">
                <a:latin typeface="Open Sans Light"/>
                <a:ea typeface="Open Sans Light"/>
                <a:cs typeface="Open Sans Light"/>
                <a:sym typeface="Open Sans Light"/>
              </a:rPr>
              <a:t>Catholic Academy Trust</a:t>
            </a:r>
            <a:endParaRPr sz="600" i="1">
              <a:latin typeface="Open Sans Light"/>
              <a:ea typeface="Open Sans Light"/>
              <a:cs typeface="Open Sans Light"/>
              <a:sym typeface="Open Sans Light"/>
            </a:endParaRPr>
          </a:p>
        </p:txBody>
      </p:sp>
      <p:cxnSp>
        <p:nvCxnSpPr>
          <p:cNvPr id="61" name="Google Shape;61;p14"/>
          <p:cNvCxnSpPr/>
          <p:nvPr/>
        </p:nvCxnSpPr>
        <p:spPr>
          <a:xfrm rot="10800000" flipH="1">
            <a:off x="3752250" y="1901525"/>
            <a:ext cx="3363600" cy="7500"/>
          </a:xfrm>
          <a:prstGeom prst="straightConnector1">
            <a:avLst/>
          </a:prstGeom>
          <a:noFill/>
          <a:ln w="9525" cap="flat" cmpd="sng">
            <a:solidFill>
              <a:schemeClr val="dk2"/>
            </a:solidFill>
            <a:prstDash val="solid"/>
            <a:round/>
            <a:headEnd type="none" w="med" len="med"/>
            <a:tailEnd type="none" w="med" len="med"/>
          </a:ln>
        </p:spPr>
      </p:cxnSp>
      <p:pic>
        <p:nvPicPr>
          <p:cNvPr id="62" name="Google Shape;62;p14"/>
          <p:cNvPicPr preferRelativeResize="0"/>
          <p:nvPr/>
        </p:nvPicPr>
        <p:blipFill>
          <a:blip r:embed="rId4">
            <a:alphaModFix/>
          </a:blip>
          <a:stretch>
            <a:fillRect/>
          </a:stretch>
        </p:blipFill>
        <p:spPr>
          <a:xfrm>
            <a:off x="6795900" y="2049887"/>
            <a:ext cx="127252" cy="96768"/>
          </a:xfrm>
          <a:prstGeom prst="rect">
            <a:avLst/>
          </a:prstGeom>
          <a:noFill/>
          <a:ln>
            <a:noFill/>
          </a:ln>
        </p:spPr>
      </p:pic>
      <p:grpSp>
        <p:nvGrpSpPr>
          <p:cNvPr id="63" name="Google Shape;63;p14"/>
          <p:cNvGrpSpPr/>
          <p:nvPr/>
        </p:nvGrpSpPr>
        <p:grpSpPr>
          <a:xfrm>
            <a:off x="978975" y="2484450"/>
            <a:ext cx="5602050" cy="197400"/>
            <a:chOff x="441300" y="2494800"/>
            <a:chExt cx="5602050" cy="197400"/>
          </a:xfrm>
        </p:grpSpPr>
        <p:sp>
          <p:nvSpPr>
            <p:cNvPr id="64" name="Google Shape;64;p14"/>
            <p:cNvSpPr txBox="1"/>
            <p:nvPr/>
          </p:nvSpPr>
          <p:spPr>
            <a:xfrm>
              <a:off x="621300" y="2494800"/>
              <a:ext cx="2271600" cy="197400"/>
            </a:xfrm>
            <a:prstGeom prst="rect">
              <a:avLst/>
            </a:prstGeom>
            <a:noFill/>
            <a:ln>
              <a:noFill/>
            </a:ln>
          </p:spPr>
          <p:txBody>
            <a:bodyPr spcFirstLastPara="1" wrap="square" lIns="72000" tIns="91425" rIns="91425" bIns="91425" anchor="ctr" anchorCtr="0">
              <a:noAutofit/>
            </a:bodyPr>
            <a:lstStyle/>
            <a:p>
              <a:pPr marL="0" marR="101600" lvl="0" indent="0" algn="l" rtl="0">
                <a:lnSpc>
                  <a:spcPct val="115000"/>
                </a:lnSpc>
                <a:spcBef>
                  <a:spcPts val="0"/>
                </a:spcBef>
                <a:spcAft>
                  <a:spcPts val="0"/>
                </a:spcAft>
                <a:buNone/>
              </a:pPr>
              <a:r>
                <a:rPr lang="en-GB" sz="900">
                  <a:solidFill>
                    <a:srgbClr val="353B3A"/>
                  </a:solidFill>
                  <a:latin typeface="Open Sans SemiBold"/>
                  <a:ea typeface="Open Sans SemiBold"/>
                  <a:cs typeface="Open Sans SemiBold"/>
                  <a:sym typeface="Open Sans SemiBold"/>
                </a:rPr>
                <a:t>enquiries@stbenedicts.npcat.org.uk</a:t>
              </a:r>
              <a:endParaRPr sz="800">
                <a:latin typeface="Open Sans SemiBold"/>
                <a:ea typeface="Open Sans SemiBold"/>
                <a:cs typeface="Open Sans SemiBold"/>
                <a:sym typeface="Open Sans SemiBold"/>
              </a:endParaRPr>
            </a:p>
          </p:txBody>
        </p:sp>
        <p:pic>
          <p:nvPicPr>
            <p:cNvPr id="65" name="Google Shape;65;p14"/>
            <p:cNvPicPr preferRelativeResize="0"/>
            <p:nvPr/>
          </p:nvPicPr>
          <p:blipFill>
            <a:blip r:embed="rId5">
              <a:alphaModFix/>
            </a:blip>
            <a:stretch>
              <a:fillRect/>
            </a:stretch>
          </p:blipFill>
          <p:spPr>
            <a:xfrm>
              <a:off x="441300" y="2503500"/>
              <a:ext cx="180000" cy="180000"/>
            </a:xfrm>
            <a:prstGeom prst="rect">
              <a:avLst/>
            </a:prstGeom>
            <a:noFill/>
            <a:ln>
              <a:noFill/>
            </a:ln>
          </p:spPr>
        </p:pic>
        <p:sp>
          <p:nvSpPr>
            <p:cNvPr id="66" name="Google Shape;66;p14"/>
            <p:cNvSpPr txBox="1"/>
            <p:nvPr/>
          </p:nvSpPr>
          <p:spPr>
            <a:xfrm>
              <a:off x="4621350" y="2495550"/>
              <a:ext cx="1422000" cy="195900"/>
            </a:xfrm>
            <a:prstGeom prst="rect">
              <a:avLst/>
            </a:prstGeom>
            <a:noFill/>
            <a:ln>
              <a:noFill/>
            </a:ln>
          </p:spPr>
          <p:txBody>
            <a:bodyPr spcFirstLastPara="1" wrap="square" lIns="72000" tIns="91425" rIns="91425" bIns="91425" anchor="ctr" anchorCtr="0">
              <a:noAutofit/>
            </a:bodyPr>
            <a:lstStyle/>
            <a:p>
              <a:pPr marL="0" marR="101600" lvl="0" indent="0" algn="l" rtl="0">
                <a:lnSpc>
                  <a:spcPct val="115000"/>
                </a:lnSpc>
                <a:spcBef>
                  <a:spcPts val="0"/>
                </a:spcBef>
                <a:spcAft>
                  <a:spcPts val="0"/>
                </a:spcAft>
                <a:buNone/>
              </a:pPr>
              <a:r>
                <a:rPr lang="en-GB" sz="900">
                  <a:solidFill>
                    <a:srgbClr val="353B3A"/>
                  </a:solidFill>
                  <a:latin typeface="Open Sans SemiBold"/>
                  <a:ea typeface="Open Sans SemiBold"/>
                  <a:cs typeface="Open Sans SemiBold"/>
                  <a:sym typeface="Open Sans SemiBold"/>
                </a:rPr>
                <a:t>@StBenedictsRedcar</a:t>
              </a:r>
              <a:endParaRPr sz="900">
                <a:solidFill>
                  <a:srgbClr val="353B3A"/>
                </a:solidFill>
                <a:latin typeface="Open Sans SemiBold"/>
                <a:ea typeface="Open Sans SemiBold"/>
                <a:cs typeface="Open Sans SemiBold"/>
                <a:sym typeface="Open Sans SemiBold"/>
              </a:endParaRPr>
            </a:p>
          </p:txBody>
        </p:sp>
        <p:pic>
          <p:nvPicPr>
            <p:cNvPr id="67" name="Google Shape;67;p14"/>
            <p:cNvPicPr preferRelativeResize="0"/>
            <p:nvPr/>
          </p:nvPicPr>
          <p:blipFill>
            <a:blip r:embed="rId6">
              <a:alphaModFix/>
            </a:blip>
            <a:stretch>
              <a:fillRect/>
            </a:stretch>
          </p:blipFill>
          <p:spPr>
            <a:xfrm>
              <a:off x="4433775" y="2503500"/>
              <a:ext cx="180000" cy="180000"/>
            </a:xfrm>
            <a:prstGeom prst="rect">
              <a:avLst/>
            </a:prstGeom>
            <a:noFill/>
            <a:ln>
              <a:noFill/>
            </a:ln>
          </p:spPr>
        </p:pic>
        <p:sp>
          <p:nvSpPr>
            <p:cNvPr id="68" name="Google Shape;68;p14"/>
            <p:cNvSpPr txBox="1"/>
            <p:nvPr/>
          </p:nvSpPr>
          <p:spPr>
            <a:xfrm>
              <a:off x="3133800" y="2499000"/>
              <a:ext cx="1292400" cy="189000"/>
            </a:xfrm>
            <a:prstGeom prst="rect">
              <a:avLst/>
            </a:prstGeom>
            <a:noFill/>
            <a:ln>
              <a:noFill/>
            </a:ln>
          </p:spPr>
          <p:txBody>
            <a:bodyPr spcFirstLastPara="1" wrap="square" lIns="72000" tIns="91425" rIns="91425" bIns="91425" anchor="ctr" anchorCtr="0">
              <a:noAutofit/>
            </a:bodyPr>
            <a:lstStyle/>
            <a:p>
              <a:pPr marL="0" marR="101600" lvl="0" indent="0" algn="l" rtl="0">
                <a:lnSpc>
                  <a:spcPct val="115000"/>
                </a:lnSpc>
                <a:spcBef>
                  <a:spcPts val="0"/>
                </a:spcBef>
                <a:spcAft>
                  <a:spcPts val="0"/>
                </a:spcAft>
                <a:buNone/>
              </a:pPr>
              <a:r>
                <a:rPr lang="en-GB" sz="900">
                  <a:solidFill>
                    <a:srgbClr val="353B3A"/>
                  </a:solidFill>
                  <a:latin typeface="Open Sans SemiBold"/>
                  <a:ea typeface="Open Sans SemiBold"/>
                  <a:cs typeface="Open Sans SemiBold"/>
                  <a:sym typeface="Open Sans SemiBold"/>
                </a:rPr>
                <a:t>@stbenedictsTS10</a:t>
              </a:r>
              <a:endParaRPr sz="900">
                <a:solidFill>
                  <a:srgbClr val="353B3A"/>
                </a:solidFill>
                <a:latin typeface="Open Sans SemiBold"/>
                <a:ea typeface="Open Sans SemiBold"/>
                <a:cs typeface="Open Sans SemiBold"/>
                <a:sym typeface="Open Sans SemiBold"/>
              </a:endParaRPr>
            </a:p>
          </p:txBody>
        </p:sp>
        <p:pic>
          <p:nvPicPr>
            <p:cNvPr id="69" name="Google Shape;69;p14"/>
            <p:cNvPicPr preferRelativeResize="0"/>
            <p:nvPr/>
          </p:nvPicPr>
          <p:blipFill>
            <a:blip r:embed="rId7">
              <a:alphaModFix/>
            </a:blip>
            <a:stretch>
              <a:fillRect/>
            </a:stretch>
          </p:blipFill>
          <p:spPr>
            <a:xfrm>
              <a:off x="2946225" y="2503500"/>
              <a:ext cx="180000" cy="180000"/>
            </a:xfrm>
            <a:prstGeom prst="rect">
              <a:avLst/>
            </a:prstGeom>
            <a:noFill/>
            <a:ln>
              <a:noFill/>
            </a:ln>
          </p:spPr>
        </p:pic>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Page 2 onwards" type="secHead">
  <p:cSld name="SECTION_HEADER">
    <p:spTree>
      <p:nvGrpSpPr>
        <p:cNvPr id="1" name="Shape 70"/>
        <p:cNvGrpSpPr/>
        <p:nvPr/>
      </p:nvGrpSpPr>
      <p:grpSpPr>
        <a:xfrm>
          <a:off x="0" y="0"/>
          <a:ext cx="0" cy="0"/>
          <a:chOff x="0" y="0"/>
          <a:chExt cx="0" cy="0"/>
        </a:xfrm>
      </p:grpSpPr>
      <p:pic>
        <p:nvPicPr>
          <p:cNvPr id="71" name="Google Shape;71;p15"/>
          <p:cNvPicPr preferRelativeResize="0"/>
          <p:nvPr/>
        </p:nvPicPr>
        <p:blipFill rotWithShape="1">
          <a:blip r:embed="rId2">
            <a:alphaModFix/>
          </a:blip>
          <a:srcRect l="1904" r="1914"/>
          <a:stretch/>
        </p:blipFill>
        <p:spPr>
          <a:xfrm>
            <a:off x="0" y="0"/>
            <a:ext cx="7559998" cy="1512475"/>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2"/>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257705" y="4471058"/>
            <a:ext cx="7044600" cy="17499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7004788" y="9693616"/>
            <a:ext cx="453600" cy="8181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257705" y="925091"/>
            <a:ext cx="7044600" cy="11904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257705" y="2395696"/>
            <a:ext cx="7044600" cy="71019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7004788" y="9693616"/>
            <a:ext cx="453600" cy="8181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257705" y="925091"/>
            <a:ext cx="7044600" cy="11904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257705" y="2395696"/>
            <a:ext cx="3306900" cy="71019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3995291" y="2395696"/>
            <a:ext cx="3306900" cy="71019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7004788" y="9693616"/>
            <a:ext cx="453600" cy="8181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257705" y="925091"/>
            <a:ext cx="7044600" cy="11904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7004788" y="9693616"/>
            <a:ext cx="453600" cy="8181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257705" y="1154948"/>
            <a:ext cx="2321700" cy="15708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257705" y="2888617"/>
            <a:ext cx="2321700" cy="66090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7004788" y="9693616"/>
            <a:ext cx="453600" cy="8181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05325" y="935745"/>
            <a:ext cx="5264700" cy="8503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7004788" y="9693616"/>
            <a:ext cx="453600" cy="8181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3780000" y="-260"/>
            <a:ext cx="3780000" cy="106920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19508" y="2563450"/>
            <a:ext cx="3344400" cy="3081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19508" y="5826865"/>
            <a:ext cx="3344400" cy="25674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083839" y="1505164"/>
            <a:ext cx="3172200" cy="76812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7004788" y="9693616"/>
            <a:ext cx="453600" cy="8181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257705" y="8794266"/>
            <a:ext cx="4959600" cy="12579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7004788" y="9693616"/>
            <a:ext cx="453600" cy="8181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257705" y="925091"/>
            <a:ext cx="7044600" cy="11904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257705" y="2395696"/>
            <a:ext cx="7044600" cy="71019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7004788" y="9693616"/>
            <a:ext cx="453600" cy="8181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0"/>
        <p:cNvGrpSpPr/>
        <p:nvPr/>
      </p:nvGrpSpPr>
      <p:grpSpPr>
        <a:xfrm>
          <a:off x="0" y="0"/>
          <a:ext cx="0" cy="0"/>
          <a:chOff x="0" y="0"/>
          <a:chExt cx="0" cy="0"/>
        </a:xfrm>
      </p:grpSpPr>
      <p:cxnSp>
        <p:nvCxnSpPr>
          <p:cNvPr id="51" name="Google Shape;51;p13"/>
          <p:cNvCxnSpPr/>
          <p:nvPr/>
        </p:nvCxnSpPr>
        <p:spPr>
          <a:xfrm flipH="1">
            <a:off x="441452" y="10201122"/>
            <a:ext cx="6677100" cy="3612"/>
          </a:xfrm>
          <a:prstGeom prst="straightConnector1">
            <a:avLst/>
          </a:prstGeom>
          <a:noFill/>
          <a:ln w="9525" cap="flat" cmpd="sng">
            <a:solidFill>
              <a:schemeClr val="dk2"/>
            </a:solidFill>
            <a:prstDash val="solid"/>
            <a:round/>
            <a:headEnd type="none" w="med" len="med"/>
            <a:tailEnd type="none" w="med" len="med"/>
          </a:ln>
        </p:spPr>
      </p:cxnSp>
      <p:sp>
        <p:nvSpPr>
          <p:cNvPr id="52" name="Google Shape;52;p13"/>
          <p:cNvSpPr txBox="1"/>
          <p:nvPr/>
        </p:nvSpPr>
        <p:spPr>
          <a:xfrm>
            <a:off x="460675" y="10329148"/>
            <a:ext cx="1530300" cy="1329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GB" sz="800" i="1">
                <a:solidFill>
                  <a:srgbClr val="01418B"/>
                </a:solidFill>
                <a:latin typeface="Open Sans"/>
                <a:ea typeface="Open Sans"/>
                <a:cs typeface="Open Sans"/>
                <a:sym typeface="Open Sans"/>
              </a:rPr>
              <a:t>‘Pray together, learn together’</a:t>
            </a:r>
            <a:endParaRPr sz="800" i="1">
              <a:solidFill>
                <a:srgbClr val="01418B"/>
              </a:solidFill>
              <a:latin typeface="Open Sans"/>
              <a:ea typeface="Open Sans"/>
              <a:cs typeface="Open Sans"/>
              <a:sym typeface="Open Sans"/>
            </a:endParaRPr>
          </a:p>
        </p:txBody>
      </p:sp>
      <p:sp>
        <p:nvSpPr>
          <p:cNvPr id="53" name="Google Shape;53;p13"/>
          <p:cNvSpPr txBox="1"/>
          <p:nvPr/>
        </p:nvSpPr>
        <p:spPr>
          <a:xfrm>
            <a:off x="5565050" y="10329150"/>
            <a:ext cx="1553700" cy="1329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None/>
            </a:pPr>
            <a:r>
              <a:rPr lang="en-GB" sz="800" b="1">
                <a:solidFill>
                  <a:srgbClr val="01418B"/>
                </a:solidFill>
                <a:latin typeface="Open Sans"/>
                <a:ea typeface="Open Sans"/>
                <a:cs typeface="Open Sans"/>
                <a:sym typeface="Open Sans"/>
              </a:rPr>
              <a:t>stbenedicts.npcat.org.uk</a:t>
            </a:r>
            <a:endParaRPr sz="800" b="1">
              <a:solidFill>
                <a:srgbClr val="01418B"/>
              </a:solidFill>
              <a:latin typeface="Open Sans"/>
              <a:ea typeface="Open Sans"/>
              <a:cs typeface="Open Sans"/>
              <a:sym typeface="Open Sans"/>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hyperlink" Target="mailto:y2staff@stbenedicts.npcat.org.uk" TargetMode="External"/><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cxnSp>
        <p:nvCxnSpPr>
          <p:cNvPr id="77" name="Google Shape;77;p17"/>
          <p:cNvCxnSpPr/>
          <p:nvPr/>
        </p:nvCxnSpPr>
        <p:spPr>
          <a:xfrm flipH="1">
            <a:off x="441452" y="10201122"/>
            <a:ext cx="6677100" cy="3612"/>
          </a:xfrm>
          <a:prstGeom prst="straightConnector1">
            <a:avLst/>
          </a:prstGeom>
          <a:noFill/>
          <a:ln w="9525" cap="flat" cmpd="sng">
            <a:solidFill>
              <a:schemeClr val="dk2"/>
            </a:solidFill>
            <a:prstDash val="solid"/>
            <a:round/>
            <a:headEnd type="none" w="med" len="med"/>
            <a:tailEnd type="none" w="med" len="med"/>
          </a:ln>
        </p:spPr>
      </p:cxnSp>
      <p:sp>
        <p:nvSpPr>
          <p:cNvPr id="78" name="Google Shape;78;p17"/>
          <p:cNvSpPr txBox="1"/>
          <p:nvPr/>
        </p:nvSpPr>
        <p:spPr>
          <a:xfrm>
            <a:off x="6066000" y="1633225"/>
            <a:ext cx="1052700" cy="1329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GB" sz="800">
                <a:latin typeface="Open Sans"/>
                <a:ea typeface="Open Sans"/>
                <a:cs typeface="Open Sans"/>
                <a:sym typeface="Open Sans"/>
              </a:rPr>
              <a:t>Autumn Term 2022</a:t>
            </a:r>
            <a:endParaRPr sz="800">
              <a:latin typeface="Open Sans"/>
              <a:ea typeface="Open Sans"/>
              <a:cs typeface="Open Sans"/>
              <a:sym typeface="Open Sans"/>
            </a:endParaRPr>
          </a:p>
        </p:txBody>
      </p:sp>
      <p:sp>
        <p:nvSpPr>
          <p:cNvPr id="79" name="Google Shape;79;p17"/>
          <p:cNvSpPr txBox="1"/>
          <p:nvPr/>
        </p:nvSpPr>
        <p:spPr>
          <a:xfrm>
            <a:off x="6953250" y="8772525"/>
            <a:ext cx="5486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80" name="Google Shape;80;p17"/>
          <p:cNvSpPr txBox="1"/>
          <p:nvPr/>
        </p:nvSpPr>
        <p:spPr>
          <a:xfrm>
            <a:off x="217350" y="4178025"/>
            <a:ext cx="3259275" cy="4156350"/>
          </a:xfrm>
          <a:prstGeom prst="rect">
            <a:avLst/>
          </a:prstGeom>
          <a:solidFill>
            <a:srgbClr val="CCD9E8"/>
          </a:solidFill>
          <a:ln>
            <a:noFill/>
          </a:ln>
        </p:spPr>
        <p:txBody>
          <a:bodyPr spcFirstLastPara="1" wrap="square" lIns="90000" tIns="90000" rIns="90000" bIns="90000" anchor="t" anchorCtr="0">
            <a:noAutofit/>
          </a:bodyPr>
          <a:lstStyle/>
          <a:p>
            <a:pPr marL="0" lvl="0" indent="0" algn="l" rtl="0">
              <a:spcBef>
                <a:spcPts val="0"/>
              </a:spcBef>
              <a:spcAft>
                <a:spcPts val="0"/>
              </a:spcAft>
              <a:buClr>
                <a:schemeClr val="dk1"/>
              </a:buClr>
              <a:buSzPts val="1100"/>
              <a:buFont typeface="Arial"/>
              <a:buNone/>
            </a:pPr>
            <a:r>
              <a:rPr lang="en-GB" sz="1200" dirty="0">
                <a:solidFill>
                  <a:schemeClr val="dk1"/>
                </a:solidFill>
                <a:latin typeface="Open Sans" panose="020B0604020202020204" charset="0"/>
                <a:ea typeface="Open Sans" panose="020B0604020202020204" charset="0"/>
                <a:cs typeface="Open Sans" panose="020B0604020202020204" charset="0"/>
                <a:sym typeface="Open Sans Light"/>
              </a:rPr>
              <a:t>English</a:t>
            </a:r>
          </a:p>
          <a:p>
            <a:pPr marL="0" lvl="0" indent="0" algn="l" rtl="0">
              <a:spcBef>
                <a:spcPts val="0"/>
              </a:spcBef>
              <a:spcAft>
                <a:spcPts val="0"/>
              </a:spcAft>
              <a:buClr>
                <a:schemeClr val="dk1"/>
              </a:buClr>
              <a:buSzPts val="1100"/>
              <a:buFont typeface="Arial"/>
              <a:buNone/>
            </a:pPr>
            <a:endParaRPr sz="1200" dirty="0">
              <a:solidFill>
                <a:schemeClr val="dk1"/>
              </a:solidFill>
              <a:latin typeface="Open Sans" panose="020B0604020202020204" charset="0"/>
              <a:ea typeface="Open Sans" panose="020B0604020202020204" charset="0"/>
              <a:cs typeface="Open Sans" panose="020B0604020202020204" charset="0"/>
              <a:sym typeface="Open Sans Light"/>
            </a:endParaRPr>
          </a:p>
          <a:p>
            <a:r>
              <a:rPr lang="en-GB" sz="1200" dirty="0">
                <a:solidFill>
                  <a:schemeClr val="dk1"/>
                </a:solidFill>
                <a:latin typeface="Open Sans Light" panose="020B0604020202020204" charset="0"/>
                <a:ea typeface="Open Sans Light" panose="020B0604020202020204" charset="0"/>
                <a:cs typeface="Open Sans Light" panose="020B0604020202020204" charset="0"/>
                <a:sym typeface="Open Sans Light"/>
              </a:rPr>
              <a:t>This term in English we will be covering a variety of different writing genres including:</a:t>
            </a:r>
          </a:p>
          <a:p>
            <a:endParaRPr lang="en-GB" sz="1200" dirty="0">
              <a:solidFill>
                <a:schemeClr val="dk1"/>
              </a:solidFill>
              <a:latin typeface="Open Sans Light" panose="020B0604020202020204" charset="0"/>
              <a:ea typeface="Open Sans Light" panose="020B0604020202020204" charset="0"/>
              <a:cs typeface="Open Sans Light" panose="020B0604020202020204" charset="0"/>
              <a:sym typeface="Open Sans Light"/>
            </a:endParaRPr>
          </a:p>
          <a:p>
            <a:r>
              <a:rPr lang="en-GB" sz="1200" dirty="0">
                <a:latin typeface="Open Sans Light" panose="020B0604020202020204" charset="0"/>
                <a:ea typeface="Open Sans Light" panose="020B0604020202020204" charset="0"/>
                <a:cs typeface="Open Sans Light" panose="020B0604020202020204" charset="0"/>
              </a:rPr>
              <a:t>Character descriptions</a:t>
            </a:r>
          </a:p>
          <a:p>
            <a:r>
              <a:rPr lang="en-GB" sz="1200" dirty="0">
                <a:latin typeface="Open Sans Light" panose="020B0604020202020204" charset="0"/>
                <a:ea typeface="Open Sans Light" panose="020B0604020202020204" charset="0"/>
                <a:cs typeface="Open Sans Light" panose="020B0604020202020204" charset="0"/>
              </a:rPr>
              <a:t>Poems developing vocabulary</a:t>
            </a:r>
          </a:p>
          <a:p>
            <a:r>
              <a:rPr lang="en-GB" sz="1200" dirty="0">
                <a:latin typeface="Open Sans Light" panose="020B0604020202020204" charset="0"/>
                <a:ea typeface="Open Sans Light" panose="020B0604020202020204" charset="0"/>
                <a:cs typeface="Open Sans Light" panose="020B0604020202020204" charset="0"/>
              </a:rPr>
              <a:t>Simple retelling of a narrative</a:t>
            </a:r>
          </a:p>
          <a:p>
            <a:r>
              <a:rPr lang="en-GB" sz="1200" dirty="0">
                <a:latin typeface="Open Sans Light" panose="020B0604020202020204" charset="0"/>
                <a:ea typeface="Open Sans Light" panose="020B0604020202020204" charset="0"/>
                <a:cs typeface="Open Sans Light" panose="020B0604020202020204" charset="0"/>
              </a:rPr>
              <a:t>Formal invitations</a:t>
            </a:r>
          </a:p>
          <a:p>
            <a:r>
              <a:rPr lang="en-GB" sz="1200" dirty="0">
                <a:latin typeface="Open Sans Light" panose="020B0604020202020204" charset="0"/>
                <a:ea typeface="Open Sans Light" panose="020B0604020202020204" charset="0"/>
                <a:cs typeface="Open Sans Light" panose="020B0604020202020204" charset="0"/>
              </a:rPr>
              <a:t>Stories from other cultures</a:t>
            </a:r>
          </a:p>
          <a:p>
            <a:endParaRPr lang="en-GB" sz="1200" dirty="0">
              <a:latin typeface="Open Sans Light" panose="020B0604020202020204" charset="0"/>
              <a:ea typeface="Open Sans Light" panose="020B0604020202020204" charset="0"/>
              <a:cs typeface="Open Sans Light" panose="020B0604020202020204" charset="0"/>
            </a:endParaRPr>
          </a:p>
          <a:p>
            <a:r>
              <a:rPr lang="en-GB" sz="1200" dirty="0">
                <a:latin typeface="Open Sans Light" panose="020B0604020202020204" charset="0"/>
                <a:ea typeface="Open Sans Light" panose="020B0604020202020204" charset="0"/>
                <a:cs typeface="Open Sans Light" panose="020B0604020202020204" charset="0"/>
              </a:rPr>
              <a:t>We will be concentrating on writing in full sentences putting with capital letters and full stops in the right places, using conjunctions to join ideas and checking that our sentences make sense.</a:t>
            </a:r>
          </a:p>
          <a:p>
            <a:endParaRPr lang="en-GB" sz="1200" dirty="0">
              <a:latin typeface="Open Sans" panose="020B0604020202020204" charset="0"/>
              <a:ea typeface="Open Sans" panose="020B0604020202020204" charset="0"/>
              <a:cs typeface="Open Sans" panose="020B0604020202020204" charset="0"/>
            </a:endParaRPr>
          </a:p>
          <a:p>
            <a:r>
              <a:rPr lang="en-GB" sz="1200" dirty="0">
                <a:latin typeface="Open Sans Light" panose="020B0604020202020204" charset="0"/>
                <a:ea typeface="Open Sans Light" panose="020B0604020202020204" charset="0"/>
                <a:cs typeface="Open Sans Light" panose="020B0604020202020204" charset="0"/>
              </a:rPr>
              <a:t>We</a:t>
            </a:r>
            <a:r>
              <a:rPr lang="en-GB" sz="1200" dirty="0">
                <a:solidFill>
                  <a:schemeClr val="dk1"/>
                </a:solidFill>
                <a:latin typeface="Open Sans Light" panose="020B0604020202020204" charset="0"/>
                <a:ea typeface="Open Sans Light" panose="020B0604020202020204" charset="0"/>
                <a:cs typeface="Open Sans Light" panose="020B0604020202020204" charset="0"/>
                <a:sym typeface="Open Sans Light"/>
              </a:rPr>
              <a:t> will </a:t>
            </a:r>
            <a:r>
              <a:rPr lang="en-GB" sz="1200" dirty="0">
                <a:solidFill>
                  <a:schemeClr val="dk1"/>
                </a:solidFill>
                <a:latin typeface="Open Sans Light"/>
                <a:ea typeface="Open Sans Light"/>
                <a:cs typeface="Open Sans Light"/>
                <a:sym typeface="Open Sans Light"/>
              </a:rPr>
              <a:t>be revisiting our phonics and practising new spelling rules each week. We will send the words home to practise and there will be a test in school on Friday. </a:t>
            </a:r>
            <a:endParaRPr sz="1200" dirty="0">
              <a:solidFill>
                <a:schemeClr val="dk1"/>
              </a:solidFill>
              <a:latin typeface="Open Sans Light"/>
              <a:ea typeface="Open Sans Light"/>
              <a:cs typeface="Open Sans Light"/>
              <a:sym typeface="Open Sans Light"/>
            </a:endParaRPr>
          </a:p>
        </p:txBody>
      </p:sp>
      <p:sp>
        <p:nvSpPr>
          <p:cNvPr id="81" name="Google Shape;81;p17"/>
          <p:cNvSpPr txBox="1"/>
          <p:nvPr/>
        </p:nvSpPr>
        <p:spPr>
          <a:xfrm>
            <a:off x="3766277" y="4197845"/>
            <a:ext cx="3327602" cy="4156350"/>
          </a:xfrm>
          <a:prstGeom prst="rect">
            <a:avLst/>
          </a:prstGeom>
          <a:solidFill>
            <a:srgbClr val="F8EBEB"/>
          </a:solidFill>
          <a:ln>
            <a:noFill/>
          </a:ln>
        </p:spPr>
        <p:txBody>
          <a:bodyPr spcFirstLastPara="1" wrap="square" lIns="90000" tIns="90000" rIns="90000" bIns="90000" anchor="t" anchorCtr="0">
            <a:noAutofit/>
          </a:bodyPr>
          <a:lstStyle/>
          <a:p>
            <a:pPr marL="0" lvl="0" indent="0" algn="l" rtl="0">
              <a:spcBef>
                <a:spcPts val="0"/>
              </a:spcBef>
              <a:spcAft>
                <a:spcPts val="0"/>
              </a:spcAft>
              <a:buClr>
                <a:schemeClr val="dk1"/>
              </a:buClr>
              <a:buSzPts val="1100"/>
              <a:buFont typeface="Arial"/>
              <a:buNone/>
            </a:pPr>
            <a:r>
              <a:rPr lang="en-GB" sz="1200" dirty="0">
                <a:solidFill>
                  <a:schemeClr val="dk1"/>
                </a:solidFill>
                <a:latin typeface="Open Sans"/>
                <a:ea typeface="Open Sans"/>
                <a:cs typeface="Open Sans"/>
                <a:sym typeface="Open Sans"/>
              </a:rPr>
              <a:t>Maths</a:t>
            </a:r>
            <a:endParaRPr sz="1200" dirty="0">
              <a:solidFill>
                <a:schemeClr val="dk1"/>
              </a:solidFill>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endParaRPr lang="en-GB" sz="1200" dirty="0">
              <a:solidFill>
                <a:schemeClr val="dk1"/>
              </a:solidFill>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r>
              <a:rPr lang="en-GB" sz="1200" dirty="0">
                <a:solidFill>
                  <a:schemeClr val="dk1"/>
                </a:solidFill>
                <a:latin typeface="Open Sans Light" panose="020B0604020202020204" charset="0"/>
                <a:ea typeface="Open Sans Light" panose="020B0604020202020204" charset="0"/>
                <a:cs typeface="Open Sans Light" panose="020B0604020202020204" charset="0"/>
                <a:sym typeface="Open Sans"/>
              </a:rPr>
              <a:t>In Maths we will be covering place value, shape and addition and subtraction. We will be covering lots of objectives in small steps such as:</a:t>
            </a:r>
          </a:p>
          <a:p>
            <a:pPr marL="0" lvl="0" indent="0" algn="l" rtl="0">
              <a:spcBef>
                <a:spcPts val="0"/>
              </a:spcBef>
              <a:spcAft>
                <a:spcPts val="0"/>
              </a:spcAft>
              <a:buClr>
                <a:schemeClr val="dk1"/>
              </a:buClr>
              <a:buSzPts val="1100"/>
              <a:buFont typeface="Arial"/>
              <a:buNone/>
            </a:pPr>
            <a:endParaRPr lang="en-GB" sz="1200" dirty="0">
              <a:solidFill>
                <a:schemeClr val="dk1"/>
              </a:solidFill>
              <a:latin typeface="Open Sans Light" panose="020B0604020202020204" charset="0"/>
              <a:ea typeface="Open Sans Light" panose="020B0604020202020204" charset="0"/>
              <a:cs typeface="Open Sans Light" panose="020B0604020202020204" charset="0"/>
              <a:sym typeface="Open Sans"/>
            </a:endParaRPr>
          </a:p>
          <a:p>
            <a:r>
              <a:rPr lang="en-GB" sz="1200" dirty="0">
                <a:latin typeface="Open Sans Light" panose="020B0604020202020204" charset="0"/>
                <a:ea typeface="Open Sans Light" panose="020B0604020202020204" charset="0"/>
                <a:cs typeface="Open Sans Light" panose="020B0604020202020204" charset="0"/>
              </a:rPr>
              <a:t>Numbers to 20 </a:t>
            </a:r>
          </a:p>
          <a:p>
            <a:r>
              <a:rPr lang="en-GB" sz="1200" dirty="0">
                <a:latin typeface="Open Sans Light" panose="020B0604020202020204" charset="0"/>
                <a:ea typeface="Open Sans Light" panose="020B0604020202020204" charset="0"/>
                <a:cs typeface="Open Sans Light" panose="020B0604020202020204" charset="0"/>
              </a:rPr>
              <a:t>Count objects to 100 by making 10s </a:t>
            </a:r>
          </a:p>
          <a:p>
            <a:r>
              <a:rPr lang="en-GB" sz="1200" dirty="0">
                <a:latin typeface="Open Sans Light" panose="020B0604020202020204" charset="0"/>
                <a:ea typeface="Open Sans Light" panose="020B0604020202020204" charset="0"/>
                <a:cs typeface="Open Sans Light" panose="020B0604020202020204" charset="0"/>
              </a:rPr>
              <a:t>Recognise tens and ones</a:t>
            </a:r>
          </a:p>
          <a:p>
            <a:r>
              <a:rPr lang="en-GB" sz="1200" dirty="0">
                <a:latin typeface="Open Sans Light" panose="020B0604020202020204" charset="0"/>
                <a:ea typeface="Open Sans Light" panose="020B0604020202020204" charset="0"/>
                <a:cs typeface="Open Sans Light" panose="020B0604020202020204" charset="0"/>
              </a:rPr>
              <a:t>Use a place value chart Step 5 Partition numbers to 100 </a:t>
            </a:r>
          </a:p>
          <a:p>
            <a:r>
              <a:rPr lang="en-GB" sz="1200" dirty="0">
                <a:latin typeface="Open Sans Light" panose="020B0604020202020204" charset="0"/>
                <a:ea typeface="Open Sans Light" panose="020B0604020202020204" charset="0"/>
                <a:cs typeface="Open Sans Light" panose="020B0604020202020204" charset="0"/>
              </a:rPr>
              <a:t>Write numbers to 100 in words </a:t>
            </a:r>
          </a:p>
          <a:p>
            <a:r>
              <a:rPr lang="en-GB" sz="1200" dirty="0">
                <a:latin typeface="Open Sans Light" panose="020B0604020202020204" charset="0"/>
                <a:ea typeface="Open Sans Light" panose="020B0604020202020204" charset="0"/>
                <a:cs typeface="Open Sans Light" panose="020B0604020202020204" charset="0"/>
              </a:rPr>
              <a:t>Bonds to 10 and 100</a:t>
            </a:r>
          </a:p>
          <a:p>
            <a:r>
              <a:rPr lang="en-GB" sz="1200" dirty="0">
                <a:latin typeface="Open Sans Light" panose="020B0604020202020204" charset="0"/>
                <a:ea typeface="Open Sans Light" panose="020B0604020202020204" charset="0"/>
                <a:cs typeface="Open Sans Light" panose="020B0604020202020204" charset="0"/>
              </a:rPr>
              <a:t>Addition and subtraction bonds within 20 Related facts </a:t>
            </a:r>
          </a:p>
          <a:p>
            <a:r>
              <a:rPr lang="en-GB" sz="1200" dirty="0">
                <a:latin typeface="Open Sans Light" panose="020B0604020202020204" charset="0"/>
                <a:ea typeface="Open Sans Light" panose="020B0604020202020204" charset="0"/>
                <a:cs typeface="Open Sans Light" panose="020B0604020202020204" charset="0"/>
              </a:rPr>
              <a:t>Add and subtract 1s </a:t>
            </a:r>
          </a:p>
          <a:p>
            <a:r>
              <a:rPr lang="en-GB" sz="1200" dirty="0">
                <a:latin typeface="Open Sans Light" panose="020B0604020202020204" charset="0"/>
                <a:ea typeface="Open Sans Light" panose="020B0604020202020204" charset="0"/>
                <a:cs typeface="Open Sans Light" panose="020B0604020202020204" charset="0"/>
              </a:rPr>
              <a:t>Add by making 10 Add three 1-digit numbers</a:t>
            </a:r>
          </a:p>
          <a:p>
            <a:r>
              <a:rPr lang="en-GB" sz="1200" dirty="0">
                <a:latin typeface="Open Sans Light" panose="020B0604020202020204" charset="0"/>
                <a:ea typeface="Open Sans Light" panose="020B0604020202020204" charset="0"/>
                <a:cs typeface="Open Sans Light" panose="020B0604020202020204" charset="0"/>
              </a:rPr>
              <a:t>Add to the next 10 Small steps Year 2 </a:t>
            </a:r>
            <a:endParaRPr sz="1200" dirty="0">
              <a:solidFill>
                <a:schemeClr val="dk1"/>
              </a:solidFill>
              <a:latin typeface="Open Sans Light" panose="020B0604020202020204" charset="0"/>
              <a:ea typeface="Open Sans Light" panose="020B0604020202020204" charset="0"/>
              <a:cs typeface="Open Sans Light" panose="020B0604020202020204" charset="0"/>
              <a:sym typeface="Open Sans"/>
            </a:endParaRPr>
          </a:p>
          <a:p>
            <a:pPr marL="0" lvl="0" indent="0" algn="l" rtl="0">
              <a:spcBef>
                <a:spcPts val="0"/>
              </a:spcBef>
              <a:spcAft>
                <a:spcPts val="0"/>
              </a:spcAft>
              <a:buClr>
                <a:schemeClr val="dk1"/>
              </a:buClr>
              <a:buSzPts val="1100"/>
              <a:buFont typeface="Arial"/>
              <a:buNone/>
            </a:pPr>
            <a:endParaRPr sz="1200" dirty="0">
              <a:solidFill>
                <a:schemeClr val="dk1"/>
              </a:solidFill>
              <a:latin typeface="Open Sans Light" panose="020B0604020202020204" charset="0"/>
              <a:ea typeface="Open Sans Light" panose="020B0604020202020204" charset="0"/>
              <a:cs typeface="Open Sans Light" panose="020B0604020202020204" charset="0"/>
              <a:sym typeface="Open Sans"/>
            </a:endParaRPr>
          </a:p>
          <a:p>
            <a:pPr marL="0" lvl="0" indent="0" algn="l" rtl="0">
              <a:spcBef>
                <a:spcPts val="0"/>
              </a:spcBef>
              <a:spcAft>
                <a:spcPts val="0"/>
              </a:spcAft>
              <a:buClr>
                <a:schemeClr val="dk1"/>
              </a:buClr>
              <a:buSzPts val="1100"/>
              <a:buFont typeface="Arial"/>
              <a:buNone/>
            </a:pPr>
            <a:r>
              <a:rPr lang="en-GB" sz="1200" dirty="0">
                <a:solidFill>
                  <a:schemeClr val="dk1"/>
                </a:solidFill>
                <a:latin typeface="Open Sans Light" panose="020B0604020202020204" charset="0"/>
                <a:ea typeface="Open Sans Light" panose="020B0604020202020204" charset="0"/>
                <a:cs typeface="Open Sans Light" panose="020B0604020202020204" charset="0"/>
                <a:sym typeface="Open Sans"/>
              </a:rPr>
              <a:t>Please ensure you practise your 2x 3x and 5x  tables</a:t>
            </a:r>
            <a:endParaRPr sz="1200" dirty="0">
              <a:solidFill>
                <a:schemeClr val="dk1"/>
              </a:solidFill>
              <a:latin typeface="Open Sans Light" panose="020B0604020202020204" charset="0"/>
              <a:ea typeface="Open Sans Light" panose="020B0604020202020204" charset="0"/>
              <a:cs typeface="Open Sans Light" panose="020B0604020202020204" charset="0"/>
              <a:sym typeface="Open Sans"/>
            </a:endParaRPr>
          </a:p>
        </p:txBody>
      </p:sp>
      <p:sp>
        <p:nvSpPr>
          <p:cNvPr id="82" name="Google Shape;82;p17"/>
          <p:cNvSpPr txBox="1"/>
          <p:nvPr/>
        </p:nvSpPr>
        <p:spPr>
          <a:xfrm>
            <a:off x="217350" y="2943550"/>
            <a:ext cx="7125300" cy="1070132"/>
          </a:xfrm>
          <a:prstGeom prst="rect">
            <a:avLst/>
          </a:prstGeom>
          <a:solidFill>
            <a:srgbClr val="EEEEEE"/>
          </a:solidFill>
          <a:ln>
            <a:noFill/>
          </a:ln>
        </p:spPr>
        <p:txBody>
          <a:bodyPr spcFirstLastPara="1" wrap="square" lIns="90000" tIns="90000" rIns="90000" bIns="90000" anchor="t" anchorCtr="0">
            <a:noAutofit/>
          </a:bodyPr>
          <a:lstStyle/>
          <a:p>
            <a:pPr lvl="0">
              <a:buClr>
                <a:schemeClr val="dk1"/>
              </a:buClr>
              <a:buSzPts val="1100"/>
            </a:pPr>
            <a:r>
              <a:rPr lang="en-GB" sz="1200" dirty="0">
                <a:solidFill>
                  <a:schemeClr val="dk1"/>
                </a:solidFill>
                <a:latin typeface="Open Sans Light" panose="020B0604020202020204" charset="0"/>
                <a:ea typeface="Open Sans Light" panose="020B0604020202020204" charset="0"/>
                <a:cs typeface="Open Sans Light" panose="020B0604020202020204" charset="0"/>
                <a:sym typeface="Open Sans"/>
              </a:rPr>
              <a:t>Hello </a:t>
            </a:r>
            <a:r>
              <a:rPr lang="en-GB" sz="1200" dirty="0">
                <a:latin typeface="Open Sans Light" panose="020B0604020202020204" charset="0"/>
                <a:ea typeface="Open Sans Light" panose="020B0604020202020204" charset="0"/>
                <a:cs typeface="Open Sans Light" panose="020B0604020202020204" charset="0"/>
              </a:rPr>
              <a:t>and welcome to Year 2.</a:t>
            </a:r>
          </a:p>
          <a:p>
            <a:pPr lvl="0">
              <a:buClr>
                <a:schemeClr val="dk1"/>
              </a:buClr>
              <a:buSzPts val="1100"/>
            </a:pPr>
            <a:r>
              <a:rPr lang="en-GB" sz="1200" dirty="0">
                <a:latin typeface="Open Sans Light" panose="020B0604020202020204" charset="0"/>
                <a:ea typeface="Open Sans Light" panose="020B0604020202020204" charset="0"/>
                <a:cs typeface="Open Sans Light" panose="020B0604020202020204" charset="0"/>
              </a:rPr>
              <a:t>We trust that you had a wonderful summer break and are raring and ready to go for a new school year! The children have all settled into their new classes really well and the Year 2 team are excited to be working in partnership with you to make lasting learning memories and to have a great year. Our year group email address is </a:t>
            </a:r>
            <a:r>
              <a:rPr lang="en-GB" sz="1200" dirty="0">
                <a:latin typeface="Open Sans Light" panose="020B0604020202020204" charset="0"/>
                <a:ea typeface="Open Sans Light" panose="020B0604020202020204" charset="0"/>
                <a:cs typeface="Open Sans Light" panose="020B0604020202020204" charset="0"/>
                <a:hlinkClick r:id="rId3"/>
              </a:rPr>
              <a:t>y2staff@stbenedicts.npcat.org.uk</a:t>
            </a:r>
            <a:r>
              <a:rPr lang="en-GB" sz="1200" dirty="0">
                <a:latin typeface="Open Sans Light" panose="020B0604020202020204" charset="0"/>
                <a:ea typeface="Open Sans Light" panose="020B0604020202020204" charset="0"/>
                <a:cs typeface="Open Sans Light" panose="020B0604020202020204" charset="0"/>
              </a:rPr>
              <a:t> </a:t>
            </a:r>
            <a:endParaRPr sz="1200" dirty="0">
              <a:solidFill>
                <a:schemeClr val="dk1"/>
              </a:solidFill>
              <a:latin typeface="Open Sans Light" panose="020B0604020202020204" charset="0"/>
              <a:ea typeface="Open Sans Light" panose="020B0604020202020204" charset="0"/>
              <a:cs typeface="Open Sans Light" panose="020B0604020202020204" charset="0"/>
              <a:sym typeface="Open Sans"/>
            </a:endParaRPr>
          </a:p>
        </p:txBody>
      </p:sp>
      <p:sp>
        <p:nvSpPr>
          <p:cNvPr id="8" name="Google Shape;82;p17">
            <a:extLst>
              <a:ext uri="{FF2B5EF4-FFF2-40B4-BE49-F238E27FC236}">
                <a16:creationId xmlns:a16="http://schemas.microsoft.com/office/drawing/2014/main" id="{C5363719-F82E-42E4-870B-98BE82FC474A}"/>
              </a:ext>
            </a:extLst>
          </p:cNvPr>
          <p:cNvSpPr txBox="1"/>
          <p:nvPr/>
        </p:nvSpPr>
        <p:spPr>
          <a:xfrm>
            <a:off x="217187" y="8498718"/>
            <a:ext cx="7125300" cy="1544039"/>
          </a:xfrm>
          <a:prstGeom prst="rect">
            <a:avLst/>
          </a:prstGeom>
          <a:solidFill>
            <a:srgbClr val="EEEEEE"/>
          </a:solidFill>
          <a:ln>
            <a:noFill/>
          </a:ln>
        </p:spPr>
        <p:txBody>
          <a:bodyPr spcFirstLastPara="1" wrap="square" lIns="90000" tIns="90000" rIns="90000" bIns="90000" anchor="t" anchorCtr="0">
            <a:noAutofit/>
          </a:bodyPr>
          <a:lstStyle/>
          <a:p>
            <a:pPr marL="0" lvl="0" indent="0" algn="l" rtl="0">
              <a:spcBef>
                <a:spcPts val="0"/>
              </a:spcBef>
              <a:spcAft>
                <a:spcPts val="0"/>
              </a:spcAft>
              <a:buClr>
                <a:schemeClr val="dk1"/>
              </a:buClr>
              <a:buSzPts val="1100"/>
              <a:buFont typeface="Arial"/>
              <a:buNone/>
            </a:pPr>
            <a:r>
              <a:rPr lang="en-GB" sz="1200" dirty="0">
                <a:solidFill>
                  <a:schemeClr val="dk1"/>
                </a:solidFill>
                <a:latin typeface="Open Sans"/>
                <a:ea typeface="Open Sans"/>
                <a:cs typeface="Open Sans"/>
                <a:sym typeface="Open Sans"/>
              </a:rPr>
              <a:t>This terms texts</a:t>
            </a:r>
            <a:endParaRPr sz="1200" dirty="0">
              <a:solidFill>
                <a:schemeClr val="dk1"/>
              </a:solidFill>
              <a:latin typeface="Open Sans"/>
              <a:ea typeface="Open Sans"/>
              <a:cs typeface="Open Sans"/>
              <a:sym typeface="Open Sans"/>
            </a:endParaRPr>
          </a:p>
        </p:txBody>
      </p:sp>
      <p:pic>
        <p:nvPicPr>
          <p:cNvPr id="2" name="Picture 1"/>
          <p:cNvPicPr>
            <a:picLocks noChangeAspect="1"/>
          </p:cNvPicPr>
          <p:nvPr/>
        </p:nvPicPr>
        <p:blipFill>
          <a:blip r:embed="rId4"/>
          <a:stretch>
            <a:fillRect/>
          </a:stretch>
        </p:blipFill>
        <p:spPr>
          <a:xfrm>
            <a:off x="217187" y="8804905"/>
            <a:ext cx="1606588" cy="1197217"/>
          </a:xfrm>
          <a:prstGeom prst="rect">
            <a:avLst/>
          </a:prstGeom>
        </p:spPr>
      </p:pic>
      <p:pic>
        <p:nvPicPr>
          <p:cNvPr id="3" name="Picture 2"/>
          <p:cNvPicPr>
            <a:picLocks noChangeAspect="1"/>
          </p:cNvPicPr>
          <p:nvPr/>
        </p:nvPicPr>
        <p:blipFill>
          <a:blip r:embed="rId5"/>
          <a:stretch>
            <a:fillRect/>
          </a:stretch>
        </p:blipFill>
        <p:spPr>
          <a:xfrm>
            <a:off x="1890100" y="8772525"/>
            <a:ext cx="1311336" cy="1247756"/>
          </a:xfrm>
          <a:prstGeom prst="rect">
            <a:avLst/>
          </a:prstGeom>
        </p:spPr>
      </p:pic>
      <p:pic>
        <p:nvPicPr>
          <p:cNvPr id="4" name="Picture 3"/>
          <p:cNvPicPr>
            <a:picLocks noChangeAspect="1"/>
          </p:cNvPicPr>
          <p:nvPr/>
        </p:nvPicPr>
        <p:blipFill>
          <a:blip r:embed="rId6"/>
          <a:stretch>
            <a:fillRect/>
          </a:stretch>
        </p:blipFill>
        <p:spPr>
          <a:xfrm>
            <a:off x="3411608" y="8772525"/>
            <a:ext cx="1501101" cy="1284074"/>
          </a:xfrm>
          <a:prstGeom prst="rect">
            <a:avLst/>
          </a:prstGeom>
        </p:spPr>
      </p:pic>
      <p:pic>
        <p:nvPicPr>
          <p:cNvPr id="5" name="Picture 4"/>
          <p:cNvPicPr>
            <a:picLocks noChangeAspect="1"/>
          </p:cNvPicPr>
          <p:nvPr/>
        </p:nvPicPr>
        <p:blipFill>
          <a:blip r:embed="rId7"/>
          <a:stretch>
            <a:fillRect/>
          </a:stretch>
        </p:blipFill>
        <p:spPr>
          <a:xfrm>
            <a:off x="5009237" y="8754366"/>
            <a:ext cx="1055794" cy="1247756"/>
          </a:xfrm>
          <a:prstGeom prst="rect">
            <a:avLst/>
          </a:prstGeom>
        </p:spPr>
      </p:pic>
      <p:pic>
        <p:nvPicPr>
          <p:cNvPr id="6" name="Picture 5"/>
          <p:cNvPicPr>
            <a:picLocks noChangeAspect="1"/>
          </p:cNvPicPr>
          <p:nvPr/>
        </p:nvPicPr>
        <p:blipFill>
          <a:blip r:embed="rId8"/>
          <a:stretch>
            <a:fillRect/>
          </a:stretch>
        </p:blipFill>
        <p:spPr>
          <a:xfrm>
            <a:off x="6131356" y="8737985"/>
            <a:ext cx="1021261" cy="130045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9" name="Google Shape;89;p18"/>
          <p:cNvSpPr txBox="1"/>
          <p:nvPr/>
        </p:nvSpPr>
        <p:spPr>
          <a:xfrm>
            <a:off x="475050" y="908375"/>
            <a:ext cx="6382950" cy="2034850"/>
          </a:xfrm>
          <a:prstGeom prst="rect">
            <a:avLst/>
          </a:prstGeom>
          <a:solidFill>
            <a:srgbClr val="CCD9E8"/>
          </a:solidFill>
          <a:ln>
            <a:noFill/>
          </a:ln>
        </p:spPr>
        <p:txBody>
          <a:bodyPr spcFirstLastPara="1" wrap="square" lIns="90000" tIns="90000" rIns="90000" bIns="90000" anchor="t" anchorCtr="0">
            <a:noAutofit/>
          </a:bodyPr>
          <a:lstStyle/>
          <a:p>
            <a:pPr marL="0" lvl="0" indent="0" algn="l" rtl="0">
              <a:spcBef>
                <a:spcPts val="0"/>
              </a:spcBef>
              <a:spcAft>
                <a:spcPts val="0"/>
              </a:spcAft>
              <a:buClr>
                <a:schemeClr val="dk1"/>
              </a:buClr>
              <a:buSzPts val="1100"/>
              <a:buFont typeface="Arial"/>
              <a:buNone/>
            </a:pPr>
            <a:r>
              <a:rPr lang="en-GB" sz="1200" dirty="0">
                <a:solidFill>
                  <a:schemeClr val="dk1"/>
                </a:solidFill>
                <a:latin typeface="Open Sans Light" panose="020B0604020202020204" charset="0"/>
                <a:ea typeface="Open Sans Light" panose="020B0604020202020204" charset="0"/>
                <a:cs typeface="Open Sans Light" panose="020B0604020202020204" charset="0"/>
                <a:sym typeface="Open Sans Light"/>
              </a:rPr>
              <a:t>RE</a:t>
            </a:r>
          </a:p>
          <a:p>
            <a:pPr marL="171450" indent="-171450">
              <a:buFont typeface="Arial" panose="020B0604020202020204" pitchFamily="34" charset="0"/>
              <a:buChar char="•"/>
            </a:pPr>
            <a:r>
              <a:rPr lang="en-US" sz="1200" dirty="0">
                <a:latin typeface="Open Sans Light" panose="020B0604020202020204" charset="0"/>
                <a:ea typeface="Open Sans Light" panose="020B0604020202020204" charset="0"/>
                <a:cs typeface="Open Sans Light" panose="020B0604020202020204" charset="0"/>
              </a:rPr>
              <a:t>In our topic Beginnings the children will know and understand God’s love and care for every family, that Jesus was born and lived in a human family, the many beginnings each day and that God is present in every beginning.</a:t>
            </a:r>
            <a:endParaRPr lang="en-GB" sz="1200" dirty="0">
              <a:latin typeface="Open Sans Light" panose="020B0604020202020204" charset="0"/>
              <a:ea typeface="Open Sans Light" panose="020B0604020202020204" charset="0"/>
              <a:cs typeface="Open Sans Light" panose="020B0604020202020204" charset="0"/>
            </a:endParaRPr>
          </a:p>
          <a:p>
            <a:pPr marL="171450" indent="-171450">
              <a:buFont typeface="Arial" panose="020B0604020202020204" pitchFamily="34" charset="0"/>
              <a:buChar char="•"/>
            </a:pPr>
            <a:r>
              <a:rPr lang="en-US" sz="1200" dirty="0">
                <a:latin typeface="Open Sans Light" panose="020B0604020202020204" charset="0"/>
                <a:ea typeface="Open Sans Light" panose="020B0604020202020204" charset="0"/>
                <a:cs typeface="Open Sans Light" panose="020B0604020202020204" charset="0"/>
              </a:rPr>
              <a:t> In Signs and symbols the children will learn that Baptism</a:t>
            </a:r>
            <a:r>
              <a:rPr lang="en-GB" sz="1200" dirty="0">
                <a:latin typeface="Open Sans Light" panose="020B0604020202020204" charset="0"/>
                <a:ea typeface="Open Sans Light" panose="020B0604020202020204" charset="0"/>
                <a:cs typeface="Open Sans Light" panose="020B0604020202020204" charset="0"/>
              </a:rPr>
              <a:t> is an invitation to belong to God’s family</a:t>
            </a:r>
            <a:r>
              <a:rPr lang="en-US" sz="1200" dirty="0">
                <a:latin typeface="Open Sans Light" panose="020B0604020202020204" charset="0"/>
                <a:ea typeface="Open Sans Light" panose="020B0604020202020204" charset="0"/>
                <a:cs typeface="Open Sans Light" panose="020B0604020202020204" charset="0"/>
              </a:rPr>
              <a:t> and will explore the </a:t>
            </a:r>
            <a:r>
              <a:rPr lang="en-GB" sz="1200" dirty="0">
                <a:latin typeface="Open Sans Light" panose="020B0604020202020204" charset="0"/>
                <a:ea typeface="Open Sans Light" panose="020B0604020202020204" charset="0"/>
                <a:cs typeface="Open Sans Light" panose="020B0604020202020204" charset="0"/>
              </a:rPr>
              <a:t>Signs and symbols used in Baptism.</a:t>
            </a:r>
          </a:p>
          <a:p>
            <a:pPr marL="171450" indent="-171450">
              <a:buFont typeface="Arial" panose="020B0604020202020204" pitchFamily="34" charset="0"/>
              <a:buChar char="•"/>
            </a:pPr>
            <a:r>
              <a:rPr lang="en-US" sz="1200" dirty="0">
                <a:latin typeface="Open Sans Light" panose="020B0604020202020204" charset="0"/>
                <a:ea typeface="Open Sans Light" panose="020B0604020202020204" charset="0"/>
                <a:cs typeface="Open Sans Light" panose="020B0604020202020204" charset="0"/>
              </a:rPr>
              <a:t> In our Preparations topic the children will discuss how </a:t>
            </a:r>
            <a:r>
              <a:rPr lang="en-GB" sz="1200" dirty="0">
                <a:latin typeface="Open Sans Light" panose="020B0604020202020204" charset="0"/>
                <a:ea typeface="Open Sans Light" panose="020B0604020202020204" charset="0"/>
                <a:cs typeface="Open Sans Light" panose="020B0604020202020204" charset="0"/>
              </a:rPr>
              <a:t>Advent is a time of waiting to celebrate Jesus’ coming at Christmas</a:t>
            </a:r>
            <a:r>
              <a:rPr lang="en-US" sz="1200" dirty="0">
                <a:latin typeface="Open Sans Light" panose="020B0604020202020204" charset="0"/>
                <a:ea typeface="Open Sans Light" panose="020B0604020202020204" charset="0"/>
                <a:cs typeface="Open Sans Light" panose="020B0604020202020204" charset="0"/>
              </a:rPr>
              <a:t> and know that we are </a:t>
            </a:r>
            <a:r>
              <a:rPr lang="en-GB" sz="1200" dirty="0">
                <a:latin typeface="Open Sans Light" panose="020B0604020202020204" charset="0"/>
                <a:ea typeface="Open Sans Light" panose="020B0604020202020204" charset="0"/>
                <a:cs typeface="Open Sans Light" panose="020B0604020202020204" charset="0"/>
              </a:rPr>
              <a:t>preparing for special times. We will also learn how Advent is four weeks of preparation for the celebration of Jesus at Christmas.</a:t>
            </a:r>
          </a:p>
          <a:p>
            <a:r>
              <a:rPr lang="en-US" sz="1200" dirty="0">
                <a:latin typeface="Open Sans Light" panose="020B0604020202020204" charset="0"/>
                <a:ea typeface="Open Sans Light" panose="020B0604020202020204" charset="0"/>
                <a:cs typeface="Open Sans Light" panose="020B0604020202020204" charset="0"/>
              </a:rPr>
              <a:t> </a:t>
            </a:r>
            <a:endParaRPr lang="en-GB" sz="1200" dirty="0">
              <a:latin typeface="Open Sans Light" panose="020B0604020202020204" charset="0"/>
              <a:ea typeface="Open Sans Light" panose="020B0604020202020204" charset="0"/>
              <a:cs typeface="Open Sans Light" panose="020B0604020202020204" charset="0"/>
            </a:endParaRPr>
          </a:p>
          <a:p>
            <a:pPr marL="0" lvl="0" indent="0" algn="l" rtl="0">
              <a:spcBef>
                <a:spcPts val="0"/>
              </a:spcBef>
              <a:spcAft>
                <a:spcPts val="0"/>
              </a:spcAft>
              <a:buClr>
                <a:schemeClr val="dk1"/>
              </a:buClr>
              <a:buSzPts val="1100"/>
              <a:buFont typeface="Arial"/>
              <a:buNone/>
            </a:pPr>
            <a:endParaRPr sz="1200" dirty="0">
              <a:solidFill>
                <a:schemeClr val="dk1"/>
              </a:solidFill>
              <a:latin typeface="Open Sans Light"/>
              <a:ea typeface="Open Sans Light"/>
              <a:cs typeface="Open Sans Light"/>
              <a:sym typeface="Open Sans Light"/>
            </a:endParaRPr>
          </a:p>
          <a:p>
            <a:pPr marL="0" lvl="0" indent="0" algn="l" rtl="0">
              <a:spcBef>
                <a:spcPts val="0"/>
              </a:spcBef>
              <a:spcAft>
                <a:spcPts val="0"/>
              </a:spcAft>
              <a:buClr>
                <a:schemeClr val="dk1"/>
              </a:buClr>
              <a:buSzPts val="1100"/>
              <a:buFont typeface="Arial"/>
              <a:buNone/>
            </a:pPr>
            <a:endParaRPr sz="1200" dirty="0">
              <a:solidFill>
                <a:schemeClr val="dk1"/>
              </a:solidFill>
              <a:latin typeface="Open Sans Light"/>
              <a:ea typeface="Open Sans Light"/>
              <a:cs typeface="Open Sans Light"/>
              <a:sym typeface="Open Sans Light"/>
            </a:endParaRPr>
          </a:p>
          <a:p>
            <a:pPr marL="0" lvl="0" indent="0" algn="l" rtl="0">
              <a:spcBef>
                <a:spcPts val="0"/>
              </a:spcBef>
              <a:spcAft>
                <a:spcPts val="0"/>
              </a:spcAft>
              <a:buClr>
                <a:schemeClr val="dk1"/>
              </a:buClr>
              <a:buSzPts val="1100"/>
              <a:buFont typeface="Arial"/>
              <a:buNone/>
            </a:pPr>
            <a:endParaRPr sz="1200" dirty="0">
              <a:solidFill>
                <a:schemeClr val="dk1"/>
              </a:solidFill>
              <a:latin typeface="Open Sans Light"/>
              <a:ea typeface="Open Sans Light"/>
              <a:cs typeface="Open Sans Light"/>
              <a:sym typeface="Open Sans Light"/>
            </a:endParaRPr>
          </a:p>
          <a:p>
            <a:pPr marL="0" lvl="0" indent="0" algn="l" rtl="0">
              <a:spcBef>
                <a:spcPts val="0"/>
              </a:spcBef>
              <a:spcAft>
                <a:spcPts val="0"/>
              </a:spcAft>
              <a:buClr>
                <a:schemeClr val="dk1"/>
              </a:buClr>
              <a:buSzPts val="1100"/>
              <a:buFont typeface="Arial"/>
              <a:buNone/>
            </a:pPr>
            <a:endParaRPr sz="1200" dirty="0">
              <a:solidFill>
                <a:schemeClr val="dk1"/>
              </a:solidFill>
              <a:latin typeface="Open Sans Light"/>
              <a:ea typeface="Open Sans Light"/>
              <a:cs typeface="Open Sans Light"/>
              <a:sym typeface="Open Sans Light"/>
            </a:endParaRPr>
          </a:p>
          <a:p>
            <a:pPr marL="0" lvl="0" indent="0" algn="l" rtl="0">
              <a:spcBef>
                <a:spcPts val="0"/>
              </a:spcBef>
              <a:spcAft>
                <a:spcPts val="0"/>
              </a:spcAft>
              <a:buClr>
                <a:schemeClr val="dk1"/>
              </a:buClr>
              <a:buSzPts val="1100"/>
              <a:buFont typeface="Arial"/>
              <a:buNone/>
            </a:pPr>
            <a:endParaRPr sz="1200" dirty="0">
              <a:solidFill>
                <a:schemeClr val="dk1"/>
              </a:solidFill>
              <a:latin typeface="Open Sans Light"/>
              <a:ea typeface="Open Sans Light"/>
              <a:cs typeface="Open Sans Light"/>
              <a:sym typeface="Open Sans Light"/>
            </a:endParaRPr>
          </a:p>
          <a:p>
            <a:pPr marL="0" lvl="0" indent="0" algn="l" rtl="0">
              <a:spcBef>
                <a:spcPts val="0"/>
              </a:spcBef>
              <a:spcAft>
                <a:spcPts val="0"/>
              </a:spcAft>
              <a:buClr>
                <a:schemeClr val="dk1"/>
              </a:buClr>
              <a:buSzPts val="1100"/>
              <a:buFont typeface="Arial"/>
              <a:buNone/>
            </a:pPr>
            <a:endParaRPr sz="1200" dirty="0">
              <a:solidFill>
                <a:schemeClr val="dk1"/>
              </a:solidFill>
              <a:latin typeface="Open Sans Light"/>
              <a:ea typeface="Open Sans Light"/>
              <a:cs typeface="Open Sans Light"/>
              <a:sym typeface="Open Sans Light"/>
            </a:endParaRPr>
          </a:p>
          <a:p>
            <a:pPr marL="0" lvl="0" indent="0" algn="l" rtl="0">
              <a:spcBef>
                <a:spcPts val="0"/>
              </a:spcBef>
              <a:spcAft>
                <a:spcPts val="0"/>
              </a:spcAft>
              <a:buClr>
                <a:schemeClr val="dk1"/>
              </a:buClr>
              <a:buSzPts val="1100"/>
              <a:buFont typeface="Arial"/>
              <a:buNone/>
            </a:pPr>
            <a:endParaRPr sz="1200" dirty="0">
              <a:solidFill>
                <a:schemeClr val="dk1"/>
              </a:solidFill>
              <a:latin typeface="Open Sans Light"/>
              <a:ea typeface="Open Sans Light"/>
              <a:cs typeface="Open Sans Light"/>
              <a:sym typeface="Open Sans Light"/>
            </a:endParaRPr>
          </a:p>
          <a:p>
            <a:pPr marL="0" lvl="0" indent="0" algn="l" rtl="0">
              <a:spcBef>
                <a:spcPts val="0"/>
              </a:spcBef>
              <a:spcAft>
                <a:spcPts val="0"/>
              </a:spcAft>
              <a:buClr>
                <a:schemeClr val="dk1"/>
              </a:buClr>
              <a:buSzPts val="1100"/>
              <a:buFont typeface="Arial"/>
              <a:buNone/>
            </a:pPr>
            <a:endParaRPr sz="1200" dirty="0">
              <a:solidFill>
                <a:schemeClr val="dk1"/>
              </a:solidFill>
              <a:latin typeface="Open Sans Light"/>
              <a:ea typeface="Open Sans Light"/>
              <a:cs typeface="Open Sans Light"/>
              <a:sym typeface="Open Sans Light"/>
            </a:endParaRPr>
          </a:p>
          <a:p>
            <a:pPr marL="0" lvl="0" indent="0" algn="l" rtl="0">
              <a:spcBef>
                <a:spcPts val="0"/>
              </a:spcBef>
              <a:spcAft>
                <a:spcPts val="0"/>
              </a:spcAft>
              <a:buClr>
                <a:schemeClr val="dk1"/>
              </a:buClr>
              <a:buSzPts val="1100"/>
              <a:buFont typeface="Arial"/>
              <a:buNone/>
            </a:pPr>
            <a:endParaRPr sz="1200" dirty="0">
              <a:solidFill>
                <a:schemeClr val="dk1"/>
              </a:solidFill>
              <a:latin typeface="Open Sans Light"/>
              <a:ea typeface="Open Sans Light"/>
              <a:cs typeface="Open Sans Light"/>
              <a:sym typeface="Open Sans Light"/>
            </a:endParaRPr>
          </a:p>
          <a:p>
            <a:pPr marL="0" lvl="0" indent="0" algn="l" rtl="0">
              <a:spcBef>
                <a:spcPts val="0"/>
              </a:spcBef>
              <a:spcAft>
                <a:spcPts val="0"/>
              </a:spcAft>
              <a:buClr>
                <a:schemeClr val="dk1"/>
              </a:buClr>
              <a:buSzPts val="1100"/>
              <a:buFont typeface="Arial"/>
              <a:buNone/>
            </a:pPr>
            <a:endParaRPr sz="1200" dirty="0">
              <a:solidFill>
                <a:schemeClr val="dk1"/>
              </a:solidFill>
              <a:latin typeface="Open Sans Light"/>
              <a:ea typeface="Open Sans Light"/>
              <a:cs typeface="Open Sans Light"/>
              <a:sym typeface="Open Sans Light"/>
            </a:endParaRPr>
          </a:p>
          <a:p>
            <a:pPr marL="0" lvl="0" indent="0" algn="l" rtl="0">
              <a:spcBef>
                <a:spcPts val="0"/>
              </a:spcBef>
              <a:spcAft>
                <a:spcPts val="0"/>
              </a:spcAft>
              <a:buClr>
                <a:schemeClr val="dk1"/>
              </a:buClr>
              <a:buSzPts val="1100"/>
              <a:buFont typeface="Arial"/>
              <a:buNone/>
            </a:pPr>
            <a:endParaRPr sz="1200" dirty="0">
              <a:solidFill>
                <a:schemeClr val="dk1"/>
              </a:solidFill>
              <a:latin typeface="Open Sans Light"/>
              <a:ea typeface="Open Sans Light"/>
              <a:cs typeface="Open Sans Light"/>
              <a:sym typeface="Open Sans Light"/>
            </a:endParaRPr>
          </a:p>
          <a:p>
            <a:pPr marL="0" lvl="0" indent="0" algn="l" rtl="0">
              <a:spcBef>
                <a:spcPts val="0"/>
              </a:spcBef>
              <a:spcAft>
                <a:spcPts val="0"/>
              </a:spcAft>
              <a:buClr>
                <a:schemeClr val="dk1"/>
              </a:buClr>
              <a:buSzPts val="1100"/>
              <a:buFont typeface="Arial"/>
              <a:buNone/>
            </a:pPr>
            <a:endParaRPr sz="1200" dirty="0">
              <a:solidFill>
                <a:schemeClr val="dk1"/>
              </a:solidFill>
              <a:latin typeface="Open Sans Light"/>
              <a:ea typeface="Open Sans Light"/>
              <a:cs typeface="Open Sans Light"/>
              <a:sym typeface="Open Sans Light"/>
            </a:endParaRPr>
          </a:p>
          <a:p>
            <a:pPr marL="0" lvl="0" indent="0" algn="l" rtl="0">
              <a:spcBef>
                <a:spcPts val="0"/>
              </a:spcBef>
              <a:spcAft>
                <a:spcPts val="0"/>
              </a:spcAft>
              <a:buClr>
                <a:schemeClr val="dk1"/>
              </a:buClr>
              <a:buSzPts val="1100"/>
              <a:buFont typeface="Arial"/>
              <a:buNone/>
            </a:pPr>
            <a:endParaRPr sz="1200" dirty="0">
              <a:solidFill>
                <a:schemeClr val="dk1"/>
              </a:solidFill>
              <a:latin typeface="Open Sans Light"/>
              <a:ea typeface="Open Sans Light"/>
              <a:cs typeface="Open Sans Light"/>
              <a:sym typeface="Open Sans Light"/>
            </a:endParaRPr>
          </a:p>
          <a:p>
            <a:pPr marL="0" lvl="0" indent="0" algn="l" rtl="0">
              <a:spcBef>
                <a:spcPts val="0"/>
              </a:spcBef>
              <a:spcAft>
                <a:spcPts val="0"/>
              </a:spcAft>
              <a:buClr>
                <a:schemeClr val="dk1"/>
              </a:buClr>
              <a:buSzPts val="1100"/>
              <a:buFont typeface="Arial"/>
              <a:buNone/>
            </a:pPr>
            <a:endParaRPr sz="1200" dirty="0">
              <a:solidFill>
                <a:schemeClr val="dk1"/>
              </a:solidFill>
              <a:latin typeface="Open Sans Light"/>
              <a:ea typeface="Open Sans Light"/>
              <a:cs typeface="Open Sans Light"/>
              <a:sym typeface="Open Sans Light"/>
            </a:endParaRPr>
          </a:p>
          <a:p>
            <a:pPr marL="0" lvl="0" indent="0" algn="l" rtl="0">
              <a:spcBef>
                <a:spcPts val="0"/>
              </a:spcBef>
              <a:spcAft>
                <a:spcPts val="0"/>
              </a:spcAft>
              <a:buClr>
                <a:schemeClr val="dk1"/>
              </a:buClr>
              <a:buSzPts val="1100"/>
              <a:buFont typeface="Arial"/>
              <a:buNone/>
            </a:pPr>
            <a:endParaRPr sz="1200" dirty="0">
              <a:solidFill>
                <a:schemeClr val="dk1"/>
              </a:solidFill>
              <a:latin typeface="Open Sans Light"/>
              <a:ea typeface="Open Sans Light"/>
              <a:cs typeface="Open Sans Light"/>
              <a:sym typeface="Open Sans Light"/>
            </a:endParaRPr>
          </a:p>
        </p:txBody>
      </p:sp>
      <p:sp>
        <p:nvSpPr>
          <p:cNvPr id="90" name="Google Shape;90;p18"/>
          <p:cNvSpPr txBox="1"/>
          <p:nvPr/>
        </p:nvSpPr>
        <p:spPr>
          <a:xfrm>
            <a:off x="3876675" y="1590675"/>
            <a:ext cx="3316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91" name="Google Shape;91;p18"/>
          <p:cNvSpPr txBox="1"/>
          <p:nvPr/>
        </p:nvSpPr>
        <p:spPr>
          <a:xfrm>
            <a:off x="3857625" y="1590675"/>
            <a:ext cx="3338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8" name="Google Shape;97;p19">
            <a:extLst>
              <a:ext uri="{FF2B5EF4-FFF2-40B4-BE49-F238E27FC236}">
                <a16:creationId xmlns:a16="http://schemas.microsoft.com/office/drawing/2014/main" id="{A129A757-DD51-443C-A9A7-B04EAAA34288}"/>
              </a:ext>
            </a:extLst>
          </p:cNvPr>
          <p:cNvSpPr txBox="1"/>
          <p:nvPr/>
        </p:nvSpPr>
        <p:spPr>
          <a:xfrm>
            <a:off x="475050" y="3051746"/>
            <a:ext cx="6382950" cy="4133851"/>
          </a:xfrm>
          <a:prstGeom prst="rect">
            <a:avLst/>
          </a:prstGeom>
          <a:solidFill>
            <a:srgbClr val="F8EBEB"/>
          </a:solidFill>
          <a:ln>
            <a:noFill/>
          </a:ln>
        </p:spPr>
        <p:txBody>
          <a:bodyPr spcFirstLastPara="1" wrap="square" lIns="90000" tIns="90000" rIns="90000" bIns="90000" anchor="t" anchorCtr="0">
            <a:noAutofit/>
          </a:bodyPr>
          <a:lstStyle/>
          <a:p>
            <a:pPr marL="0" lvl="0" indent="0" algn="l" rtl="0">
              <a:spcBef>
                <a:spcPts val="0"/>
              </a:spcBef>
              <a:spcAft>
                <a:spcPts val="0"/>
              </a:spcAft>
              <a:buClr>
                <a:schemeClr val="dk1"/>
              </a:buClr>
              <a:buSzPts val="1100"/>
              <a:buFont typeface="Arial"/>
              <a:buNone/>
            </a:pPr>
            <a:r>
              <a:rPr lang="en-GB" b="1" dirty="0">
                <a:latin typeface="Open Sans"/>
                <a:ea typeface="Open Sans"/>
                <a:cs typeface="Open Sans"/>
                <a:sym typeface="Open Sans"/>
              </a:rPr>
              <a:t>Curriculum</a:t>
            </a:r>
          </a:p>
          <a:p>
            <a:pPr marL="0" lvl="0" indent="0" algn="l" rtl="0">
              <a:spcBef>
                <a:spcPts val="0"/>
              </a:spcBef>
              <a:spcAft>
                <a:spcPts val="0"/>
              </a:spcAft>
              <a:buClr>
                <a:schemeClr val="dk1"/>
              </a:buClr>
              <a:buSzPts val="1100"/>
              <a:buFont typeface="Arial"/>
              <a:buNone/>
            </a:pPr>
            <a:endParaRPr lang="en-GB" sz="1200" dirty="0">
              <a:latin typeface="Open Sans Light" panose="020B0604020202020204" charset="0"/>
              <a:ea typeface="Open Sans Light" panose="020B0604020202020204" charset="0"/>
              <a:cs typeface="Open Sans Light" panose="020B0604020202020204" charset="0"/>
              <a:sym typeface="Open Sans"/>
            </a:endParaRPr>
          </a:p>
          <a:p>
            <a:pPr marL="0" lvl="0" indent="0" algn="l" rtl="0">
              <a:spcBef>
                <a:spcPts val="0"/>
              </a:spcBef>
              <a:spcAft>
                <a:spcPts val="0"/>
              </a:spcAft>
              <a:buClr>
                <a:schemeClr val="dk1"/>
              </a:buClr>
              <a:buSzPts val="1100"/>
              <a:buFont typeface="Arial"/>
              <a:buNone/>
            </a:pPr>
            <a:r>
              <a:rPr lang="en-GB" sz="1200" dirty="0">
                <a:latin typeface="Open Sans Light" panose="020B0604020202020204" charset="0"/>
                <a:ea typeface="Open Sans Light" panose="020B0604020202020204" charset="0"/>
                <a:cs typeface="Open Sans Light" panose="020B0604020202020204" charset="0"/>
                <a:sym typeface="Open Sans"/>
              </a:rPr>
              <a:t>Our curriculum work is based upon the CUSP scheme of work. Below is each subject and the topics and focus we will be covering this term.</a:t>
            </a:r>
            <a:endParaRPr lang="en-GB" b="1" dirty="0">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endParaRPr lang="en-GB" b="1" dirty="0">
              <a:latin typeface="Open Sans"/>
              <a:ea typeface="Open Sans"/>
              <a:cs typeface="Open Sans"/>
              <a:sym typeface="Open Sans"/>
            </a:endParaRPr>
          </a:p>
          <a:p>
            <a:pPr lvl="0" algn="l" rtl="0">
              <a:spcBef>
                <a:spcPts val="0"/>
              </a:spcBef>
              <a:spcAft>
                <a:spcPts val="0"/>
              </a:spcAft>
              <a:buClr>
                <a:schemeClr val="dk1"/>
              </a:buClr>
              <a:buSzPts val="1100"/>
            </a:pPr>
            <a:r>
              <a:rPr lang="en-GB" sz="1200" b="1" dirty="0">
                <a:latin typeface="Open Sans Light" panose="020B0604020202020204" charset="0"/>
                <a:ea typeface="Open Sans Light" panose="020B0604020202020204" charset="0"/>
                <a:cs typeface="Open Sans Light" panose="020B0604020202020204" charset="0"/>
                <a:sym typeface="Open Sans"/>
              </a:rPr>
              <a:t>Science</a:t>
            </a:r>
            <a:r>
              <a:rPr lang="en-GB" sz="1200" dirty="0">
                <a:latin typeface="Open Sans Light" panose="020B0604020202020204" charset="0"/>
                <a:ea typeface="Open Sans Light" panose="020B0604020202020204" charset="0"/>
                <a:cs typeface="Open Sans Light" panose="020B0604020202020204" charset="0"/>
                <a:sym typeface="Open Sans"/>
              </a:rPr>
              <a:t>	Living things and their habitats</a:t>
            </a:r>
          </a:p>
          <a:p>
            <a:pPr lvl="0" algn="l" rtl="0">
              <a:spcBef>
                <a:spcPts val="0"/>
              </a:spcBef>
              <a:spcAft>
                <a:spcPts val="0"/>
              </a:spcAft>
              <a:buClr>
                <a:schemeClr val="dk1"/>
              </a:buClr>
              <a:buSzPts val="1100"/>
            </a:pPr>
            <a:r>
              <a:rPr lang="en-GB" sz="1200" dirty="0">
                <a:latin typeface="Open Sans Light" panose="020B0604020202020204" charset="0"/>
                <a:ea typeface="Open Sans Light" panose="020B0604020202020204" charset="0"/>
                <a:cs typeface="Open Sans Light" panose="020B0604020202020204" charset="0"/>
                <a:sym typeface="Open Sans"/>
              </a:rPr>
              <a:t>               	Animals including humans</a:t>
            </a:r>
          </a:p>
          <a:p>
            <a:pPr lvl="0" algn="l" rtl="0">
              <a:spcBef>
                <a:spcPts val="0"/>
              </a:spcBef>
              <a:spcAft>
                <a:spcPts val="0"/>
              </a:spcAft>
              <a:buClr>
                <a:schemeClr val="dk1"/>
              </a:buClr>
              <a:buSzPts val="1100"/>
            </a:pPr>
            <a:endParaRPr lang="en-GB" sz="1200" dirty="0">
              <a:latin typeface="Open Sans Light" panose="020B0604020202020204" charset="0"/>
              <a:ea typeface="Open Sans Light" panose="020B0604020202020204" charset="0"/>
              <a:cs typeface="Open Sans Light" panose="020B0604020202020204" charset="0"/>
              <a:sym typeface="Open Sans"/>
            </a:endParaRPr>
          </a:p>
          <a:p>
            <a:pPr lvl="0" algn="l" rtl="0">
              <a:spcBef>
                <a:spcPts val="0"/>
              </a:spcBef>
              <a:spcAft>
                <a:spcPts val="0"/>
              </a:spcAft>
              <a:buClr>
                <a:schemeClr val="dk1"/>
              </a:buClr>
              <a:buSzPts val="1100"/>
            </a:pPr>
            <a:r>
              <a:rPr lang="en-GB" sz="1200" b="1" dirty="0">
                <a:latin typeface="Open Sans Light" panose="020B0604020202020204" charset="0"/>
                <a:ea typeface="Open Sans Light" panose="020B0604020202020204" charset="0"/>
                <a:cs typeface="Open Sans Light" panose="020B0604020202020204" charset="0"/>
                <a:sym typeface="Open Sans"/>
              </a:rPr>
              <a:t>Geography</a:t>
            </a:r>
            <a:r>
              <a:rPr lang="en-GB" sz="1200" dirty="0">
                <a:latin typeface="Open Sans Light" panose="020B0604020202020204" charset="0"/>
                <a:ea typeface="Open Sans Light" panose="020B0604020202020204" charset="0"/>
                <a:cs typeface="Open Sans Light" panose="020B0604020202020204" charset="0"/>
                <a:sym typeface="Open Sans"/>
              </a:rPr>
              <a:t>	Human and Physical features</a:t>
            </a:r>
          </a:p>
          <a:p>
            <a:pPr lvl="0" algn="l" rtl="0">
              <a:spcBef>
                <a:spcPts val="0"/>
              </a:spcBef>
              <a:spcAft>
                <a:spcPts val="0"/>
              </a:spcAft>
              <a:buClr>
                <a:schemeClr val="dk1"/>
              </a:buClr>
              <a:buSzPts val="1100"/>
            </a:pPr>
            <a:r>
              <a:rPr lang="en-GB" sz="1200" dirty="0">
                <a:latin typeface="Open Sans Light" panose="020B0604020202020204" charset="0"/>
                <a:ea typeface="Open Sans Light" panose="020B0604020202020204" charset="0"/>
                <a:cs typeface="Open Sans Light" panose="020B0604020202020204" charset="0"/>
                <a:sym typeface="Open Sans"/>
              </a:rPr>
              <a:t>                  	Comparing London and Nairobi </a:t>
            </a:r>
          </a:p>
          <a:p>
            <a:pPr lvl="0" algn="l" rtl="0">
              <a:spcBef>
                <a:spcPts val="0"/>
              </a:spcBef>
              <a:spcAft>
                <a:spcPts val="0"/>
              </a:spcAft>
              <a:buClr>
                <a:schemeClr val="dk1"/>
              </a:buClr>
              <a:buSzPts val="1100"/>
            </a:pPr>
            <a:endParaRPr lang="en-GB" sz="1200" dirty="0">
              <a:latin typeface="Open Sans Light" panose="020B0604020202020204" charset="0"/>
              <a:ea typeface="Open Sans Light" panose="020B0604020202020204" charset="0"/>
              <a:cs typeface="Open Sans Light" panose="020B0604020202020204" charset="0"/>
              <a:sym typeface="Open Sans"/>
            </a:endParaRPr>
          </a:p>
          <a:p>
            <a:pPr lvl="0" algn="l" rtl="0">
              <a:spcBef>
                <a:spcPts val="0"/>
              </a:spcBef>
              <a:spcAft>
                <a:spcPts val="0"/>
              </a:spcAft>
              <a:buClr>
                <a:schemeClr val="dk1"/>
              </a:buClr>
              <a:buSzPts val="1100"/>
            </a:pPr>
            <a:r>
              <a:rPr lang="en-GB" sz="1200" b="1" dirty="0">
                <a:latin typeface="Open Sans Light" panose="020B0604020202020204" charset="0"/>
                <a:ea typeface="Open Sans Light" panose="020B0604020202020204" charset="0"/>
                <a:cs typeface="Open Sans Light" panose="020B0604020202020204" charset="0"/>
                <a:sym typeface="Open Sans"/>
              </a:rPr>
              <a:t>History</a:t>
            </a:r>
            <a:r>
              <a:rPr lang="en-GB" sz="1200" dirty="0">
                <a:latin typeface="Open Sans Light" panose="020B0604020202020204" charset="0"/>
                <a:ea typeface="Open Sans Light" panose="020B0604020202020204" charset="0"/>
                <a:cs typeface="Open Sans Light" panose="020B0604020202020204" charset="0"/>
                <a:sym typeface="Open Sans"/>
              </a:rPr>
              <a:t>	Events beyond living memory- Great Fire of London</a:t>
            </a:r>
          </a:p>
          <a:p>
            <a:pPr lvl="0" algn="l" rtl="0">
              <a:spcBef>
                <a:spcPts val="0"/>
              </a:spcBef>
              <a:spcAft>
                <a:spcPts val="0"/>
              </a:spcAft>
              <a:buClr>
                <a:schemeClr val="dk1"/>
              </a:buClr>
              <a:buSzPts val="1100"/>
            </a:pPr>
            <a:endParaRPr lang="en-GB" sz="1200" dirty="0">
              <a:latin typeface="Open Sans Light" panose="020B0604020202020204" charset="0"/>
              <a:ea typeface="Open Sans Light" panose="020B0604020202020204" charset="0"/>
              <a:cs typeface="Open Sans Light" panose="020B0604020202020204" charset="0"/>
              <a:sym typeface="Open Sans"/>
            </a:endParaRPr>
          </a:p>
          <a:p>
            <a:pPr lvl="0" algn="l" rtl="0">
              <a:spcBef>
                <a:spcPts val="0"/>
              </a:spcBef>
              <a:spcAft>
                <a:spcPts val="0"/>
              </a:spcAft>
              <a:buClr>
                <a:schemeClr val="dk1"/>
              </a:buClr>
              <a:buSzPts val="1100"/>
            </a:pPr>
            <a:r>
              <a:rPr lang="en-GB" sz="1200" b="1" dirty="0">
                <a:latin typeface="Open Sans Light" panose="020B0604020202020204" charset="0"/>
                <a:ea typeface="Open Sans Light" panose="020B0604020202020204" charset="0"/>
                <a:cs typeface="Open Sans Light" panose="020B0604020202020204" charset="0"/>
                <a:sym typeface="Open Sans"/>
              </a:rPr>
              <a:t>Computing</a:t>
            </a:r>
            <a:r>
              <a:rPr lang="en-GB" sz="1200" dirty="0">
                <a:latin typeface="Open Sans Light" panose="020B0604020202020204" charset="0"/>
                <a:ea typeface="Open Sans Light" panose="020B0604020202020204" charset="0"/>
                <a:cs typeface="Open Sans Light" panose="020B0604020202020204" charset="0"/>
                <a:sym typeface="Open Sans"/>
              </a:rPr>
              <a:t>	What is a computer</a:t>
            </a:r>
          </a:p>
          <a:p>
            <a:pPr lvl="0" algn="l" rtl="0">
              <a:spcBef>
                <a:spcPts val="0"/>
              </a:spcBef>
              <a:spcAft>
                <a:spcPts val="0"/>
              </a:spcAft>
              <a:buClr>
                <a:schemeClr val="dk1"/>
              </a:buClr>
              <a:buSzPts val="1100"/>
            </a:pPr>
            <a:r>
              <a:rPr lang="en-GB" sz="1200" dirty="0">
                <a:latin typeface="Open Sans Light" panose="020B0604020202020204" charset="0"/>
                <a:ea typeface="Open Sans Light" panose="020B0604020202020204" charset="0"/>
                <a:cs typeface="Open Sans Light" panose="020B0604020202020204" charset="0"/>
                <a:sym typeface="Open Sans"/>
              </a:rPr>
              <a:t>                    	Word processing</a:t>
            </a:r>
          </a:p>
          <a:p>
            <a:pPr lvl="0" algn="l" rtl="0">
              <a:spcBef>
                <a:spcPts val="0"/>
              </a:spcBef>
              <a:spcAft>
                <a:spcPts val="0"/>
              </a:spcAft>
              <a:buClr>
                <a:schemeClr val="dk1"/>
              </a:buClr>
              <a:buSzPts val="1100"/>
            </a:pPr>
            <a:endParaRPr lang="en-GB" sz="1200" dirty="0">
              <a:latin typeface="Open Sans Light" panose="020B0604020202020204" charset="0"/>
              <a:ea typeface="Open Sans Light" panose="020B0604020202020204" charset="0"/>
              <a:cs typeface="Open Sans Light" panose="020B0604020202020204" charset="0"/>
              <a:sym typeface="Open Sans"/>
            </a:endParaRPr>
          </a:p>
          <a:p>
            <a:pPr lvl="0" algn="l" rtl="0">
              <a:spcBef>
                <a:spcPts val="0"/>
              </a:spcBef>
              <a:spcAft>
                <a:spcPts val="0"/>
              </a:spcAft>
              <a:buClr>
                <a:schemeClr val="dk1"/>
              </a:buClr>
              <a:buSzPts val="1100"/>
            </a:pPr>
            <a:r>
              <a:rPr lang="en-GB" sz="1200" b="1" dirty="0">
                <a:latin typeface="Open Sans Light" panose="020B0604020202020204" charset="0"/>
                <a:ea typeface="Open Sans Light" panose="020B0604020202020204" charset="0"/>
                <a:cs typeface="Open Sans Light" panose="020B0604020202020204" charset="0"/>
                <a:sym typeface="Open Sans"/>
              </a:rPr>
              <a:t>Music</a:t>
            </a:r>
            <a:r>
              <a:rPr lang="en-GB" sz="1200" dirty="0">
                <a:latin typeface="Open Sans Light" panose="020B0604020202020204" charset="0"/>
                <a:ea typeface="Open Sans Light" panose="020B0604020202020204" charset="0"/>
                <a:cs typeface="Open Sans Light" panose="020B0604020202020204" charset="0"/>
                <a:sym typeface="Open Sans"/>
              </a:rPr>
              <a:t>	Tuned and untuned percussion.</a:t>
            </a:r>
          </a:p>
          <a:p>
            <a:pPr lvl="0" algn="l" rtl="0">
              <a:spcBef>
                <a:spcPts val="0"/>
              </a:spcBef>
              <a:spcAft>
                <a:spcPts val="0"/>
              </a:spcAft>
              <a:buClr>
                <a:schemeClr val="dk1"/>
              </a:buClr>
              <a:buSzPts val="1100"/>
            </a:pPr>
            <a:r>
              <a:rPr lang="en-GB" sz="1200" dirty="0">
                <a:latin typeface="Open Sans Light" panose="020B0604020202020204" charset="0"/>
                <a:ea typeface="Open Sans Light" panose="020B0604020202020204" charset="0"/>
                <a:cs typeface="Open Sans Light" panose="020B0604020202020204" charset="0"/>
                <a:sym typeface="Open Sans"/>
              </a:rPr>
              <a:t>	Singing nursery rhymes.</a:t>
            </a:r>
          </a:p>
          <a:p>
            <a:pPr lvl="0" algn="l" rtl="0">
              <a:spcBef>
                <a:spcPts val="0"/>
              </a:spcBef>
              <a:spcAft>
                <a:spcPts val="0"/>
              </a:spcAft>
              <a:buClr>
                <a:schemeClr val="dk1"/>
              </a:buClr>
              <a:buSzPts val="1100"/>
            </a:pPr>
            <a:endParaRPr lang="en-GB" sz="1200" b="1" dirty="0">
              <a:latin typeface="Open Sans Light" panose="020B0604020202020204" charset="0"/>
              <a:ea typeface="Open Sans Light" panose="020B0604020202020204" charset="0"/>
              <a:cs typeface="Open Sans Light" panose="020B0604020202020204" charset="0"/>
              <a:sym typeface="Open Sans"/>
            </a:endParaRPr>
          </a:p>
          <a:p>
            <a:pPr lvl="0" algn="l" rtl="0">
              <a:spcBef>
                <a:spcPts val="0"/>
              </a:spcBef>
              <a:spcAft>
                <a:spcPts val="0"/>
              </a:spcAft>
              <a:buClr>
                <a:schemeClr val="dk1"/>
              </a:buClr>
              <a:buSzPts val="1100"/>
            </a:pPr>
            <a:r>
              <a:rPr lang="en-GB" sz="1200" b="1" dirty="0">
                <a:latin typeface="Open Sans Light" panose="020B0604020202020204" charset="0"/>
                <a:ea typeface="Open Sans Light" panose="020B0604020202020204" charset="0"/>
                <a:cs typeface="Open Sans Light" panose="020B0604020202020204" charset="0"/>
                <a:sym typeface="Open Sans"/>
              </a:rPr>
              <a:t>Design and Technology</a:t>
            </a:r>
            <a:r>
              <a:rPr lang="en-GB" sz="1200" dirty="0">
                <a:latin typeface="Open Sans Light" panose="020B0604020202020204" charset="0"/>
                <a:ea typeface="Open Sans Light" panose="020B0604020202020204" charset="0"/>
                <a:cs typeface="Open Sans Light" panose="020B0604020202020204" charset="0"/>
                <a:sym typeface="Open Sans"/>
              </a:rPr>
              <a:t>	Textiles and Food and Nutrition </a:t>
            </a:r>
          </a:p>
          <a:p>
            <a:pPr lvl="0">
              <a:buClr>
                <a:schemeClr val="dk1"/>
              </a:buClr>
              <a:buSzPts val="1100"/>
            </a:pPr>
            <a:r>
              <a:rPr lang="en-GB" sz="1200" b="1" dirty="0">
                <a:latin typeface="Open Sans Light" panose="020B0604020202020204" charset="0"/>
                <a:ea typeface="Open Sans Light" panose="020B0604020202020204" charset="0"/>
                <a:cs typeface="Open Sans Light" panose="020B0604020202020204" charset="0"/>
                <a:sym typeface="Open Sans"/>
              </a:rPr>
              <a:t>Art and Design</a:t>
            </a:r>
            <a:r>
              <a:rPr lang="en-GB" sz="1200" dirty="0">
                <a:latin typeface="Open Sans Light" panose="020B0604020202020204" charset="0"/>
                <a:ea typeface="Open Sans Light" panose="020B0604020202020204" charset="0"/>
                <a:cs typeface="Open Sans Light" panose="020B0604020202020204" charset="0"/>
                <a:sym typeface="Open Sans"/>
              </a:rPr>
              <a:t>	Drawing and painting</a:t>
            </a:r>
          </a:p>
          <a:p>
            <a:pPr lvl="0" algn="l" rtl="0">
              <a:spcBef>
                <a:spcPts val="0"/>
              </a:spcBef>
              <a:spcAft>
                <a:spcPts val="0"/>
              </a:spcAft>
              <a:buClr>
                <a:schemeClr val="dk1"/>
              </a:buClr>
              <a:buSzPts val="1100"/>
            </a:pPr>
            <a:r>
              <a:rPr lang="en-GB" sz="1200" dirty="0">
                <a:latin typeface="Open Sans Light" panose="020B0604020202020204" charset="0"/>
                <a:ea typeface="Open Sans Light" panose="020B0604020202020204" charset="0"/>
                <a:cs typeface="Open Sans Light" panose="020B0604020202020204" charset="0"/>
                <a:sym typeface="Open Sans"/>
              </a:rPr>
              <a:t>		</a:t>
            </a:r>
          </a:p>
          <a:p>
            <a:pPr lvl="0" algn="l" rtl="0">
              <a:spcBef>
                <a:spcPts val="0"/>
              </a:spcBef>
              <a:spcAft>
                <a:spcPts val="0"/>
              </a:spcAft>
              <a:buClr>
                <a:schemeClr val="dk1"/>
              </a:buClr>
              <a:buSzPts val="1100"/>
            </a:pPr>
            <a:endParaRPr lang="en-GB" b="1" dirty="0">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endParaRPr b="1" dirty="0">
              <a:latin typeface="Open Sans"/>
              <a:ea typeface="Open Sans"/>
              <a:cs typeface="Open Sans"/>
              <a:sym typeface="Open Sans"/>
            </a:endParaRPr>
          </a:p>
        </p:txBody>
      </p:sp>
      <p:sp>
        <p:nvSpPr>
          <p:cNvPr id="9" name="Google Shape;101;p19">
            <a:extLst>
              <a:ext uri="{FF2B5EF4-FFF2-40B4-BE49-F238E27FC236}">
                <a16:creationId xmlns:a16="http://schemas.microsoft.com/office/drawing/2014/main" id="{CF587FE0-5B07-4E20-B312-87FBD662C192}"/>
              </a:ext>
            </a:extLst>
          </p:cNvPr>
          <p:cNvSpPr txBox="1"/>
          <p:nvPr/>
        </p:nvSpPr>
        <p:spPr>
          <a:xfrm>
            <a:off x="318014" y="7324083"/>
            <a:ext cx="6923645" cy="2194671"/>
          </a:xfrm>
          <a:prstGeom prst="rect">
            <a:avLst/>
          </a:prstGeom>
          <a:solidFill>
            <a:srgbClr val="F0F4F5"/>
          </a:solidFill>
          <a:ln>
            <a:noFill/>
          </a:ln>
        </p:spPr>
        <p:txBody>
          <a:bodyPr spcFirstLastPara="1" wrap="square" lIns="90000" tIns="90000" rIns="90000" bIns="90000" anchor="t" anchorCtr="0">
            <a:noAutofit/>
          </a:bodyPr>
          <a:lstStyle/>
          <a:p>
            <a:pPr marL="0" lvl="0" indent="0" algn="l" rtl="0">
              <a:spcBef>
                <a:spcPts val="0"/>
              </a:spcBef>
              <a:spcAft>
                <a:spcPts val="0"/>
              </a:spcAft>
              <a:buClr>
                <a:schemeClr val="dk1"/>
              </a:buClr>
              <a:buSzPts val="1100"/>
              <a:buFont typeface="Arial"/>
              <a:buNone/>
            </a:pPr>
            <a:r>
              <a:rPr lang="en-GB" b="1" dirty="0">
                <a:solidFill>
                  <a:schemeClr val="dk1"/>
                </a:solidFill>
                <a:latin typeface="Open Sans"/>
                <a:ea typeface="Open Sans"/>
                <a:cs typeface="Open Sans"/>
                <a:sym typeface="Open Sans"/>
              </a:rPr>
              <a:t>Important dates</a:t>
            </a:r>
            <a:endParaRPr b="1" dirty="0">
              <a:solidFill>
                <a:schemeClr val="dk1"/>
              </a:solidFill>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r>
              <a:rPr lang="en-GB" dirty="0">
                <a:solidFill>
                  <a:schemeClr val="dk1"/>
                </a:solidFill>
                <a:latin typeface="Open Sans"/>
                <a:ea typeface="Open Sans"/>
                <a:cs typeface="Open Sans"/>
                <a:sym typeface="Open Sans"/>
              </a:rPr>
              <a:t>Pray together-  Tuesday 4</a:t>
            </a:r>
            <a:r>
              <a:rPr lang="en-GB" baseline="30000" dirty="0">
                <a:solidFill>
                  <a:schemeClr val="dk1"/>
                </a:solidFill>
                <a:latin typeface="Open Sans"/>
                <a:ea typeface="Open Sans"/>
                <a:cs typeface="Open Sans"/>
                <a:sym typeface="Open Sans"/>
              </a:rPr>
              <a:t>th</a:t>
            </a:r>
            <a:r>
              <a:rPr lang="en-GB" dirty="0">
                <a:solidFill>
                  <a:schemeClr val="dk1"/>
                </a:solidFill>
                <a:latin typeface="Open Sans"/>
                <a:ea typeface="Open Sans"/>
                <a:cs typeface="Open Sans"/>
                <a:sym typeface="Open Sans"/>
              </a:rPr>
              <a:t> October</a:t>
            </a:r>
          </a:p>
          <a:p>
            <a:pPr marL="0" lvl="0" indent="0" algn="l" rtl="0">
              <a:spcBef>
                <a:spcPts val="0"/>
              </a:spcBef>
              <a:spcAft>
                <a:spcPts val="0"/>
              </a:spcAft>
              <a:buClr>
                <a:schemeClr val="dk1"/>
              </a:buClr>
              <a:buSzPts val="1100"/>
              <a:buFont typeface="Arial"/>
              <a:buNone/>
            </a:pPr>
            <a:r>
              <a:rPr lang="en-GB" dirty="0">
                <a:solidFill>
                  <a:schemeClr val="dk1"/>
                </a:solidFill>
                <a:latin typeface="Open Sans"/>
                <a:ea typeface="Open Sans"/>
                <a:cs typeface="Open Sans"/>
                <a:sym typeface="Open Sans"/>
              </a:rPr>
              <a:t>Parent’s Evening- Thursday 6</a:t>
            </a:r>
            <a:r>
              <a:rPr lang="en-GB" baseline="30000" dirty="0">
                <a:solidFill>
                  <a:schemeClr val="dk1"/>
                </a:solidFill>
                <a:latin typeface="Open Sans"/>
                <a:ea typeface="Open Sans"/>
                <a:cs typeface="Open Sans"/>
                <a:sym typeface="Open Sans"/>
              </a:rPr>
              <a:t>th</a:t>
            </a:r>
            <a:r>
              <a:rPr lang="en-GB" dirty="0">
                <a:solidFill>
                  <a:schemeClr val="dk1"/>
                </a:solidFill>
                <a:latin typeface="Open Sans"/>
                <a:ea typeface="Open Sans"/>
                <a:cs typeface="Open Sans"/>
                <a:sym typeface="Open Sans"/>
              </a:rPr>
              <a:t> October</a:t>
            </a:r>
          </a:p>
          <a:p>
            <a:pPr lvl="0">
              <a:buClr>
                <a:schemeClr val="dk1"/>
              </a:buClr>
              <a:buSzPts val="1100"/>
            </a:pPr>
            <a:r>
              <a:rPr lang="en-GB" dirty="0">
                <a:solidFill>
                  <a:schemeClr val="dk1"/>
                </a:solidFill>
                <a:latin typeface="Open Sans"/>
                <a:ea typeface="Open Sans"/>
                <a:cs typeface="Open Sans"/>
                <a:sym typeface="Open Sans"/>
              </a:rPr>
              <a:t>PD day - </a:t>
            </a:r>
            <a:r>
              <a:rPr lang="en-GB" dirty="0">
                <a:solidFill>
                  <a:schemeClr val="dk1"/>
                </a:solidFill>
                <a:latin typeface="Open Sans Light" panose="020B0604020202020204" charset="0"/>
                <a:ea typeface="Open Sans Light" panose="020B0604020202020204" charset="0"/>
                <a:cs typeface="Open Sans Light" panose="020B0604020202020204" charset="0"/>
                <a:sym typeface="Open Sans"/>
              </a:rPr>
              <a:t>Friday 7</a:t>
            </a:r>
            <a:r>
              <a:rPr lang="en-GB" baseline="30000" dirty="0">
                <a:solidFill>
                  <a:schemeClr val="dk1"/>
                </a:solidFill>
                <a:latin typeface="Open Sans Light" panose="020B0604020202020204" charset="0"/>
                <a:ea typeface="Open Sans Light" panose="020B0604020202020204" charset="0"/>
                <a:cs typeface="Open Sans Light" panose="020B0604020202020204" charset="0"/>
                <a:sym typeface="Open Sans"/>
              </a:rPr>
              <a:t>th</a:t>
            </a:r>
            <a:r>
              <a:rPr lang="en-GB" dirty="0">
                <a:solidFill>
                  <a:schemeClr val="dk1"/>
                </a:solidFill>
                <a:latin typeface="Open Sans Light" panose="020B0604020202020204" charset="0"/>
                <a:ea typeface="Open Sans Light" panose="020B0604020202020204" charset="0"/>
                <a:cs typeface="Open Sans Light" panose="020B0604020202020204" charset="0"/>
                <a:sym typeface="Open Sans"/>
              </a:rPr>
              <a:t> October</a:t>
            </a:r>
            <a:endParaRPr lang="en-GB" dirty="0">
              <a:solidFill>
                <a:schemeClr val="dk1"/>
              </a:solidFill>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r>
              <a:rPr lang="en-GB" dirty="0">
                <a:solidFill>
                  <a:schemeClr val="dk1"/>
                </a:solidFill>
                <a:latin typeface="Open Sans"/>
                <a:ea typeface="Open Sans"/>
                <a:cs typeface="Open Sans"/>
                <a:sym typeface="Open Sans"/>
              </a:rPr>
              <a:t>Halloween Disco- Thursday 20</a:t>
            </a:r>
            <a:r>
              <a:rPr lang="en-GB" baseline="30000" dirty="0">
                <a:solidFill>
                  <a:schemeClr val="dk1"/>
                </a:solidFill>
                <a:latin typeface="Open Sans"/>
                <a:ea typeface="Open Sans"/>
                <a:cs typeface="Open Sans"/>
                <a:sym typeface="Open Sans"/>
              </a:rPr>
              <a:t>th</a:t>
            </a:r>
            <a:r>
              <a:rPr lang="en-GB" dirty="0">
                <a:solidFill>
                  <a:schemeClr val="dk1"/>
                </a:solidFill>
                <a:latin typeface="Open Sans"/>
                <a:ea typeface="Open Sans"/>
                <a:cs typeface="Open Sans"/>
                <a:sym typeface="Open Sans"/>
              </a:rPr>
              <a:t> October Times TBC</a:t>
            </a:r>
          </a:p>
          <a:p>
            <a:pPr marL="0" lvl="0" indent="0" algn="l" rtl="0">
              <a:spcBef>
                <a:spcPts val="0"/>
              </a:spcBef>
              <a:spcAft>
                <a:spcPts val="0"/>
              </a:spcAft>
              <a:buClr>
                <a:schemeClr val="dk1"/>
              </a:buClr>
              <a:buSzPts val="1100"/>
              <a:buFont typeface="Arial"/>
              <a:buNone/>
            </a:pPr>
            <a:r>
              <a:rPr lang="en-GB" dirty="0">
                <a:solidFill>
                  <a:schemeClr val="dk1"/>
                </a:solidFill>
                <a:latin typeface="Open Sans"/>
                <a:ea typeface="Open Sans"/>
                <a:cs typeface="Open Sans"/>
                <a:sym typeface="Open Sans"/>
              </a:rPr>
              <a:t>Half Term- Friday 21</a:t>
            </a:r>
            <a:r>
              <a:rPr lang="en-GB" baseline="30000" dirty="0">
                <a:solidFill>
                  <a:schemeClr val="dk1"/>
                </a:solidFill>
                <a:latin typeface="Open Sans"/>
                <a:ea typeface="Open Sans"/>
                <a:cs typeface="Open Sans"/>
                <a:sym typeface="Open Sans"/>
              </a:rPr>
              <a:t>st</a:t>
            </a:r>
            <a:r>
              <a:rPr lang="en-GB" dirty="0">
                <a:solidFill>
                  <a:schemeClr val="dk1"/>
                </a:solidFill>
                <a:latin typeface="Open Sans"/>
                <a:ea typeface="Open Sans"/>
                <a:cs typeface="Open Sans"/>
                <a:sym typeface="Open Sans"/>
              </a:rPr>
              <a:t> October</a:t>
            </a:r>
          </a:p>
          <a:p>
            <a:pPr marL="0" lvl="0" indent="0" algn="l" rtl="0">
              <a:spcBef>
                <a:spcPts val="0"/>
              </a:spcBef>
              <a:spcAft>
                <a:spcPts val="0"/>
              </a:spcAft>
              <a:buClr>
                <a:schemeClr val="dk1"/>
              </a:buClr>
              <a:buSzPts val="1100"/>
              <a:buFont typeface="Arial"/>
              <a:buNone/>
            </a:pPr>
            <a:r>
              <a:rPr lang="en-GB" dirty="0">
                <a:solidFill>
                  <a:schemeClr val="dk1"/>
                </a:solidFill>
                <a:latin typeface="Open Sans"/>
                <a:ea typeface="Open Sans"/>
                <a:cs typeface="Open Sans"/>
                <a:sym typeface="Open Sans"/>
              </a:rPr>
              <a:t>Christmas Disco- Thursday 8</a:t>
            </a:r>
            <a:r>
              <a:rPr lang="en-GB" baseline="30000" dirty="0">
                <a:solidFill>
                  <a:schemeClr val="dk1"/>
                </a:solidFill>
                <a:latin typeface="Open Sans"/>
                <a:ea typeface="Open Sans"/>
                <a:cs typeface="Open Sans"/>
                <a:sym typeface="Open Sans"/>
              </a:rPr>
              <a:t>th</a:t>
            </a:r>
            <a:r>
              <a:rPr lang="en-GB" dirty="0">
                <a:solidFill>
                  <a:schemeClr val="dk1"/>
                </a:solidFill>
                <a:latin typeface="Open Sans"/>
                <a:ea typeface="Open Sans"/>
                <a:cs typeface="Open Sans"/>
                <a:sym typeface="Open Sans"/>
              </a:rPr>
              <a:t> December Times TBC</a:t>
            </a:r>
          </a:p>
          <a:p>
            <a:pPr marL="0" lvl="0" indent="0" algn="l" rtl="0">
              <a:spcBef>
                <a:spcPts val="0"/>
              </a:spcBef>
              <a:spcAft>
                <a:spcPts val="0"/>
              </a:spcAft>
              <a:buClr>
                <a:schemeClr val="dk1"/>
              </a:buClr>
              <a:buSzPts val="1100"/>
              <a:buFont typeface="Arial"/>
              <a:buNone/>
            </a:pPr>
            <a:r>
              <a:rPr lang="en-GB" dirty="0">
                <a:solidFill>
                  <a:schemeClr val="dk1"/>
                </a:solidFill>
                <a:latin typeface="Open Sans"/>
                <a:ea typeface="Open Sans"/>
                <a:cs typeface="Open Sans"/>
                <a:sym typeface="Open Sans"/>
              </a:rPr>
              <a:t>Break up for Christmas- Friday 16</a:t>
            </a:r>
            <a:r>
              <a:rPr lang="en-GB" baseline="30000" dirty="0">
                <a:solidFill>
                  <a:schemeClr val="dk1"/>
                </a:solidFill>
                <a:latin typeface="Open Sans"/>
                <a:ea typeface="Open Sans"/>
                <a:cs typeface="Open Sans"/>
                <a:sym typeface="Open Sans"/>
              </a:rPr>
              <a:t>th</a:t>
            </a:r>
            <a:r>
              <a:rPr lang="en-GB" dirty="0">
                <a:solidFill>
                  <a:schemeClr val="dk1"/>
                </a:solidFill>
                <a:latin typeface="Open Sans"/>
                <a:ea typeface="Open Sans"/>
                <a:cs typeface="Open Sans"/>
                <a:sym typeface="Open Sans"/>
              </a:rPr>
              <a:t> December</a:t>
            </a:r>
          </a:p>
          <a:p>
            <a:pPr marL="0" lvl="0" indent="0" algn="l" rtl="0">
              <a:spcBef>
                <a:spcPts val="0"/>
              </a:spcBef>
              <a:spcAft>
                <a:spcPts val="0"/>
              </a:spcAft>
              <a:buClr>
                <a:schemeClr val="dk1"/>
              </a:buClr>
              <a:buSzPts val="1100"/>
              <a:buFont typeface="Arial"/>
              <a:buNone/>
            </a:pPr>
            <a:r>
              <a:rPr lang="en-GB" dirty="0">
                <a:solidFill>
                  <a:schemeClr val="dk1"/>
                </a:solidFill>
                <a:latin typeface="Open Sans"/>
                <a:ea typeface="Open Sans"/>
                <a:cs typeface="Open Sans"/>
                <a:sym typeface="Open Sans"/>
              </a:rPr>
              <a:t>Christmas play dates TBC</a:t>
            </a:r>
            <a:endParaRPr dirty="0">
              <a:solidFill>
                <a:schemeClr val="dk1"/>
              </a:solidFill>
              <a:latin typeface="Open Sans"/>
              <a:ea typeface="Open Sans"/>
              <a:cs typeface="Open Sans"/>
              <a:sym typeface="Open Sans"/>
            </a:endParaRPr>
          </a:p>
        </p:txBody>
      </p:sp>
      <p:sp>
        <p:nvSpPr>
          <p:cNvPr id="3" name="Rectangle 1"/>
          <p:cNvSpPr>
            <a:spLocks noChangeArrowheads="1"/>
          </p:cNvSpPr>
          <p:nvPr/>
        </p:nvSpPr>
        <p:spPr bwMode="auto">
          <a:xfrm>
            <a:off x="5083175" y="3617604"/>
            <a:ext cx="75596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0"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ll Pages">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122</TotalTime>
  <Words>569</Words>
  <Application>Microsoft Office PowerPoint</Application>
  <PresentationFormat>Custom</PresentationFormat>
  <Paragraphs>81</Paragraphs>
  <Slides>2</Slides>
  <Notes>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vt:i4>
      </vt:variant>
    </vt:vector>
  </HeadingPairs>
  <TitlesOfParts>
    <vt:vector size="10" baseType="lpstr">
      <vt:lpstr>Open Sans Light</vt:lpstr>
      <vt:lpstr>Open Sans SemiBold</vt:lpstr>
      <vt:lpstr>Open Sans</vt:lpstr>
      <vt:lpstr>Crimson Text</vt:lpstr>
      <vt:lpstr>Crimson Text SemiBold</vt:lpstr>
      <vt:lpstr>Arial</vt:lpstr>
      <vt:lpstr>Simple Light</vt:lpstr>
      <vt:lpstr>All Pages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Charlotte Wilson</dc:creator>
  <cp:lastModifiedBy>Charlotte Wilson</cp:lastModifiedBy>
  <cp:revision>9</cp:revision>
  <cp:lastPrinted>2022-09-02T07:21:32Z</cp:lastPrinted>
  <dcterms:modified xsi:type="dcterms:W3CDTF">2022-09-22T06:42:48Z</dcterms:modified>
</cp:coreProperties>
</file>