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6"/>
  </p:notesMasterIdLst>
  <p:sldIdLst>
    <p:sldId id="256" r:id="rId3"/>
    <p:sldId id="257" r:id="rId4"/>
    <p:sldId id="258" r:id="rId5"/>
  </p:sldIdLst>
  <p:sldSz cx="7559675" cy="10691813"/>
  <p:notesSz cx="6797675" cy="9926638"/>
  <p:embeddedFontLst>
    <p:embeddedFont>
      <p:font typeface="Crimson Text" panose="020B0604020202020204" charset="0"/>
      <p:regular r:id="rId7"/>
      <p:bold r:id="rId8"/>
      <p:italic r:id="rId9"/>
      <p:boldItalic r:id="rId10"/>
    </p:embeddedFont>
    <p:embeddedFont>
      <p:font typeface="Crimson Text SemiBold" panose="020B0604020202020204" charset="0"/>
      <p:regular r:id="rId11"/>
      <p:bold r:id="rId12"/>
      <p:italic r:id="rId13"/>
      <p:boldItalic r:id="rId14"/>
    </p:embeddedFont>
    <p:embeddedFont>
      <p:font typeface="Open Sans" panose="020B0606030504020204" pitchFamily="34" charset="0"/>
      <p:regular r:id="rId15"/>
      <p:bold r:id="rId16"/>
      <p:italic r:id="rId17"/>
      <p:boldItalic r:id="rId18"/>
    </p:embeddedFont>
    <p:embeddedFont>
      <p:font typeface="Open Sans Light" panose="020B0306030504020204" pitchFamily="34" charset="0"/>
      <p:regular r:id="rId19"/>
      <p:bold r:id="rId20"/>
      <p:italic r:id="rId21"/>
      <p:boldItalic r:id="rId22"/>
    </p:embeddedFont>
    <p:embeddedFont>
      <p:font typeface="Open Sans SemiBold" panose="020B07060308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3132" y="78"/>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font" Target="fonts/font20.fntdata"/><Relationship Id="rId3" Type="http://schemas.openxmlformats.org/officeDocument/2006/relationships/slide" Target="slides/slide1.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viewProps" Target="view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82800" y="744538"/>
            <a:ext cx="263207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88bcb166e_0_45: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88bcb166e_0_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3d6be6c8f5_0_3:notes"/>
          <p:cNvSpPr>
            <a:spLocks noGrp="1" noRot="1" noChangeAspect="1"/>
          </p:cNvSpPr>
          <p:nvPr>
            <p:ph type="sldImg" idx="2"/>
          </p:nvPr>
        </p:nvSpPr>
        <p:spPr>
          <a:xfrm>
            <a:off x="2082800" y="744538"/>
            <a:ext cx="26320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3d6be6c8f5_0_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891409"/>
            <a:ext cx="7044600" cy="164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552657"/>
            <a:ext cx="7044600" cy="2703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ront Page" type="title">
  <p:cSld name="TITLE">
    <p:spTree>
      <p:nvGrpSpPr>
        <p:cNvPr id="1" name="Shape 54"/>
        <p:cNvGrpSpPr/>
        <p:nvPr/>
      </p:nvGrpSpPr>
      <p:grpSpPr>
        <a:xfrm>
          <a:off x="0" y="0"/>
          <a:ext cx="0" cy="0"/>
          <a:chOff x="0" y="0"/>
          <a:chExt cx="0" cy="0"/>
        </a:xfrm>
      </p:grpSpPr>
      <p:sp>
        <p:nvSpPr>
          <p:cNvPr id="55" name="Google Shape;55;p14"/>
          <p:cNvSpPr/>
          <p:nvPr/>
        </p:nvSpPr>
        <p:spPr>
          <a:xfrm>
            <a:off x="-19350" y="2412150"/>
            <a:ext cx="7598700" cy="342000"/>
          </a:xfrm>
          <a:prstGeom prst="rect">
            <a:avLst/>
          </a:prstGeom>
          <a:solidFill>
            <a:srgbClr val="CCD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 name="Google Shape;56;p14"/>
          <p:cNvPicPr preferRelativeResize="0"/>
          <p:nvPr/>
        </p:nvPicPr>
        <p:blipFill rotWithShape="1">
          <a:blip r:embed="rId2">
            <a:alphaModFix/>
          </a:blip>
          <a:srcRect l="1904" r="1914"/>
          <a:stretch/>
        </p:blipFill>
        <p:spPr>
          <a:xfrm>
            <a:off x="0" y="0"/>
            <a:ext cx="7559998" cy="1512475"/>
          </a:xfrm>
          <a:prstGeom prst="rect">
            <a:avLst/>
          </a:prstGeom>
          <a:noFill/>
          <a:ln>
            <a:noFill/>
          </a:ln>
        </p:spPr>
      </p:pic>
      <p:pic>
        <p:nvPicPr>
          <p:cNvPr id="57" name="Google Shape;57;p14"/>
          <p:cNvPicPr preferRelativeResize="0"/>
          <p:nvPr/>
        </p:nvPicPr>
        <p:blipFill rotWithShape="1">
          <a:blip r:embed="rId3">
            <a:alphaModFix/>
          </a:blip>
          <a:srcRect t="-1823" b="18959"/>
          <a:stretch/>
        </p:blipFill>
        <p:spPr>
          <a:xfrm>
            <a:off x="615300" y="910400"/>
            <a:ext cx="1240849" cy="1305554"/>
          </a:xfrm>
          <a:prstGeom prst="rect">
            <a:avLst/>
          </a:prstGeom>
          <a:noFill/>
          <a:ln>
            <a:noFill/>
          </a:ln>
        </p:spPr>
      </p:pic>
      <p:sp>
        <p:nvSpPr>
          <p:cNvPr id="58" name="Google Shape;58;p14"/>
          <p:cNvSpPr txBox="1"/>
          <p:nvPr/>
        </p:nvSpPr>
        <p:spPr>
          <a:xfrm>
            <a:off x="1725025" y="999625"/>
            <a:ext cx="1749300" cy="11268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2200" b="1">
                <a:solidFill>
                  <a:srgbClr val="01418B"/>
                </a:solidFill>
                <a:latin typeface="Crimson Text"/>
                <a:ea typeface="Crimson Text"/>
                <a:cs typeface="Crimson Text"/>
                <a:sym typeface="Crimson Text"/>
              </a:rPr>
              <a:t>ST BENEDICT’S</a:t>
            </a:r>
            <a:endParaRPr sz="2200" b="1">
              <a:solidFill>
                <a:srgbClr val="01418B"/>
              </a:solidFill>
              <a:latin typeface="Crimson Text"/>
              <a:ea typeface="Crimson Text"/>
              <a:cs typeface="Crimson Text"/>
              <a:sym typeface="Crimson Text"/>
            </a:endParaRPr>
          </a:p>
          <a:p>
            <a:pPr marL="0" lvl="0" indent="0" algn="ctr" rtl="0">
              <a:lnSpc>
                <a:spcPct val="80000"/>
              </a:lnSpc>
              <a:spcBef>
                <a:spcPts val="0"/>
              </a:spcBef>
              <a:spcAft>
                <a:spcPts val="0"/>
              </a:spcAft>
              <a:buNone/>
            </a:pPr>
            <a:r>
              <a:rPr lang="en-GB" sz="2400">
                <a:latin typeface="Crimson Text"/>
                <a:ea typeface="Crimson Text"/>
                <a:cs typeface="Crimson Text"/>
                <a:sym typeface="Crimson Text"/>
              </a:rPr>
              <a:t> </a:t>
            </a:r>
            <a:r>
              <a:rPr lang="en-GB" sz="1200" b="1">
                <a:latin typeface="Crimson Text"/>
                <a:ea typeface="Crimson Text"/>
                <a:cs typeface="Crimson Text"/>
                <a:sym typeface="Crimson Text"/>
              </a:rPr>
              <a:t>CATHOLIC </a:t>
            </a:r>
            <a:r>
              <a:rPr lang="en-GB" sz="1200">
                <a:latin typeface="Crimson Text SemiBold"/>
                <a:ea typeface="Crimson Text SemiBold"/>
                <a:cs typeface="Crimson Text SemiBold"/>
                <a:sym typeface="Crimson Text SemiBold"/>
              </a:rPr>
              <a:t>PRIMARY SCHOOL</a:t>
            </a:r>
            <a:endParaRPr sz="1200">
              <a:latin typeface="Crimson Text SemiBold"/>
              <a:ea typeface="Crimson Text SemiBold"/>
              <a:cs typeface="Crimson Text SemiBold"/>
              <a:sym typeface="Crimson Text SemiBold"/>
            </a:endParaRPr>
          </a:p>
        </p:txBody>
      </p:sp>
      <p:sp>
        <p:nvSpPr>
          <p:cNvPr id="59" name="Google Shape;59;p14"/>
          <p:cNvSpPr txBox="1"/>
          <p:nvPr/>
        </p:nvSpPr>
        <p:spPr>
          <a:xfrm>
            <a:off x="3731700" y="895700"/>
            <a:ext cx="3252300" cy="998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sz="6000">
                <a:latin typeface="Open Sans Light"/>
                <a:ea typeface="Open Sans Light"/>
                <a:cs typeface="Open Sans Light"/>
                <a:sym typeface="Open Sans Light"/>
              </a:rPr>
              <a:t>News</a:t>
            </a:r>
            <a:endParaRPr sz="6000">
              <a:latin typeface="Open Sans Light"/>
              <a:ea typeface="Open Sans Light"/>
              <a:cs typeface="Open Sans Light"/>
              <a:sym typeface="Open Sans Light"/>
            </a:endParaRPr>
          </a:p>
        </p:txBody>
      </p:sp>
      <p:sp>
        <p:nvSpPr>
          <p:cNvPr id="60" name="Google Shape;60;p14"/>
          <p:cNvSpPr txBox="1"/>
          <p:nvPr/>
        </p:nvSpPr>
        <p:spPr>
          <a:xfrm>
            <a:off x="5760300" y="2000013"/>
            <a:ext cx="1035600" cy="19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600" i="1">
                <a:latin typeface="Open Sans Light"/>
                <a:ea typeface="Open Sans Light"/>
                <a:cs typeface="Open Sans Light"/>
                <a:sym typeface="Open Sans Light"/>
              </a:rPr>
              <a:t>Part of the Nicholas Postgate </a:t>
            </a:r>
            <a:endParaRPr sz="600" i="1">
              <a:latin typeface="Open Sans Light"/>
              <a:ea typeface="Open Sans Light"/>
              <a:cs typeface="Open Sans Light"/>
              <a:sym typeface="Open Sans Light"/>
            </a:endParaRPr>
          </a:p>
          <a:p>
            <a:pPr marL="0" lvl="0" indent="0" algn="l" rtl="0">
              <a:spcBef>
                <a:spcPts val="0"/>
              </a:spcBef>
              <a:spcAft>
                <a:spcPts val="0"/>
              </a:spcAft>
              <a:buNone/>
            </a:pPr>
            <a:r>
              <a:rPr lang="en-GB" sz="600" i="1">
                <a:latin typeface="Open Sans Light"/>
                <a:ea typeface="Open Sans Light"/>
                <a:cs typeface="Open Sans Light"/>
                <a:sym typeface="Open Sans Light"/>
              </a:rPr>
              <a:t>Catholic Academy Trust</a:t>
            </a:r>
            <a:endParaRPr sz="600" i="1">
              <a:latin typeface="Open Sans Light"/>
              <a:ea typeface="Open Sans Light"/>
              <a:cs typeface="Open Sans Light"/>
              <a:sym typeface="Open Sans Light"/>
            </a:endParaRPr>
          </a:p>
        </p:txBody>
      </p:sp>
      <p:cxnSp>
        <p:nvCxnSpPr>
          <p:cNvPr id="61" name="Google Shape;61;p14"/>
          <p:cNvCxnSpPr/>
          <p:nvPr/>
        </p:nvCxnSpPr>
        <p:spPr>
          <a:xfrm rot="10800000" flipH="1">
            <a:off x="3752250" y="1901525"/>
            <a:ext cx="3363600" cy="7500"/>
          </a:xfrm>
          <a:prstGeom prst="straightConnector1">
            <a:avLst/>
          </a:prstGeom>
          <a:noFill/>
          <a:ln w="9525" cap="flat" cmpd="sng">
            <a:solidFill>
              <a:schemeClr val="dk2"/>
            </a:solidFill>
            <a:prstDash val="solid"/>
            <a:round/>
            <a:headEnd type="none" w="med" len="med"/>
            <a:tailEnd type="none" w="med" len="med"/>
          </a:ln>
        </p:spPr>
      </p:cxnSp>
      <p:pic>
        <p:nvPicPr>
          <p:cNvPr id="62" name="Google Shape;62;p14"/>
          <p:cNvPicPr preferRelativeResize="0"/>
          <p:nvPr/>
        </p:nvPicPr>
        <p:blipFill>
          <a:blip r:embed="rId4">
            <a:alphaModFix/>
          </a:blip>
          <a:stretch>
            <a:fillRect/>
          </a:stretch>
        </p:blipFill>
        <p:spPr>
          <a:xfrm>
            <a:off x="6795900" y="2049887"/>
            <a:ext cx="127252" cy="96768"/>
          </a:xfrm>
          <a:prstGeom prst="rect">
            <a:avLst/>
          </a:prstGeom>
          <a:noFill/>
          <a:ln>
            <a:noFill/>
          </a:ln>
        </p:spPr>
      </p:pic>
      <p:grpSp>
        <p:nvGrpSpPr>
          <p:cNvPr id="63" name="Google Shape;63;p14"/>
          <p:cNvGrpSpPr/>
          <p:nvPr/>
        </p:nvGrpSpPr>
        <p:grpSpPr>
          <a:xfrm>
            <a:off x="978975" y="2484450"/>
            <a:ext cx="5602050" cy="197400"/>
            <a:chOff x="441300" y="2494800"/>
            <a:chExt cx="5602050" cy="197400"/>
          </a:xfrm>
        </p:grpSpPr>
        <p:sp>
          <p:nvSpPr>
            <p:cNvPr id="64" name="Google Shape;64;p14"/>
            <p:cNvSpPr txBox="1"/>
            <p:nvPr/>
          </p:nvSpPr>
          <p:spPr>
            <a:xfrm>
              <a:off x="621300" y="2494800"/>
              <a:ext cx="2271600" cy="197400"/>
            </a:xfrm>
            <a:prstGeom prst="rect">
              <a:avLst/>
            </a:prstGeom>
            <a:noFill/>
            <a:ln>
              <a:noFill/>
            </a:ln>
          </p:spPr>
          <p:txBody>
            <a:bodyPr spcFirstLastPara="1" wrap="square" lIns="72000" tIns="91425" rIns="91425" bIns="91425" anchor="ctr" anchorCtr="0">
              <a:noAutofit/>
            </a:bodyPr>
            <a:lstStyle/>
            <a:p>
              <a:pPr marL="0" marR="101600" lvl="0" indent="0" algn="l" rtl="0">
                <a:lnSpc>
                  <a:spcPct val="115000"/>
                </a:lnSpc>
                <a:spcBef>
                  <a:spcPts val="0"/>
                </a:spcBef>
                <a:spcAft>
                  <a:spcPts val="0"/>
                </a:spcAft>
                <a:buNone/>
              </a:pPr>
              <a:r>
                <a:rPr lang="en-GB" sz="900">
                  <a:solidFill>
                    <a:srgbClr val="353B3A"/>
                  </a:solidFill>
                  <a:latin typeface="Open Sans SemiBold"/>
                  <a:ea typeface="Open Sans SemiBold"/>
                  <a:cs typeface="Open Sans SemiBold"/>
                  <a:sym typeface="Open Sans SemiBold"/>
                </a:rPr>
                <a:t>enquiries@stbenedicts.npcat.org.uk</a:t>
              </a:r>
              <a:endParaRPr sz="800">
                <a:latin typeface="Open Sans SemiBold"/>
                <a:ea typeface="Open Sans SemiBold"/>
                <a:cs typeface="Open Sans SemiBold"/>
                <a:sym typeface="Open Sans SemiBold"/>
              </a:endParaRPr>
            </a:p>
          </p:txBody>
        </p:sp>
        <p:pic>
          <p:nvPicPr>
            <p:cNvPr id="65" name="Google Shape;65;p14"/>
            <p:cNvPicPr preferRelativeResize="0"/>
            <p:nvPr/>
          </p:nvPicPr>
          <p:blipFill>
            <a:blip r:embed="rId5">
              <a:alphaModFix/>
            </a:blip>
            <a:stretch>
              <a:fillRect/>
            </a:stretch>
          </p:blipFill>
          <p:spPr>
            <a:xfrm>
              <a:off x="441300" y="2503500"/>
              <a:ext cx="180000" cy="180000"/>
            </a:xfrm>
            <a:prstGeom prst="rect">
              <a:avLst/>
            </a:prstGeom>
            <a:noFill/>
            <a:ln>
              <a:noFill/>
            </a:ln>
          </p:spPr>
        </p:pic>
        <p:sp>
          <p:nvSpPr>
            <p:cNvPr id="66" name="Google Shape;66;p14"/>
            <p:cNvSpPr txBox="1"/>
            <p:nvPr/>
          </p:nvSpPr>
          <p:spPr>
            <a:xfrm>
              <a:off x="4621350" y="2495550"/>
              <a:ext cx="1422000" cy="195900"/>
            </a:xfrm>
            <a:prstGeom prst="rect">
              <a:avLst/>
            </a:prstGeom>
            <a:noFill/>
            <a:ln>
              <a:noFill/>
            </a:ln>
          </p:spPr>
          <p:txBody>
            <a:bodyPr spcFirstLastPara="1" wrap="square" lIns="72000" tIns="91425" rIns="91425" bIns="91425" anchor="ctr" anchorCtr="0">
              <a:noAutofit/>
            </a:bodyPr>
            <a:lstStyle/>
            <a:p>
              <a:pPr marL="0" marR="101600" lvl="0" indent="0" algn="l" rtl="0">
                <a:lnSpc>
                  <a:spcPct val="115000"/>
                </a:lnSpc>
                <a:spcBef>
                  <a:spcPts val="0"/>
                </a:spcBef>
                <a:spcAft>
                  <a:spcPts val="0"/>
                </a:spcAft>
                <a:buNone/>
              </a:pPr>
              <a:r>
                <a:rPr lang="en-GB" sz="900">
                  <a:solidFill>
                    <a:srgbClr val="353B3A"/>
                  </a:solidFill>
                  <a:latin typeface="Open Sans SemiBold"/>
                  <a:ea typeface="Open Sans SemiBold"/>
                  <a:cs typeface="Open Sans SemiBold"/>
                  <a:sym typeface="Open Sans SemiBold"/>
                </a:rPr>
                <a:t>@StBenedictsRedcar</a:t>
              </a:r>
              <a:endParaRPr sz="900">
                <a:solidFill>
                  <a:srgbClr val="353B3A"/>
                </a:solidFill>
                <a:latin typeface="Open Sans SemiBold"/>
                <a:ea typeface="Open Sans SemiBold"/>
                <a:cs typeface="Open Sans SemiBold"/>
                <a:sym typeface="Open Sans SemiBold"/>
              </a:endParaRPr>
            </a:p>
          </p:txBody>
        </p:sp>
        <p:pic>
          <p:nvPicPr>
            <p:cNvPr id="67" name="Google Shape;67;p14"/>
            <p:cNvPicPr preferRelativeResize="0"/>
            <p:nvPr/>
          </p:nvPicPr>
          <p:blipFill>
            <a:blip r:embed="rId6">
              <a:alphaModFix/>
            </a:blip>
            <a:stretch>
              <a:fillRect/>
            </a:stretch>
          </p:blipFill>
          <p:spPr>
            <a:xfrm>
              <a:off x="4433775" y="2503500"/>
              <a:ext cx="180000" cy="180000"/>
            </a:xfrm>
            <a:prstGeom prst="rect">
              <a:avLst/>
            </a:prstGeom>
            <a:noFill/>
            <a:ln>
              <a:noFill/>
            </a:ln>
          </p:spPr>
        </p:pic>
        <p:sp>
          <p:nvSpPr>
            <p:cNvPr id="68" name="Google Shape;68;p14"/>
            <p:cNvSpPr txBox="1"/>
            <p:nvPr/>
          </p:nvSpPr>
          <p:spPr>
            <a:xfrm>
              <a:off x="3133800" y="2499000"/>
              <a:ext cx="1292400" cy="189000"/>
            </a:xfrm>
            <a:prstGeom prst="rect">
              <a:avLst/>
            </a:prstGeom>
            <a:noFill/>
            <a:ln>
              <a:noFill/>
            </a:ln>
          </p:spPr>
          <p:txBody>
            <a:bodyPr spcFirstLastPara="1" wrap="square" lIns="72000" tIns="91425" rIns="91425" bIns="91425" anchor="ctr" anchorCtr="0">
              <a:noAutofit/>
            </a:bodyPr>
            <a:lstStyle/>
            <a:p>
              <a:pPr marL="0" marR="101600" lvl="0" indent="0" algn="l" rtl="0">
                <a:lnSpc>
                  <a:spcPct val="115000"/>
                </a:lnSpc>
                <a:spcBef>
                  <a:spcPts val="0"/>
                </a:spcBef>
                <a:spcAft>
                  <a:spcPts val="0"/>
                </a:spcAft>
                <a:buNone/>
              </a:pPr>
              <a:r>
                <a:rPr lang="en-GB" sz="900">
                  <a:solidFill>
                    <a:srgbClr val="353B3A"/>
                  </a:solidFill>
                  <a:latin typeface="Open Sans SemiBold"/>
                  <a:ea typeface="Open Sans SemiBold"/>
                  <a:cs typeface="Open Sans SemiBold"/>
                  <a:sym typeface="Open Sans SemiBold"/>
                </a:rPr>
                <a:t>@stbenedictsTS10</a:t>
              </a:r>
              <a:endParaRPr sz="900">
                <a:solidFill>
                  <a:srgbClr val="353B3A"/>
                </a:solidFill>
                <a:latin typeface="Open Sans SemiBold"/>
                <a:ea typeface="Open Sans SemiBold"/>
                <a:cs typeface="Open Sans SemiBold"/>
                <a:sym typeface="Open Sans SemiBold"/>
              </a:endParaRPr>
            </a:p>
          </p:txBody>
        </p:sp>
        <p:pic>
          <p:nvPicPr>
            <p:cNvPr id="69" name="Google Shape;69;p14"/>
            <p:cNvPicPr preferRelativeResize="0"/>
            <p:nvPr/>
          </p:nvPicPr>
          <p:blipFill>
            <a:blip r:embed="rId7">
              <a:alphaModFix/>
            </a:blip>
            <a:stretch>
              <a:fillRect/>
            </a:stretch>
          </p:blipFill>
          <p:spPr>
            <a:xfrm>
              <a:off x="2946225" y="2503500"/>
              <a:ext cx="180000" cy="180000"/>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age 2 onwards" type="secHead">
  <p:cSld name="SECTION_HEADER">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2">
            <a:alphaModFix/>
          </a:blip>
          <a:srcRect l="1904" r="1914"/>
          <a:stretch/>
        </p:blipFill>
        <p:spPr>
          <a:xfrm>
            <a:off x="0" y="0"/>
            <a:ext cx="7559998" cy="15124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471058"/>
            <a:ext cx="7044600" cy="174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95696"/>
            <a:ext cx="7044600" cy="7101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95696"/>
            <a:ext cx="3306900" cy="7101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995291" y="2395696"/>
            <a:ext cx="3306900" cy="7101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0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88617"/>
            <a:ext cx="2321700" cy="6609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3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63450"/>
            <a:ext cx="3344400" cy="3081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826865"/>
            <a:ext cx="3344400" cy="2567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505164"/>
            <a:ext cx="3172200" cy="76812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9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cxnSp>
        <p:nvCxnSpPr>
          <p:cNvPr id="51" name="Google Shape;51;p13"/>
          <p:cNvCxnSpPr/>
          <p:nvPr/>
        </p:nvCxnSpPr>
        <p:spPr>
          <a:xfrm flipH="1">
            <a:off x="441452" y="10201122"/>
            <a:ext cx="6677100" cy="3612"/>
          </a:xfrm>
          <a:prstGeom prst="straightConnector1">
            <a:avLst/>
          </a:prstGeom>
          <a:noFill/>
          <a:ln w="9525" cap="flat" cmpd="sng">
            <a:solidFill>
              <a:schemeClr val="dk2"/>
            </a:solidFill>
            <a:prstDash val="solid"/>
            <a:round/>
            <a:headEnd type="none" w="med" len="med"/>
            <a:tailEnd type="none" w="med" len="med"/>
          </a:ln>
        </p:spPr>
      </p:cxnSp>
      <p:sp>
        <p:nvSpPr>
          <p:cNvPr id="52" name="Google Shape;52;p13"/>
          <p:cNvSpPr txBox="1"/>
          <p:nvPr/>
        </p:nvSpPr>
        <p:spPr>
          <a:xfrm>
            <a:off x="460675" y="10329148"/>
            <a:ext cx="1530300" cy="132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800" i="1">
                <a:solidFill>
                  <a:srgbClr val="01418B"/>
                </a:solidFill>
                <a:latin typeface="Open Sans"/>
                <a:ea typeface="Open Sans"/>
                <a:cs typeface="Open Sans"/>
                <a:sym typeface="Open Sans"/>
              </a:rPr>
              <a:t>‘Pray together, learn together’</a:t>
            </a:r>
            <a:endParaRPr sz="800" i="1">
              <a:solidFill>
                <a:srgbClr val="01418B"/>
              </a:solidFill>
              <a:latin typeface="Open Sans"/>
              <a:ea typeface="Open Sans"/>
              <a:cs typeface="Open Sans"/>
              <a:sym typeface="Open Sans"/>
            </a:endParaRPr>
          </a:p>
        </p:txBody>
      </p:sp>
      <p:sp>
        <p:nvSpPr>
          <p:cNvPr id="53" name="Google Shape;53;p13"/>
          <p:cNvSpPr txBox="1"/>
          <p:nvPr/>
        </p:nvSpPr>
        <p:spPr>
          <a:xfrm>
            <a:off x="5565050" y="10329150"/>
            <a:ext cx="1553700" cy="132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GB" sz="800" b="1">
                <a:solidFill>
                  <a:srgbClr val="01418B"/>
                </a:solidFill>
                <a:latin typeface="Open Sans"/>
                <a:ea typeface="Open Sans"/>
                <a:cs typeface="Open Sans"/>
                <a:sym typeface="Open Sans"/>
              </a:rPr>
              <a:t>stbenedicts.npcat.org.uk</a:t>
            </a:r>
            <a:endParaRPr sz="800" b="1">
              <a:solidFill>
                <a:srgbClr val="01418B"/>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y3staff@stbenedicts.npcat.org.uk" TargetMode="Externa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cxnSp>
        <p:nvCxnSpPr>
          <p:cNvPr id="77" name="Google Shape;77;p17"/>
          <p:cNvCxnSpPr/>
          <p:nvPr/>
        </p:nvCxnSpPr>
        <p:spPr>
          <a:xfrm flipH="1">
            <a:off x="441452" y="10201122"/>
            <a:ext cx="6677100" cy="3612"/>
          </a:xfrm>
          <a:prstGeom prst="straightConnector1">
            <a:avLst/>
          </a:prstGeom>
          <a:noFill/>
          <a:ln w="9525" cap="flat" cmpd="sng">
            <a:solidFill>
              <a:schemeClr val="dk2"/>
            </a:solidFill>
            <a:prstDash val="solid"/>
            <a:round/>
            <a:headEnd type="none" w="med" len="med"/>
            <a:tailEnd type="none" w="med" len="med"/>
          </a:ln>
        </p:spPr>
      </p:cxnSp>
      <p:sp>
        <p:nvSpPr>
          <p:cNvPr id="78" name="Google Shape;78;p17"/>
          <p:cNvSpPr txBox="1"/>
          <p:nvPr/>
        </p:nvSpPr>
        <p:spPr>
          <a:xfrm>
            <a:off x="6066000" y="1633225"/>
            <a:ext cx="1052700" cy="132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800">
                <a:latin typeface="Open Sans"/>
                <a:ea typeface="Open Sans"/>
                <a:cs typeface="Open Sans"/>
                <a:sym typeface="Open Sans"/>
              </a:rPr>
              <a:t>Autumn Term 2022</a:t>
            </a:r>
            <a:endParaRPr sz="800">
              <a:latin typeface="Open Sans"/>
              <a:ea typeface="Open Sans"/>
              <a:cs typeface="Open Sans"/>
              <a:sym typeface="Open Sans"/>
            </a:endParaRPr>
          </a:p>
        </p:txBody>
      </p:sp>
      <p:sp>
        <p:nvSpPr>
          <p:cNvPr id="79" name="Google Shape;79;p17"/>
          <p:cNvSpPr txBox="1"/>
          <p:nvPr/>
        </p:nvSpPr>
        <p:spPr>
          <a:xfrm>
            <a:off x="6953250" y="8772525"/>
            <a:ext cx="548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0" name="Google Shape;80;p17"/>
          <p:cNvSpPr txBox="1"/>
          <p:nvPr/>
        </p:nvSpPr>
        <p:spPr>
          <a:xfrm>
            <a:off x="217350" y="4178025"/>
            <a:ext cx="3316200" cy="4594500"/>
          </a:xfrm>
          <a:prstGeom prst="rect">
            <a:avLst/>
          </a:prstGeom>
          <a:solidFill>
            <a:srgbClr val="CCD9E8"/>
          </a:solidFill>
          <a:ln>
            <a:noFill/>
          </a:ln>
        </p:spPr>
        <p:txBody>
          <a:bodyPr spcFirstLastPara="1" wrap="square" lIns="90000" tIns="90000" rIns="90000" bIns="90000" anchor="t" anchorCtr="0">
            <a:noAutofit/>
          </a:bodyPr>
          <a:lstStyle/>
          <a:p>
            <a:pPr marL="0" lvl="0" indent="0" algn="l" rtl="0">
              <a:spcBef>
                <a:spcPts val="0"/>
              </a:spcBef>
              <a:spcAft>
                <a:spcPts val="0"/>
              </a:spcAft>
              <a:buClr>
                <a:schemeClr val="dk1"/>
              </a:buClr>
              <a:buSzPts val="1100"/>
              <a:buFont typeface="Arial"/>
              <a:buNone/>
            </a:pPr>
            <a:r>
              <a:rPr lang="en-GB" sz="1050" dirty="0">
                <a:solidFill>
                  <a:schemeClr val="dk1"/>
                </a:solidFill>
                <a:latin typeface="Open Sans Light"/>
                <a:ea typeface="Open Sans Light"/>
                <a:cs typeface="Open Sans Light"/>
                <a:sym typeface="Open Sans Light"/>
              </a:rPr>
              <a:t>In English this term, we will be studying a range of writing genres that are often linked to the work we are covering in other curriculum areas:</a:t>
            </a:r>
          </a:p>
          <a:p>
            <a:pPr marL="0" lvl="0" indent="0" algn="l" rtl="0">
              <a:spcBef>
                <a:spcPts val="0"/>
              </a:spcBef>
              <a:spcAft>
                <a:spcPts val="0"/>
              </a:spcAft>
              <a:buClr>
                <a:schemeClr val="dk1"/>
              </a:buClr>
              <a:buSzPts val="1100"/>
              <a:buFont typeface="Arial"/>
              <a:buNone/>
            </a:pPr>
            <a:r>
              <a:rPr lang="en-GB" sz="1050" dirty="0">
                <a:solidFill>
                  <a:schemeClr val="dk1"/>
                </a:solidFill>
                <a:latin typeface="Open Sans Light"/>
                <a:ea typeface="Open Sans Light"/>
                <a:cs typeface="Open Sans Light"/>
                <a:sym typeface="Open Sans Light"/>
              </a:rPr>
              <a:t>Poetry</a:t>
            </a:r>
          </a:p>
          <a:p>
            <a:pPr marL="0" lvl="0" indent="0" algn="l" rtl="0">
              <a:spcBef>
                <a:spcPts val="0"/>
              </a:spcBef>
              <a:spcAft>
                <a:spcPts val="0"/>
              </a:spcAft>
              <a:buClr>
                <a:schemeClr val="dk1"/>
              </a:buClr>
              <a:buSzPts val="1100"/>
              <a:buFont typeface="Arial"/>
              <a:buNone/>
            </a:pPr>
            <a:r>
              <a:rPr lang="en-GB" sz="1050" dirty="0">
                <a:solidFill>
                  <a:schemeClr val="dk1"/>
                </a:solidFill>
                <a:latin typeface="Open Sans Light"/>
                <a:ea typeface="Open Sans Light"/>
                <a:cs typeface="Open Sans Light"/>
                <a:sym typeface="Open Sans Light"/>
              </a:rPr>
              <a:t>Narrative descriptions</a:t>
            </a:r>
          </a:p>
          <a:p>
            <a:pPr marL="0" lvl="0" indent="0" algn="l" rtl="0">
              <a:spcBef>
                <a:spcPts val="0"/>
              </a:spcBef>
              <a:spcAft>
                <a:spcPts val="0"/>
              </a:spcAft>
              <a:buClr>
                <a:schemeClr val="dk1"/>
              </a:buClr>
              <a:buSzPts val="1100"/>
              <a:buFont typeface="Arial"/>
              <a:buNone/>
            </a:pPr>
            <a:r>
              <a:rPr lang="en-GB" sz="1050" dirty="0">
                <a:solidFill>
                  <a:schemeClr val="dk1"/>
                </a:solidFill>
                <a:latin typeface="Open Sans Light"/>
                <a:ea typeface="Open Sans Light"/>
                <a:cs typeface="Open Sans Light"/>
                <a:sym typeface="Open Sans Light"/>
              </a:rPr>
              <a:t>Non-chronological reports</a:t>
            </a:r>
          </a:p>
          <a:p>
            <a:pPr marL="0" lvl="0" indent="0" algn="l" rtl="0">
              <a:spcBef>
                <a:spcPts val="0"/>
              </a:spcBef>
              <a:spcAft>
                <a:spcPts val="0"/>
              </a:spcAft>
              <a:buClr>
                <a:schemeClr val="dk1"/>
              </a:buClr>
              <a:buSzPts val="1100"/>
              <a:buFont typeface="Arial"/>
              <a:buNone/>
            </a:pPr>
            <a:r>
              <a:rPr lang="en-GB" sz="1050" dirty="0">
                <a:solidFill>
                  <a:schemeClr val="dk1"/>
                </a:solidFill>
                <a:latin typeface="Open Sans Light"/>
                <a:ea typeface="Open Sans Light"/>
                <a:cs typeface="Open Sans Light"/>
                <a:sym typeface="Open Sans Light"/>
              </a:rPr>
              <a:t>Formal letters to complain</a:t>
            </a:r>
          </a:p>
          <a:p>
            <a:pPr marL="0" lvl="0" indent="0" algn="l" rtl="0">
              <a:spcBef>
                <a:spcPts val="0"/>
              </a:spcBef>
              <a:spcAft>
                <a:spcPts val="0"/>
              </a:spcAft>
              <a:buClr>
                <a:schemeClr val="dk1"/>
              </a:buClr>
              <a:buSzPts val="1100"/>
              <a:buFont typeface="Arial"/>
              <a:buNone/>
            </a:pPr>
            <a:r>
              <a:rPr lang="en-GB" sz="1050" dirty="0">
                <a:solidFill>
                  <a:schemeClr val="dk1"/>
                </a:solidFill>
                <a:latin typeface="Open Sans Light"/>
                <a:ea typeface="Open Sans Light"/>
                <a:cs typeface="Open Sans Light"/>
                <a:sym typeface="Open Sans Light"/>
              </a:rPr>
              <a:t>Dialogue through narrative</a:t>
            </a:r>
          </a:p>
          <a:p>
            <a:pPr marL="0" lvl="0" indent="0" algn="l" rtl="0">
              <a:spcBef>
                <a:spcPts val="0"/>
              </a:spcBef>
              <a:spcAft>
                <a:spcPts val="0"/>
              </a:spcAft>
              <a:buClr>
                <a:schemeClr val="dk1"/>
              </a:buClr>
              <a:buSzPts val="1100"/>
              <a:buFont typeface="Arial"/>
              <a:buNone/>
            </a:pPr>
            <a:r>
              <a:rPr lang="en-GB" sz="1050" dirty="0">
                <a:solidFill>
                  <a:schemeClr val="dk1"/>
                </a:solidFill>
                <a:latin typeface="Open Sans Light"/>
                <a:ea typeface="Open Sans Light"/>
                <a:cs typeface="Open Sans Light"/>
                <a:sym typeface="Open Sans Light"/>
              </a:rPr>
              <a:t>Performance poetry.</a:t>
            </a:r>
          </a:p>
          <a:p>
            <a:pPr marL="0" lvl="0" indent="0" algn="l" rtl="0">
              <a:spcBef>
                <a:spcPts val="0"/>
              </a:spcBef>
              <a:spcAft>
                <a:spcPts val="0"/>
              </a:spcAft>
              <a:buClr>
                <a:schemeClr val="dk1"/>
              </a:buClr>
              <a:buSzPts val="1100"/>
              <a:buFont typeface="Arial"/>
              <a:buNone/>
            </a:pPr>
            <a:r>
              <a:rPr lang="en-GB" sz="1050" dirty="0">
                <a:solidFill>
                  <a:schemeClr val="dk1"/>
                </a:solidFill>
                <a:latin typeface="Open Sans Light"/>
                <a:ea typeface="Open Sans Light"/>
                <a:cs typeface="Open Sans Light"/>
                <a:sym typeface="Open Sans Light"/>
              </a:rPr>
              <a:t>During our English lessons, we will teach any punctuation and grammar that is needed for a particular genre , as well as vocabulary the children will need to complete their work to a high standard.</a:t>
            </a:r>
          </a:p>
          <a:p>
            <a:pPr marL="0" lvl="0" indent="0" algn="l" rtl="0">
              <a:spcBef>
                <a:spcPts val="0"/>
              </a:spcBef>
              <a:spcAft>
                <a:spcPts val="0"/>
              </a:spcAft>
              <a:buClr>
                <a:schemeClr val="dk1"/>
              </a:buClr>
              <a:buSzPts val="1100"/>
              <a:buFont typeface="Arial"/>
              <a:buNone/>
            </a:pPr>
            <a:endParaRPr lang="en-GB" sz="105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r>
              <a:rPr lang="en-GB" sz="1050" dirty="0">
                <a:solidFill>
                  <a:schemeClr val="dk1"/>
                </a:solidFill>
                <a:latin typeface="Open Sans Light"/>
                <a:ea typeface="Open Sans Light"/>
                <a:cs typeface="Open Sans Light"/>
                <a:sym typeface="Open Sans Light"/>
              </a:rPr>
              <a:t>Our reading lessons will be completed daily, focusing on one text for a period of between two to four weeks. The books we will be studying are:</a:t>
            </a:r>
          </a:p>
          <a:p>
            <a:pPr marL="0" lvl="0" indent="0" algn="l" rtl="0">
              <a:spcBef>
                <a:spcPts val="0"/>
              </a:spcBef>
              <a:spcAft>
                <a:spcPts val="0"/>
              </a:spcAft>
              <a:buClr>
                <a:schemeClr val="dk1"/>
              </a:buClr>
              <a:buSzPts val="1100"/>
              <a:buFont typeface="Arial"/>
              <a:buNone/>
            </a:pPr>
            <a:r>
              <a:rPr lang="en-GB" sz="1050" dirty="0">
                <a:solidFill>
                  <a:schemeClr val="dk1"/>
                </a:solidFill>
                <a:latin typeface="Open Sans Light"/>
                <a:ea typeface="Open Sans Light"/>
                <a:cs typeface="Open Sans Light"/>
                <a:sym typeface="Open Sans Light"/>
              </a:rPr>
              <a:t>Greta and the Giants by Zoe Tucker</a:t>
            </a:r>
          </a:p>
          <a:p>
            <a:pPr marL="0" lvl="0" indent="0" algn="l" rtl="0">
              <a:spcBef>
                <a:spcPts val="0"/>
              </a:spcBef>
              <a:spcAft>
                <a:spcPts val="0"/>
              </a:spcAft>
              <a:buClr>
                <a:schemeClr val="dk1"/>
              </a:buClr>
              <a:buSzPts val="1100"/>
              <a:buFont typeface="Arial"/>
              <a:buNone/>
            </a:pPr>
            <a:r>
              <a:rPr lang="en-GB" sz="1050" dirty="0">
                <a:solidFill>
                  <a:schemeClr val="dk1"/>
                </a:solidFill>
                <a:latin typeface="Open Sans Light"/>
                <a:ea typeface="Open Sans Light"/>
                <a:cs typeface="Open Sans Light"/>
                <a:sym typeface="Open Sans Light"/>
              </a:rPr>
              <a:t>The Pebble in My Pocket by Meredith Hooper</a:t>
            </a:r>
          </a:p>
          <a:p>
            <a:pPr marL="0" lvl="0" indent="0" algn="l" rtl="0">
              <a:spcBef>
                <a:spcPts val="0"/>
              </a:spcBef>
              <a:spcAft>
                <a:spcPts val="0"/>
              </a:spcAft>
              <a:buClr>
                <a:schemeClr val="dk1"/>
              </a:buClr>
              <a:buSzPts val="1100"/>
              <a:buFont typeface="Arial"/>
              <a:buNone/>
            </a:pPr>
            <a:r>
              <a:rPr lang="en-GB" sz="1050" dirty="0">
                <a:solidFill>
                  <a:schemeClr val="dk1"/>
                </a:solidFill>
                <a:latin typeface="Open Sans Light"/>
                <a:ea typeface="Open Sans Light"/>
                <a:cs typeface="Open Sans Light"/>
                <a:sym typeface="Open Sans Light"/>
              </a:rPr>
              <a:t>Leon And The Place Between by Angela McAllister</a:t>
            </a:r>
          </a:p>
          <a:p>
            <a:pPr marL="0" lvl="0" indent="0" algn="l" rtl="0">
              <a:spcBef>
                <a:spcPts val="0"/>
              </a:spcBef>
              <a:spcAft>
                <a:spcPts val="0"/>
              </a:spcAft>
              <a:buClr>
                <a:schemeClr val="dk1"/>
              </a:buClr>
              <a:buSzPts val="1100"/>
              <a:buFont typeface="Arial"/>
              <a:buNone/>
            </a:pPr>
            <a:r>
              <a:rPr lang="en-GB" sz="1050" dirty="0">
                <a:solidFill>
                  <a:schemeClr val="dk1"/>
                </a:solidFill>
                <a:latin typeface="Open Sans Light"/>
                <a:ea typeface="Open Sans Light"/>
                <a:cs typeface="Open Sans Light"/>
                <a:sym typeface="Open Sans Light"/>
              </a:rPr>
              <a:t>The Night Before Christmas by Clement Clarke Moore</a:t>
            </a:r>
          </a:p>
          <a:p>
            <a:pPr marL="0" lvl="0" indent="0" algn="l" rtl="0">
              <a:spcBef>
                <a:spcPts val="0"/>
              </a:spcBef>
              <a:spcAft>
                <a:spcPts val="0"/>
              </a:spcAft>
              <a:buClr>
                <a:schemeClr val="dk1"/>
              </a:buClr>
              <a:buSzPts val="1100"/>
              <a:buFont typeface="Arial"/>
              <a:buNone/>
            </a:pPr>
            <a:endParaRPr lang="en-GB" sz="105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r>
              <a:rPr lang="en-GB" sz="1050" dirty="0">
                <a:solidFill>
                  <a:schemeClr val="dk1"/>
                </a:solidFill>
                <a:latin typeface="Open Sans Light"/>
                <a:ea typeface="Open Sans Light"/>
                <a:cs typeface="Open Sans Light"/>
                <a:sym typeface="Open Sans Light"/>
              </a:rPr>
              <a:t>Additionally, we will be reading other texts during our Control the Game sessions, which will include:</a:t>
            </a:r>
          </a:p>
          <a:p>
            <a:pPr marL="0" lvl="0" indent="0" algn="l" rtl="0">
              <a:spcBef>
                <a:spcPts val="0"/>
              </a:spcBef>
              <a:spcAft>
                <a:spcPts val="0"/>
              </a:spcAft>
              <a:buClr>
                <a:schemeClr val="dk1"/>
              </a:buClr>
              <a:buSzPts val="1100"/>
              <a:buFont typeface="Arial"/>
              <a:buNone/>
            </a:pPr>
            <a:r>
              <a:rPr lang="en-GB" sz="1050" dirty="0">
                <a:solidFill>
                  <a:schemeClr val="dk1"/>
                </a:solidFill>
                <a:latin typeface="Open Sans Light"/>
                <a:ea typeface="Open Sans Light"/>
                <a:cs typeface="Open Sans Light"/>
                <a:sym typeface="Open Sans Light"/>
              </a:rPr>
              <a:t>James And The Giant Peach by Roald Dahl</a:t>
            </a:r>
          </a:p>
          <a:p>
            <a:pPr marL="0" lvl="0" indent="0" algn="l" rtl="0">
              <a:spcBef>
                <a:spcPts val="0"/>
              </a:spcBef>
              <a:spcAft>
                <a:spcPts val="0"/>
              </a:spcAft>
              <a:buClr>
                <a:schemeClr val="dk1"/>
              </a:buClr>
              <a:buSzPts val="1100"/>
              <a:buFont typeface="Arial"/>
              <a:buNone/>
            </a:pPr>
            <a:r>
              <a:rPr lang="en-GB" sz="1050" dirty="0">
                <a:solidFill>
                  <a:schemeClr val="dk1"/>
                </a:solidFill>
                <a:latin typeface="Open Sans Light"/>
                <a:ea typeface="Open Sans Light"/>
                <a:cs typeface="Open Sans Light"/>
                <a:sym typeface="Open Sans Light"/>
              </a:rPr>
              <a:t>Pugs Of The Frozen North by Phillip Reeve</a:t>
            </a:r>
            <a:endParaRPr sz="1100" dirty="0">
              <a:solidFill>
                <a:schemeClr val="dk1"/>
              </a:solidFill>
              <a:latin typeface="Open Sans Light"/>
              <a:ea typeface="Open Sans Light"/>
              <a:cs typeface="Open Sans Light"/>
              <a:sym typeface="Open Sans Light"/>
            </a:endParaRPr>
          </a:p>
        </p:txBody>
      </p:sp>
      <p:sp>
        <p:nvSpPr>
          <p:cNvPr id="81" name="Google Shape;81;p17"/>
          <p:cNvSpPr txBox="1"/>
          <p:nvPr/>
        </p:nvSpPr>
        <p:spPr>
          <a:xfrm>
            <a:off x="3802352" y="4178025"/>
            <a:ext cx="3316200" cy="4594500"/>
          </a:xfrm>
          <a:prstGeom prst="rect">
            <a:avLst/>
          </a:prstGeom>
          <a:solidFill>
            <a:srgbClr val="F8EBEB"/>
          </a:solidFill>
          <a:ln>
            <a:noFill/>
          </a:ln>
        </p:spPr>
        <p:txBody>
          <a:bodyPr spcFirstLastPara="1" wrap="square" lIns="90000" tIns="90000" rIns="90000" bIns="90000" anchor="t" anchorCtr="0">
            <a:noAutofit/>
          </a:bodyPr>
          <a:lstStyle/>
          <a:p>
            <a:pPr marL="0" lvl="0" indent="0" algn="l" rtl="0">
              <a:spcBef>
                <a:spcPts val="0"/>
              </a:spcBef>
              <a:spcAft>
                <a:spcPts val="0"/>
              </a:spcAft>
              <a:buClr>
                <a:schemeClr val="dk1"/>
              </a:buClr>
              <a:buSzPts val="1100"/>
              <a:buFont typeface="Arial"/>
              <a:buNone/>
            </a:pPr>
            <a:r>
              <a:rPr lang="en-GB" sz="1100" dirty="0">
                <a:solidFill>
                  <a:schemeClr val="dk1"/>
                </a:solidFill>
                <a:latin typeface="Open Sans"/>
                <a:ea typeface="Open Sans"/>
                <a:cs typeface="Open Sans"/>
                <a:sym typeface="Open Sans"/>
              </a:rPr>
              <a:t>In Maths this term, we will be studying the four main areas of number that the children will then be able to apply to other areas of the curriculum. These will include:</a:t>
            </a:r>
          </a:p>
          <a:p>
            <a:pPr marL="0" lvl="0" indent="0" algn="l" rtl="0">
              <a:spcBef>
                <a:spcPts val="0"/>
              </a:spcBef>
              <a:spcAft>
                <a:spcPts val="0"/>
              </a:spcAft>
              <a:buClr>
                <a:schemeClr val="dk1"/>
              </a:buClr>
              <a:buSzPts val="1100"/>
              <a:buFont typeface="Arial"/>
              <a:buNone/>
            </a:pPr>
            <a:r>
              <a:rPr lang="en-GB" sz="1100" dirty="0">
                <a:solidFill>
                  <a:schemeClr val="dk1"/>
                </a:solidFill>
                <a:latin typeface="Open Sans"/>
                <a:ea typeface="Open Sans"/>
                <a:cs typeface="Open Sans"/>
                <a:sym typeface="Open Sans"/>
              </a:rPr>
              <a:t>Place Value</a:t>
            </a:r>
          </a:p>
          <a:p>
            <a:pPr marL="0" lvl="0" indent="0" algn="l" rtl="0">
              <a:spcBef>
                <a:spcPts val="0"/>
              </a:spcBef>
              <a:spcAft>
                <a:spcPts val="0"/>
              </a:spcAft>
              <a:buClr>
                <a:schemeClr val="dk1"/>
              </a:buClr>
              <a:buSzPts val="1100"/>
              <a:buFont typeface="Arial"/>
              <a:buNone/>
            </a:pPr>
            <a:r>
              <a:rPr lang="en-GB" sz="1100" dirty="0">
                <a:solidFill>
                  <a:schemeClr val="dk1"/>
                </a:solidFill>
                <a:latin typeface="Open Sans"/>
                <a:ea typeface="Open Sans"/>
                <a:cs typeface="Open Sans"/>
                <a:sym typeface="Open Sans"/>
              </a:rPr>
              <a:t>Addition</a:t>
            </a:r>
          </a:p>
          <a:p>
            <a:pPr marL="0" lvl="0" indent="0" algn="l" rtl="0">
              <a:spcBef>
                <a:spcPts val="0"/>
              </a:spcBef>
              <a:spcAft>
                <a:spcPts val="0"/>
              </a:spcAft>
              <a:buClr>
                <a:schemeClr val="dk1"/>
              </a:buClr>
              <a:buSzPts val="1100"/>
              <a:buFont typeface="Arial"/>
              <a:buNone/>
            </a:pPr>
            <a:r>
              <a:rPr lang="en-GB" sz="1100" dirty="0">
                <a:solidFill>
                  <a:schemeClr val="dk1"/>
                </a:solidFill>
                <a:latin typeface="Open Sans"/>
                <a:ea typeface="Open Sans"/>
                <a:cs typeface="Open Sans"/>
                <a:sym typeface="Open Sans"/>
              </a:rPr>
              <a:t>Subtraction</a:t>
            </a:r>
          </a:p>
          <a:p>
            <a:pPr marL="0" lvl="0" indent="0" algn="l" rtl="0">
              <a:spcBef>
                <a:spcPts val="0"/>
              </a:spcBef>
              <a:spcAft>
                <a:spcPts val="0"/>
              </a:spcAft>
              <a:buClr>
                <a:schemeClr val="dk1"/>
              </a:buClr>
              <a:buSzPts val="1100"/>
              <a:buFont typeface="Arial"/>
              <a:buNone/>
            </a:pPr>
            <a:r>
              <a:rPr lang="en-GB" sz="1100" dirty="0">
                <a:solidFill>
                  <a:schemeClr val="dk1"/>
                </a:solidFill>
                <a:latin typeface="Open Sans"/>
                <a:ea typeface="Open Sans"/>
                <a:cs typeface="Open Sans"/>
                <a:sym typeface="Open Sans"/>
              </a:rPr>
              <a:t>Multiplication</a:t>
            </a:r>
          </a:p>
          <a:p>
            <a:pPr marL="0" lvl="0" indent="0" algn="l" rtl="0">
              <a:spcBef>
                <a:spcPts val="0"/>
              </a:spcBef>
              <a:spcAft>
                <a:spcPts val="0"/>
              </a:spcAft>
              <a:buClr>
                <a:schemeClr val="dk1"/>
              </a:buClr>
              <a:buSzPts val="1100"/>
              <a:buFont typeface="Arial"/>
              <a:buNone/>
            </a:pPr>
            <a:r>
              <a:rPr lang="en-GB" sz="1100" dirty="0">
                <a:solidFill>
                  <a:schemeClr val="dk1"/>
                </a:solidFill>
                <a:latin typeface="Open Sans"/>
                <a:ea typeface="Open Sans"/>
                <a:cs typeface="Open Sans"/>
                <a:sym typeface="Open Sans"/>
              </a:rPr>
              <a:t>Division</a:t>
            </a:r>
          </a:p>
          <a:p>
            <a:pPr marL="0" lvl="0" indent="0" algn="l" rtl="0">
              <a:spcBef>
                <a:spcPts val="0"/>
              </a:spcBef>
              <a:spcAft>
                <a:spcPts val="0"/>
              </a:spcAft>
              <a:buClr>
                <a:schemeClr val="dk1"/>
              </a:buClr>
              <a:buSzPts val="1100"/>
              <a:buFont typeface="Arial"/>
              <a:buNone/>
            </a:pPr>
            <a:endParaRPr lang="en-GB" sz="11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Open Sans"/>
                <a:ea typeface="Open Sans"/>
                <a:cs typeface="Open Sans"/>
                <a:sym typeface="Open Sans"/>
              </a:rPr>
              <a:t>Additionally, the children will be completing a ‘</a:t>
            </a:r>
            <a:r>
              <a:rPr lang="en-GB" sz="1100" dirty="0" err="1">
                <a:solidFill>
                  <a:schemeClr val="dk1"/>
                </a:solidFill>
                <a:latin typeface="Open Sans"/>
                <a:ea typeface="Open Sans"/>
                <a:cs typeface="Open Sans"/>
                <a:sym typeface="Open Sans"/>
              </a:rPr>
              <a:t>Flashbook</a:t>
            </a:r>
            <a:r>
              <a:rPr lang="en-GB" sz="1100" dirty="0">
                <a:solidFill>
                  <a:schemeClr val="dk1"/>
                </a:solidFill>
                <a:latin typeface="Open Sans"/>
                <a:ea typeface="Open Sans"/>
                <a:cs typeface="Open Sans"/>
                <a:sym typeface="Open Sans"/>
              </a:rPr>
              <a:t> Four’ each morning as they come into school, which practices skills they have learned last lesson, last week, last term and last year, ensuring that these key skills are used on a regular basis.</a:t>
            </a:r>
          </a:p>
          <a:p>
            <a:pPr marL="0" lvl="0" indent="0" algn="l" rtl="0">
              <a:spcBef>
                <a:spcPts val="0"/>
              </a:spcBef>
              <a:spcAft>
                <a:spcPts val="0"/>
              </a:spcAft>
              <a:buClr>
                <a:schemeClr val="dk1"/>
              </a:buClr>
              <a:buSzPts val="1100"/>
              <a:buFont typeface="Arial"/>
              <a:buNone/>
            </a:pPr>
            <a:endParaRPr lang="en-GB" sz="11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Open Sans"/>
                <a:ea typeface="Open Sans"/>
                <a:cs typeface="Open Sans"/>
                <a:sym typeface="Open Sans"/>
              </a:rPr>
              <a:t>We will complete Times Tables sessions three times per week in school, where we will focus on a particular times table. We ask that you practice times tables with your children at home; ways that you can do this include TT </a:t>
            </a:r>
            <a:r>
              <a:rPr lang="en-GB" sz="1100" dirty="0" err="1">
                <a:solidFill>
                  <a:schemeClr val="dk1"/>
                </a:solidFill>
                <a:latin typeface="Open Sans"/>
                <a:ea typeface="Open Sans"/>
                <a:cs typeface="Open Sans"/>
                <a:sym typeface="Open Sans"/>
              </a:rPr>
              <a:t>Rockstars</a:t>
            </a:r>
            <a:r>
              <a:rPr lang="en-GB" sz="1100" dirty="0">
                <a:solidFill>
                  <a:schemeClr val="dk1"/>
                </a:solidFill>
                <a:latin typeface="Open Sans"/>
                <a:ea typeface="Open Sans"/>
                <a:cs typeface="Open Sans"/>
                <a:sym typeface="Open Sans"/>
              </a:rPr>
              <a:t>, Hit the Button or by making up your own way that your child will enjoy! This term, please practice the 10, 5, 2 and 4 times tables.</a:t>
            </a:r>
            <a:endParaRPr sz="1100" dirty="0">
              <a:solidFill>
                <a:schemeClr val="dk1"/>
              </a:solidFill>
              <a:latin typeface="Open Sans"/>
              <a:ea typeface="Open Sans"/>
              <a:cs typeface="Open Sans"/>
              <a:sym typeface="Open Sans"/>
            </a:endParaRPr>
          </a:p>
        </p:txBody>
      </p:sp>
      <p:sp>
        <p:nvSpPr>
          <p:cNvPr id="82" name="Google Shape;82;p17"/>
          <p:cNvSpPr txBox="1"/>
          <p:nvPr/>
        </p:nvSpPr>
        <p:spPr>
          <a:xfrm>
            <a:off x="217350" y="2943550"/>
            <a:ext cx="7125300" cy="1070132"/>
          </a:xfrm>
          <a:prstGeom prst="rect">
            <a:avLst/>
          </a:prstGeom>
          <a:solidFill>
            <a:srgbClr val="EEEEEE"/>
          </a:solidFill>
          <a:ln>
            <a:noFill/>
          </a:ln>
        </p:spPr>
        <p:txBody>
          <a:bodyPr spcFirstLastPara="1" wrap="square" lIns="90000" tIns="90000" rIns="90000" bIns="90000" anchor="t" anchorCtr="0">
            <a:noAutofit/>
          </a:bodyPr>
          <a:lstStyle/>
          <a:p>
            <a:pPr marL="0" lvl="0" indent="0" algn="l" rtl="0">
              <a:spcBef>
                <a:spcPts val="0"/>
              </a:spcBef>
              <a:spcAft>
                <a:spcPts val="0"/>
              </a:spcAft>
              <a:buClr>
                <a:schemeClr val="dk1"/>
              </a:buClr>
              <a:buSzPts val="1100"/>
              <a:buFont typeface="Arial"/>
              <a:buNone/>
            </a:pPr>
            <a:r>
              <a:rPr lang="en-GB" sz="1000" dirty="0">
                <a:solidFill>
                  <a:schemeClr val="dk1"/>
                </a:solidFill>
                <a:latin typeface="Open Sans"/>
                <a:ea typeface="Open Sans"/>
                <a:cs typeface="Open Sans"/>
                <a:sym typeface="Open Sans"/>
              </a:rPr>
              <a:t>Welcome to Year 3! Miss Holmes, Mrs Atkinson and Mrs Wissen are both very excited to welcome your children into a new key stage. We have lots of exciting things planned this term for your children to enjoy. We have a Year 3 email account that you can contact us on any time, as well as ringing school or speaking to us at the end of the school day. Our email address is: </a:t>
            </a:r>
            <a:r>
              <a:rPr lang="en-GB" sz="1000" dirty="0">
                <a:solidFill>
                  <a:schemeClr val="dk1"/>
                </a:solidFill>
                <a:latin typeface="Open Sans"/>
                <a:ea typeface="Open Sans"/>
                <a:cs typeface="Open Sans"/>
                <a:sym typeface="Open Sans"/>
                <a:hlinkClick r:id="rId3"/>
              </a:rPr>
              <a:t>y3staff@stbenedicts.npcat.org.uk</a:t>
            </a:r>
            <a:r>
              <a:rPr lang="en-GB" sz="1000" dirty="0">
                <a:solidFill>
                  <a:schemeClr val="dk1"/>
                </a:solidFill>
                <a:latin typeface="Open Sans"/>
                <a:ea typeface="Open Sans"/>
                <a:cs typeface="Open Sans"/>
                <a:sym typeface="Open Sans"/>
              </a:rPr>
              <a:t>. Please ensure you read your child’s school reading book a minimum of three times per week, writing in their Reading Records each time they have read. We will also send home Maths and Spelling homework each week which is handed out on a Friday to be returned the following Wednesday.</a:t>
            </a:r>
            <a:endParaRPr sz="1000" dirty="0">
              <a:solidFill>
                <a:schemeClr val="dk1"/>
              </a:solidFill>
              <a:latin typeface="Open Sans"/>
              <a:ea typeface="Open Sans"/>
              <a:cs typeface="Open Sans"/>
              <a:sym typeface="Open Sans"/>
            </a:endParaRPr>
          </a:p>
        </p:txBody>
      </p:sp>
      <p:sp>
        <p:nvSpPr>
          <p:cNvPr id="8" name="Google Shape;82;p17">
            <a:extLst>
              <a:ext uri="{FF2B5EF4-FFF2-40B4-BE49-F238E27FC236}">
                <a16:creationId xmlns:a16="http://schemas.microsoft.com/office/drawing/2014/main" id="{C5363719-F82E-42E4-870B-98BE82FC474A}"/>
              </a:ext>
            </a:extLst>
          </p:cNvPr>
          <p:cNvSpPr txBox="1"/>
          <p:nvPr/>
        </p:nvSpPr>
        <p:spPr>
          <a:xfrm>
            <a:off x="217187" y="8972625"/>
            <a:ext cx="7125300" cy="1070132"/>
          </a:xfrm>
          <a:prstGeom prst="rect">
            <a:avLst/>
          </a:prstGeom>
          <a:solidFill>
            <a:srgbClr val="EEEEEE"/>
          </a:solidFill>
          <a:ln>
            <a:noFill/>
          </a:ln>
        </p:spPr>
        <p:txBody>
          <a:bodyPr spcFirstLastPara="1" wrap="square" lIns="90000" tIns="90000" rIns="90000" bIns="90000" anchor="t" anchorCtr="0">
            <a:noAutofit/>
          </a:bodyPr>
          <a:lstStyle/>
          <a:p>
            <a:pPr marL="0" lvl="0" indent="0" algn="l" rtl="0">
              <a:spcBef>
                <a:spcPts val="0"/>
              </a:spcBef>
              <a:spcAft>
                <a:spcPts val="0"/>
              </a:spcAft>
              <a:buClr>
                <a:schemeClr val="dk1"/>
              </a:buClr>
              <a:buSzPts val="1100"/>
              <a:buFont typeface="Arial"/>
              <a:buNone/>
            </a:pPr>
            <a:endParaRPr sz="1200" dirty="0">
              <a:solidFill>
                <a:schemeClr val="dk1"/>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6A47F7CC-E7ED-4F66-A3DB-C3413192EBDA}"/>
              </a:ext>
            </a:extLst>
          </p:cNvPr>
          <p:cNvPicPr>
            <a:picLocks noChangeAspect="1"/>
          </p:cNvPicPr>
          <p:nvPr/>
        </p:nvPicPr>
        <p:blipFill>
          <a:blip r:embed="rId4"/>
          <a:stretch>
            <a:fillRect/>
          </a:stretch>
        </p:blipFill>
        <p:spPr>
          <a:xfrm>
            <a:off x="6592350" y="8990835"/>
            <a:ext cx="760712" cy="1051922"/>
          </a:xfrm>
          <a:prstGeom prst="rect">
            <a:avLst/>
          </a:prstGeom>
        </p:spPr>
      </p:pic>
      <p:pic>
        <p:nvPicPr>
          <p:cNvPr id="3" name="Picture 2">
            <a:extLst>
              <a:ext uri="{FF2B5EF4-FFF2-40B4-BE49-F238E27FC236}">
                <a16:creationId xmlns:a16="http://schemas.microsoft.com/office/drawing/2014/main" id="{6C856754-5BFD-4D08-A3A7-F04F26F06F52}"/>
              </a:ext>
            </a:extLst>
          </p:cNvPr>
          <p:cNvPicPr>
            <a:picLocks noChangeAspect="1"/>
          </p:cNvPicPr>
          <p:nvPr/>
        </p:nvPicPr>
        <p:blipFill>
          <a:blip r:embed="rId5"/>
          <a:stretch>
            <a:fillRect/>
          </a:stretch>
        </p:blipFill>
        <p:spPr>
          <a:xfrm>
            <a:off x="231186" y="8993216"/>
            <a:ext cx="1016590" cy="1023506"/>
          </a:xfrm>
          <a:prstGeom prst="rect">
            <a:avLst/>
          </a:prstGeom>
        </p:spPr>
      </p:pic>
      <p:pic>
        <p:nvPicPr>
          <p:cNvPr id="4" name="Picture 3">
            <a:extLst>
              <a:ext uri="{FF2B5EF4-FFF2-40B4-BE49-F238E27FC236}">
                <a16:creationId xmlns:a16="http://schemas.microsoft.com/office/drawing/2014/main" id="{AF3A921A-0848-409C-91C6-AF7063039CE5}"/>
              </a:ext>
            </a:extLst>
          </p:cNvPr>
          <p:cNvPicPr>
            <a:picLocks noChangeAspect="1"/>
          </p:cNvPicPr>
          <p:nvPr/>
        </p:nvPicPr>
        <p:blipFill>
          <a:blip r:embed="rId6"/>
          <a:stretch>
            <a:fillRect/>
          </a:stretch>
        </p:blipFill>
        <p:spPr>
          <a:xfrm>
            <a:off x="1537102" y="8980737"/>
            <a:ext cx="1281400" cy="1038048"/>
          </a:xfrm>
          <a:prstGeom prst="rect">
            <a:avLst/>
          </a:prstGeom>
        </p:spPr>
      </p:pic>
      <p:pic>
        <p:nvPicPr>
          <p:cNvPr id="5" name="Picture 4">
            <a:extLst>
              <a:ext uri="{FF2B5EF4-FFF2-40B4-BE49-F238E27FC236}">
                <a16:creationId xmlns:a16="http://schemas.microsoft.com/office/drawing/2014/main" id="{6DE5FDEE-B847-4D4F-9E71-7E4F2C067892}"/>
              </a:ext>
            </a:extLst>
          </p:cNvPr>
          <p:cNvPicPr>
            <a:picLocks noChangeAspect="1"/>
          </p:cNvPicPr>
          <p:nvPr/>
        </p:nvPicPr>
        <p:blipFill>
          <a:blip r:embed="rId7"/>
          <a:stretch>
            <a:fillRect/>
          </a:stretch>
        </p:blipFill>
        <p:spPr>
          <a:xfrm>
            <a:off x="3096747" y="8980738"/>
            <a:ext cx="946967" cy="1062019"/>
          </a:xfrm>
          <a:prstGeom prst="rect">
            <a:avLst/>
          </a:prstGeom>
        </p:spPr>
      </p:pic>
      <p:pic>
        <p:nvPicPr>
          <p:cNvPr id="6" name="Picture 5">
            <a:extLst>
              <a:ext uri="{FF2B5EF4-FFF2-40B4-BE49-F238E27FC236}">
                <a16:creationId xmlns:a16="http://schemas.microsoft.com/office/drawing/2014/main" id="{13A9E97E-6DDC-4293-ACF8-104C3C5B93DD}"/>
              </a:ext>
            </a:extLst>
          </p:cNvPr>
          <p:cNvPicPr>
            <a:picLocks noChangeAspect="1"/>
          </p:cNvPicPr>
          <p:nvPr/>
        </p:nvPicPr>
        <p:blipFill>
          <a:blip r:embed="rId8"/>
          <a:stretch>
            <a:fillRect/>
          </a:stretch>
        </p:blipFill>
        <p:spPr>
          <a:xfrm>
            <a:off x="4398674" y="8971063"/>
            <a:ext cx="946967" cy="1062019"/>
          </a:xfrm>
          <a:prstGeom prst="rect">
            <a:avLst/>
          </a:prstGeom>
        </p:spPr>
      </p:pic>
      <p:pic>
        <p:nvPicPr>
          <p:cNvPr id="7" name="Picture 6">
            <a:extLst>
              <a:ext uri="{FF2B5EF4-FFF2-40B4-BE49-F238E27FC236}">
                <a16:creationId xmlns:a16="http://schemas.microsoft.com/office/drawing/2014/main" id="{4DE18789-A60E-4EFB-802D-5D5940454C89}"/>
              </a:ext>
            </a:extLst>
          </p:cNvPr>
          <p:cNvPicPr>
            <a:picLocks noChangeAspect="1"/>
          </p:cNvPicPr>
          <p:nvPr/>
        </p:nvPicPr>
        <p:blipFill>
          <a:blip r:embed="rId9"/>
          <a:stretch>
            <a:fillRect/>
          </a:stretch>
        </p:blipFill>
        <p:spPr>
          <a:xfrm>
            <a:off x="5561829" y="8980737"/>
            <a:ext cx="682234" cy="10359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9" name="Google Shape;89;p18"/>
          <p:cNvSpPr txBox="1"/>
          <p:nvPr/>
        </p:nvSpPr>
        <p:spPr>
          <a:xfrm>
            <a:off x="475050" y="908375"/>
            <a:ext cx="6382950" cy="1600047"/>
          </a:xfrm>
          <a:prstGeom prst="rect">
            <a:avLst/>
          </a:prstGeom>
          <a:solidFill>
            <a:srgbClr val="CCD9E8"/>
          </a:solidFill>
          <a:ln>
            <a:noFill/>
          </a:ln>
        </p:spPr>
        <p:txBody>
          <a:bodyPr spcFirstLastPara="1" wrap="square" lIns="90000" tIns="90000" rIns="90000" bIns="90000" anchor="t" anchorCtr="0">
            <a:noAutofit/>
          </a:bodyPr>
          <a:lstStyle/>
          <a:p>
            <a:pPr marL="0" lvl="0" indent="0" algn="l" rtl="0">
              <a:spcBef>
                <a:spcPts val="0"/>
              </a:spcBef>
              <a:spcAft>
                <a:spcPts val="0"/>
              </a:spcAft>
              <a:buClr>
                <a:schemeClr val="dk1"/>
              </a:buClr>
              <a:buSzPts val="1100"/>
              <a:buFont typeface="Arial"/>
              <a:buNone/>
            </a:pPr>
            <a:r>
              <a:rPr lang="en-GB" sz="1050" dirty="0">
                <a:solidFill>
                  <a:schemeClr val="dk1"/>
                </a:solidFill>
                <a:latin typeface="Open Sans Light"/>
                <a:ea typeface="Open Sans Light"/>
                <a:cs typeface="Open Sans Light"/>
                <a:sym typeface="Open Sans Light"/>
              </a:rPr>
              <a:t>We will begin our RE this year with a topic called ‘Homes’, thinking about what makes a home special and what we can do to make the people in our homes feel worthy. We will study pieces of scripture to help us to do this and compare what we do at home and school to make our environments a better place.</a:t>
            </a:r>
          </a:p>
          <a:p>
            <a:pPr marL="0" lvl="0" indent="0" algn="l" rtl="0">
              <a:spcBef>
                <a:spcPts val="0"/>
              </a:spcBef>
              <a:spcAft>
                <a:spcPts val="0"/>
              </a:spcAft>
              <a:buClr>
                <a:schemeClr val="dk1"/>
              </a:buClr>
              <a:buSzPts val="1100"/>
              <a:buFont typeface="Arial"/>
              <a:buNone/>
            </a:pPr>
            <a:r>
              <a:rPr lang="en-GB" sz="1050" dirty="0">
                <a:solidFill>
                  <a:schemeClr val="dk1"/>
                </a:solidFill>
                <a:latin typeface="Open Sans Light"/>
                <a:ea typeface="Open Sans Light"/>
                <a:cs typeface="Open Sans Light"/>
                <a:sym typeface="Open Sans Light"/>
              </a:rPr>
              <a:t>We will then be learning about Baptism, what happens during a Baptism, the role of parents and godparents and why we are Baptised.</a:t>
            </a:r>
          </a:p>
          <a:p>
            <a:pPr marL="0" lvl="0" indent="0" algn="l" rtl="0">
              <a:spcBef>
                <a:spcPts val="0"/>
              </a:spcBef>
              <a:spcAft>
                <a:spcPts val="0"/>
              </a:spcAft>
              <a:buClr>
                <a:schemeClr val="dk1"/>
              </a:buClr>
              <a:buSzPts val="1100"/>
              <a:buFont typeface="Arial"/>
              <a:buNone/>
            </a:pPr>
            <a:r>
              <a:rPr lang="en-GB" sz="1050" dirty="0">
                <a:solidFill>
                  <a:schemeClr val="dk1"/>
                </a:solidFill>
                <a:latin typeface="Open Sans Light"/>
                <a:ea typeface="Open Sans Light"/>
                <a:cs typeface="Open Sans Light"/>
                <a:sym typeface="Open Sans Light"/>
              </a:rPr>
              <a:t>In the lead up to Christmas, our Advent topic will be focusing on the Christmas story, learning about where Jesus came from, retelling the annunciation Angel Gabriel to Mary of Jesus’ birth, the visitation of Mary to her cousin, Elizabeth and the worship of the shepherds and Kings in the stable.</a:t>
            </a:r>
            <a:endParaRPr sz="105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p:txBody>
      </p:sp>
      <p:sp>
        <p:nvSpPr>
          <p:cNvPr id="90" name="Google Shape;90;p18"/>
          <p:cNvSpPr txBox="1"/>
          <p:nvPr/>
        </p:nvSpPr>
        <p:spPr>
          <a:xfrm>
            <a:off x="3876675" y="1590675"/>
            <a:ext cx="331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1" name="Google Shape;91;p18"/>
          <p:cNvSpPr txBox="1"/>
          <p:nvPr/>
        </p:nvSpPr>
        <p:spPr>
          <a:xfrm>
            <a:off x="3857625" y="1590675"/>
            <a:ext cx="333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 name="Google Shape;97;p19">
            <a:extLst>
              <a:ext uri="{FF2B5EF4-FFF2-40B4-BE49-F238E27FC236}">
                <a16:creationId xmlns:a16="http://schemas.microsoft.com/office/drawing/2014/main" id="{A129A757-DD51-443C-A9A7-B04EAAA34288}"/>
              </a:ext>
            </a:extLst>
          </p:cNvPr>
          <p:cNvSpPr txBox="1"/>
          <p:nvPr/>
        </p:nvSpPr>
        <p:spPr>
          <a:xfrm>
            <a:off x="475050" y="2961245"/>
            <a:ext cx="6382950" cy="2982355"/>
          </a:xfrm>
          <a:prstGeom prst="rect">
            <a:avLst/>
          </a:prstGeom>
          <a:solidFill>
            <a:srgbClr val="F8EBEB"/>
          </a:solidFill>
          <a:ln>
            <a:noFill/>
          </a:ln>
        </p:spPr>
        <p:txBody>
          <a:bodyPr spcFirstLastPara="1" wrap="square" lIns="90000" tIns="90000" rIns="90000" bIns="90000" anchor="t" anchorCtr="0">
            <a:noAutofit/>
          </a:bodyPr>
          <a:lstStyle/>
          <a:p>
            <a:pPr marL="0" lvl="0" indent="0" algn="l" rtl="0">
              <a:spcBef>
                <a:spcPts val="0"/>
              </a:spcBef>
              <a:spcAft>
                <a:spcPts val="0"/>
              </a:spcAft>
              <a:buClr>
                <a:schemeClr val="dk1"/>
              </a:buClr>
              <a:buSzPts val="1100"/>
              <a:buFont typeface="Arial"/>
              <a:buNone/>
            </a:pPr>
            <a:r>
              <a:rPr lang="en-GB" sz="800" b="1" dirty="0">
                <a:latin typeface="Open Sans"/>
                <a:ea typeface="Open Sans"/>
                <a:cs typeface="Open Sans"/>
                <a:sym typeface="Open Sans"/>
              </a:rPr>
              <a:t>Geography</a:t>
            </a:r>
          </a:p>
          <a:p>
            <a:pPr marL="0" lvl="0" indent="0" algn="l" rtl="0">
              <a:spcBef>
                <a:spcPts val="0"/>
              </a:spcBef>
              <a:spcAft>
                <a:spcPts val="0"/>
              </a:spcAft>
              <a:buClr>
                <a:schemeClr val="dk1"/>
              </a:buClr>
              <a:buSzPts val="1100"/>
              <a:buFont typeface="Arial"/>
              <a:buNone/>
            </a:pPr>
            <a:r>
              <a:rPr lang="en-GB" sz="800" dirty="0">
                <a:latin typeface="Open Sans"/>
                <a:ea typeface="Open Sans"/>
                <a:cs typeface="Open Sans"/>
                <a:sym typeface="Open Sans"/>
              </a:rPr>
              <a:t>This term, we will be focusing on Map and Fieldwork skills and will (weather permitting!) be completing a lot of learning outside. We will be learning how to use a compass and finding the cardinal and intercardinal points of a compass.</a:t>
            </a:r>
          </a:p>
          <a:p>
            <a:pPr marL="0" lvl="0" indent="0" algn="l" rtl="0">
              <a:spcBef>
                <a:spcPts val="0"/>
              </a:spcBef>
              <a:spcAft>
                <a:spcPts val="0"/>
              </a:spcAft>
              <a:buClr>
                <a:schemeClr val="dk1"/>
              </a:buClr>
              <a:buSzPts val="1100"/>
              <a:buFont typeface="Arial"/>
              <a:buNone/>
            </a:pPr>
            <a:r>
              <a:rPr lang="en-GB" sz="800" b="1" dirty="0">
                <a:latin typeface="Open Sans"/>
                <a:ea typeface="Open Sans"/>
                <a:cs typeface="Open Sans"/>
                <a:sym typeface="Open Sans"/>
              </a:rPr>
              <a:t>History</a:t>
            </a:r>
            <a:endParaRPr lang="en-GB" sz="800"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800" dirty="0">
                <a:latin typeface="Open Sans"/>
                <a:ea typeface="Open Sans"/>
                <a:cs typeface="Open Sans"/>
                <a:sym typeface="Open Sans"/>
              </a:rPr>
              <a:t>Our focus for this term will be the Stone Age, Bronze Age and Iron Age, learning about what life was like for the people who lived in this time period, as well as the timeline of the largest era of history.</a:t>
            </a:r>
          </a:p>
          <a:p>
            <a:pPr marL="0" lvl="0" indent="0" algn="l" rtl="0">
              <a:spcBef>
                <a:spcPts val="0"/>
              </a:spcBef>
              <a:spcAft>
                <a:spcPts val="0"/>
              </a:spcAft>
              <a:buClr>
                <a:schemeClr val="dk1"/>
              </a:buClr>
              <a:buSzPts val="1100"/>
              <a:buFont typeface="Arial"/>
              <a:buNone/>
            </a:pPr>
            <a:r>
              <a:rPr lang="en-GB" sz="800" b="1" dirty="0">
                <a:latin typeface="Open Sans"/>
                <a:ea typeface="Open Sans"/>
                <a:cs typeface="Open Sans"/>
                <a:sym typeface="Open Sans"/>
              </a:rPr>
              <a:t>Science</a:t>
            </a:r>
            <a:endParaRPr lang="en-GB" sz="800"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800" dirty="0">
                <a:latin typeface="Open Sans"/>
                <a:ea typeface="Open Sans"/>
                <a:cs typeface="Open Sans"/>
                <a:sym typeface="Open Sans"/>
              </a:rPr>
              <a:t>In Science, our topics are Rocks and Animals Including Humans. In Rocks, we be learning about how rocks and fossils are formed, investigating different types of rocks and what soil is made of. In Animals Including Humans, we will be focusing on the effect that food has on our body, and what skeletons and muscles do.</a:t>
            </a:r>
            <a:endParaRPr lang="en-GB" sz="800" b="1"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800" b="1" dirty="0">
                <a:latin typeface="Open Sans"/>
                <a:ea typeface="Open Sans"/>
                <a:cs typeface="Open Sans"/>
                <a:sym typeface="Open Sans"/>
              </a:rPr>
              <a:t>Art</a:t>
            </a:r>
          </a:p>
          <a:p>
            <a:pPr marL="0" lvl="0" indent="0" algn="l" rtl="0">
              <a:spcBef>
                <a:spcPts val="0"/>
              </a:spcBef>
              <a:spcAft>
                <a:spcPts val="0"/>
              </a:spcAft>
              <a:buClr>
                <a:schemeClr val="dk1"/>
              </a:buClr>
              <a:buSzPts val="1100"/>
              <a:buFont typeface="Arial"/>
              <a:buNone/>
            </a:pPr>
            <a:r>
              <a:rPr lang="en-GB" sz="800" dirty="0">
                <a:latin typeface="Open Sans"/>
                <a:ea typeface="Open Sans"/>
                <a:cs typeface="Open Sans"/>
                <a:sym typeface="Open Sans"/>
              </a:rPr>
              <a:t>In Art, our focus for this half term are painting and drawing inspired by cave art (to link in with our History topic), thinking about how we can mark-make and use paints to create different textures. After this, we will look at printmaking, creating a range of marks with a roller.</a:t>
            </a:r>
          </a:p>
          <a:p>
            <a:pPr marL="0" lvl="0" indent="0" algn="l" rtl="0">
              <a:spcBef>
                <a:spcPts val="0"/>
              </a:spcBef>
              <a:spcAft>
                <a:spcPts val="0"/>
              </a:spcAft>
              <a:buClr>
                <a:schemeClr val="dk1"/>
              </a:buClr>
              <a:buSzPts val="1100"/>
              <a:buFont typeface="Arial"/>
              <a:buNone/>
            </a:pPr>
            <a:r>
              <a:rPr lang="en-GB" sz="800" b="1" dirty="0">
                <a:latin typeface="Open Sans"/>
                <a:ea typeface="Open Sans"/>
                <a:cs typeface="Open Sans"/>
                <a:sym typeface="Open Sans"/>
              </a:rPr>
              <a:t>DT</a:t>
            </a:r>
            <a:endParaRPr lang="en-GB" sz="800"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800" dirty="0">
                <a:latin typeface="Open Sans"/>
                <a:ea typeface="Open Sans"/>
                <a:cs typeface="Open Sans"/>
                <a:sym typeface="Open Sans"/>
              </a:rPr>
              <a:t>In Design Technology, our focus will be textiles where we will explore how to stiffen fabric, how to cover a box with fabric and how to create a rigid box out of fabric. We will then look at Food and Nutrition, thinking about what a balanced diet is, along with pre-made and processed food.</a:t>
            </a:r>
          </a:p>
          <a:p>
            <a:pPr marL="0" lvl="0" indent="0" algn="l" rtl="0">
              <a:spcBef>
                <a:spcPts val="0"/>
              </a:spcBef>
              <a:spcAft>
                <a:spcPts val="0"/>
              </a:spcAft>
              <a:buClr>
                <a:schemeClr val="dk1"/>
              </a:buClr>
              <a:buSzPts val="1100"/>
              <a:buFont typeface="Arial"/>
              <a:buNone/>
            </a:pPr>
            <a:r>
              <a:rPr lang="en-GB" sz="800" b="1" dirty="0">
                <a:latin typeface="Open Sans"/>
                <a:ea typeface="Open Sans"/>
                <a:cs typeface="Open Sans"/>
                <a:sym typeface="Open Sans"/>
              </a:rPr>
              <a:t>Music</a:t>
            </a:r>
            <a:endParaRPr lang="en-GB" sz="800"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800" dirty="0">
                <a:latin typeface="Open Sans"/>
                <a:ea typeface="Open Sans"/>
                <a:cs typeface="Open Sans"/>
                <a:sym typeface="Open Sans"/>
              </a:rPr>
              <a:t>We will be learning how to sing in rounds, exploring how to create harmonies by singing the same melody but at a different time, as well as thinking about the texture of the sounds created by adding more voices.</a:t>
            </a:r>
          </a:p>
          <a:p>
            <a:pPr marL="0" lvl="0" indent="0" algn="l" rtl="0">
              <a:spcBef>
                <a:spcPts val="0"/>
              </a:spcBef>
              <a:spcAft>
                <a:spcPts val="0"/>
              </a:spcAft>
              <a:buClr>
                <a:schemeClr val="dk1"/>
              </a:buClr>
              <a:buSzPts val="1100"/>
              <a:buFont typeface="Arial"/>
              <a:buNone/>
            </a:pPr>
            <a:r>
              <a:rPr lang="en-GB" sz="800" b="1" dirty="0">
                <a:latin typeface="Open Sans"/>
                <a:ea typeface="Open Sans"/>
                <a:cs typeface="Open Sans"/>
                <a:sym typeface="Open Sans"/>
              </a:rPr>
              <a:t>French</a:t>
            </a:r>
            <a:endParaRPr lang="en-GB" sz="800"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800" dirty="0">
                <a:latin typeface="Open Sans"/>
                <a:ea typeface="Open Sans"/>
                <a:cs typeface="Open Sans"/>
                <a:sym typeface="Open Sans"/>
              </a:rPr>
              <a:t>In French, we will be focusing on Greetings, how to say hello and goodbye to our friends, family, teachers and other people we see in an appropriate manner, as well as items in the classroom that we will describe with colours.</a:t>
            </a:r>
          </a:p>
          <a:p>
            <a:pPr marL="0" lvl="0" indent="0" algn="l" rtl="0">
              <a:spcBef>
                <a:spcPts val="0"/>
              </a:spcBef>
              <a:spcAft>
                <a:spcPts val="0"/>
              </a:spcAft>
              <a:buClr>
                <a:schemeClr val="dk1"/>
              </a:buClr>
              <a:buSzPts val="1100"/>
              <a:buFont typeface="Arial"/>
              <a:buNone/>
            </a:pPr>
            <a:endParaRPr lang="en-GB" dirty="0">
              <a:latin typeface="Open Sans"/>
              <a:ea typeface="Open Sans"/>
              <a:cs typeface="Open Sans"/>
              <a:sym typeface="Open Sans"/>
            </a:endParaRPr>
          </a:p>
        </p:txBody>
      </p:sp>
      <p:sp>
        <p:nvSpPr>
          <p:cNvPr id="9" name="Google Shape;101;p19">
            <a:extLst>
              <a:ext uri="{FF2B5EF4-FFF2-40B4-BE49-F238E27FC236}">
                <a16:creationId xmlns:a16="http://schemas.microsoft.com/office/drawing/2014/main" id="{CF587FE0-5B07-4E20-B312-87FBD662C192}"/>
              </a:ext>
            </a:extLst>
          </p:cNvPr>
          <p:cNvSpPr txBox="1"/>
          <p:nvPr/>
        </p:nvSpPr>
        <p:spPr>
          <a:xfrm>
            <a:off x="318014" y="6583576"/>
            <a:ext cx="6923645" cy="2737279"/>
          </a:xfrm>
          <a:prstGeom prst="rect">
            <a:avLst/>
          </a:prstGeom>
          <a:solidFill>
            <a:srgbClr val="F0F4F5"/>
          </a:solidFill>
          <a:ln>
            <a:noFill/>
          </a:ln>
        </p:spPr>
        <p:txBody>
          <a:bodyPr spcFirstLastPara="1" wrap="square" lIns="90000" tIns="90000" rIns="90000" bIns="90000" anchor="t" anchorCtr="0">
            <a:noAutofit/>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Open Sans"/>
                <a:ea typeface="Open Sans"/>
                <a:cs typeface="Open Sans"/>
                <a:sym typeface="Open Sans"/>
              </a:rPr>
              <a:t>Important dates</a:t>
            </a:r>
            <a:endParaRPr b="1"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b="1"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dirty="0">
                <a:solidFill>
                  <a:schemeClr val="dk1"/>
                </a:solidFill>
                <a:latin typeface="Open Sans"/>
                <a:ea typeface="Open Sans"/>
                <a:cs typeface="Open Sans"/>
                <a:sym typeface="Open Sans"/>
              </a:rPr>
              <a:t>Our PE days this term are </a:t>
            </a:r>
            <a:r>
              <a:rPr lang="en-GB" b="1" dirty="0">
                <a:solidFill>
                  <a:schemeClr val="dk1"/>
                </a:solidFill>
                <a:latin typeface="Open Sans"/>
                <a:ea typeface="Open Sans"/>
                <a:cs typeface="Open Sans"/>
                <a:sym typeface="Open Sans"/>
              </a:rPr>
              <a:t>Thursdays and Fridays</a:t>
            </a:r>
            <a:r>
              <a:rPr lang="en-GB" dirty="0">
                <a:solidFill>
                  <a:schemeClr val="dk1"/>
                </a:solidFill>
                <a:latin typeface="Open Sans"/>
                <a:ea typeface="Open Sans"/>
                <a:cs typeface="Open Sans"/>
                <a:sym typeface="Open Sans"/>
              </a:rPr>
              <a:t> </a:t>
            </a:r>
          </a:p>
          <a:p>
            <a:pPr marL="0" lvl="0" indent="0" algn="l" rtl="0">
              <a:spcBef>
                <a:spcPts val="0"/>
              </a:spcBef>
              <a:spcAft>
                <a:spcPts val="0"/>
              </a:spcAft>
              <a:buClr>
                <a:schemeClr val="dk1"/>
              </a:buClr>
              <a:buSzPts val="1100"/>
              <a:buFont typeface="Arial"/>
              <a:buNone/>
            </a:pPr>
            <a:r>
              <a:rPr lang="en-GB" dirty="0">
                <a:solidFill>
                  <a:schemeClr val="dk1"/>
                </a:solidFill>
                <a:latin typeface="Open Sans"/>
                <a:ea typeface="Open Sans"/>
                <a:cs typeface="Open Sans"/>
                <a:sym typeface="Open Sans"/>
              </a:rPr>
              <a:t>6</a:t>
            </a:r>
            <a:r>
              <a:rPr lang="en-GB" baseline="30000" dirty="0">
                <a:solidFill>
                  <a:schemeClr val="dk1"/>
                </a:solidFill>
                <a:latin typeface="Open Sans"/>
                <a:ea typeface="Open Sans"/>
                <a:cs typeface="Open Sans"/>
                <a:sym typeface="Open Sans"/>
              </a:rPr>
              <a:t>th</a:t>
            </a:r>
            <a:r>
              <a:rPr lang="en-GB" dirty="0">
                <a:solidFill>
                  <a:schemeClr val="dk1"/>
                </a:solidFill>
                <a:latin typeface="Open Sans"/>
                <a:ea typeface="Open Sans"/>
                <a:cs typeface="Open Sans"/>
                <a:sym typeface="Open Sans"/>
              </a:rPr>
              <a:t> October – Parents Evening</a:t>
            </a:r>
          </a:p>
          <a:p>
            <a:pPr marL="0" lvl="0" indent="0" algn="l" rtl="0">
              <a:spcBef>
                <a:spcPts val="0"/>
              </a:spcBef>
              <a:spcAft>
                <a:spcPts val="0"/>
              </a:spcAft>
              <a:buClr>
                <a:schemeClr val="dk1"/>
              </a:buClr>
              <a:buSzPts val="1100"/>
              <a:buFont typeface="Arial"/>
              <a:buNone/>
            </a:pPr>
            <a:r>
              <a:rPr lang="en-GB" dirty="0">
                <a:solidFill>
                  <a:schemeClr val="dk1"/>
                </a:solidFill>
                <a:latin typeface="Open Sans"/>
                <a:ea typeface="Open Sans"/>
                <a:cs typeface="Open Sans"/>
                <a:sym typeface="Open Sans"/>
              </a:rPr>
              <a:t>7</a:t>
            </a:r>
            <a:r>
              <a:rPr lang="en-GB" baseline="30000" dirty="0">
                <a:solidFill>
                  <a:schemeClr val="dk1"/>
                </a:solidFill>
                <a:latin typeface="Open Sans"/>
                <a:ea typeface="Open Sans"/>
                <a:cs typeface="Open Sans"/>
                <a:sym typeface="Open Sans"/>
              </a:rPr>
              <a:t>th</a:t>
            </a:r>
            <a:r>
              <a:rPr lang="en-GB" dirty="0">
                <a:solidFill>
                  <a:schemeClr val="dk1"/>
                </a:solidFill>
                <a:latin typeface="Open Sans"/>
                <a:ea typeface="Open Sans"/>
                <a:cs typeface="Open Sans"/>
                <a:sym typeface="Open Sans"/>
              </a:rPr>
              <a:t> October – PD Day (children do not attend school)</a:t>
            </a:r>
          </a:p>
          <a:p>
            <a:pPr>
              <a:buClr>
                <a:schemeClr val="dk1"/>
              </a:buClr>
              <a:buSzPts val="1100"/>
            </a:pPr>
            <a:r>
              <a:rPr lang="en-GB" dirty="0">
                <a:solidFill>
                  <a:schemeClr val="dk1"/>
                </a:solidFill>
                <a:latin typeface="Open Sans"/>
                <a:ea typeface="Open Sans"/>
                <a:cs typeface="Open Sans"/>
                <a:sym typeface="Open Sans"/>
              </a:rPr>
              <a:t>Thursday 20</a:t>
            </a:r>
            <a:r>
              <a:rPr lang="en-GB" baseline="30000" dirty="0">
                <a:solidFill>
                  <a:schemeClr val="dk1"/>
                </a:solidFill>
                <a:latin typeface="Open Sans"/>
                <a:ea typeface="Open Sans"/>
                <a:cs typeface="Open Sans"/>
                <a:sym typeface="Open Sans"/>
              </a:rPr>
              <a:t>th</a:t>
            </a:r>
            <a:r>
              <a:rPr lang="en-GB" dirty="0">
                <a:solidFill>
                  <a:schemeClr val="dk1"/>
                </a:solidFill>
                <a:latin typeface="Open Sans"/>
                <a:ea typeface="Open Sans"/>
                <a:cs typeface="Open Sans"/>
                <a:sym typeface="Open Sans"/>
              </a:rPr>
              <a:t> October – Autumn disco</a:t>
            </a:r>
          </a:p>
          <a:p>
            <a:pPr marL="0" lvl="0" indent="0" algn="l" rtl="0">
              <a:spcBef>
                <a:spcPts val="0"/>
              </a:spcBef>
              <a:spcAft>
                <a:spcPts val="0"/>
              </a:spcAft>
              <a:buClr>
                <a:schemeClr val="dk1"/>
              </a:buClr>
              <a:buSzPts val="1100"/>
              <a:buFont typeface="Arial"/>
              <a:buNone/>
            </a:pPr>
            <a:r>
              <a:rPr lang="en-GB" dirty="0">
                <a:solidFill>
                  <a:schemeClr val="dk1"/>
                </a:solidFill>
                <a:latin typeface="Open Sans"/>
                <a:ea typeface="Open Sans"/>
                <a:cs typeface="Open Sans"/>
                <a:sym typeface="Open Sans"/>
              </a:rPr>
              <a:t>21</a:t>
            </a:r>
            <a:r>
              <a:rPr lang="en-GB" baseline="30000" dirty="0">
                <a:solidFill>
                  <a:schemeClr val="dk1"/>
                </a:solidFill>
                <a:latin typeface="Open Sans"/>
                <a:ea typeface="Open Sans"/>
                <a:cs typeface="Open Sans"/>
                <a:sym typeface="Open Sans"/>
              </a:rPr>
              <a:t>st</a:t>
            </a:r>
            <a:r>
              <a:rPr lang="en-GB" dirty="0">
                <a:solidFill>
                  <a:schemeClr val="dk1"/>
                </a:solidFill>
                <a:latin typeface="Open Sans"/>
                <a:ea typeface="Open Sans"/>
                <a:cs typeface="Open Sans"/>
                <a:sym typeface="Open Sans"/>
              </a:rPr>
              <a:t> October – Break up for half term (children attend school)</a:t>
            </a:r>
          </a:p>
          <a:p>
            <a:pPr marL="0" lvl="0" indent="0" algn="l" rtl="0">
              <a:spcBef>
                <a:spcPts val="0"/>
              </a:spcBef>
              <a:spcAft>
                <a:spcPts val="0"/>
              </a:spcAft>
              <a:buClr>
                <a:schemeClr val="dk1"/>
              </a:buClr>
              <a:buSzPts val="1100"/>
              <a:buFont typeface="Arial"/>
              <a:buNone/>
            </a:pPr>
            <a:r>
              <a:rPr lang="en-GB" dirty="0">
                <a:solidFill>
                  <a:schemeClr val="dk1"/>
                </a:solidFill>
                <a:latin typeface="Open Sans"/>
                <a:ea typeface="Open Sans"/>
                <a:cs typeface="Open Sans"/>
                <a:sym typeface="Open Sans"/>
              </a:rPr>
              <a:t>31</a:t>
            </a:r>
            <a:r>
              <a:rPr lang="en-GB" baseline="30000" dirty="0">
                <a:solidFill>
                  <a:schemeClr val="dk1"/>
                </a:solidFill>
                <a:latin typeface="Open Sans"/>
                <a:ea typeface="Open Sans"/>
                <a:cs typeface="Open Sans"/>
                <a:sym typeface="Open Sans"/>
              </a:rPr>
              <a:t>st</a:t>
            </a:r>
            <a:r>
              <a:rPr lang="en-GB" dirty="0">
                <a:solidFill>
                  <a:schemeClr val="dk1"/>
                </a:solidFill>
                <a:latin typeface="Open Sans"/>
                <a:ea typeface="Open Sans"/>
                <a:cs typeface="Open Sans"/>
                <a:sym typeface="Open Sans"/>
              </a:rPr>
              <a:t> October – Children return to school</a:t>
            </a:r>
          </a:p>
          <a:p>
            <a:pPr>
              <a:buClr>
                <a:schemeClr val="dk1"/>
              </a:buClr>
              <a:buSzPts val="1100"/>
            </a:pPr>
            <a:r>
              <a:rPr lang="en-GB" dirty="0">
                <a:solidFill>
                  <a:schemeClr val="dk1"/>
                </a:solidFill>
                <a:latin typeface="Open Sans"/>
                <a:ea typeface="Open Sans"/>
                <a:cs typeface="Open Sans"/>
                <a:sym typeface="Open Sans"/>
              </a:rPr>
              <a:t>Thursday 8</a:t>
            </a:r>
            <a:r>
              <a:rPr lang="en-GB" baseline="30000" dirty="0">
                <a:solidFill>
                  <a:schemeClr val="dk1"/>
                </a:solidFill>
                <a:latin typeface="Open Sans"/>
                <a:ea typeface="Open Sans"/>
                <a:cs typeface="Open Sans"/>
                <a:sym typeface="Open Sans"/>
              </a:rPr>
              <a:t>th</a:t>
            </a:r>
            <a:r>
              <a:rPr lang="en-GB" dirty="0">
                <a:solidFill>
                  <a:schemeClr val="dk1"/>
                </a:solidFill>
                <a:latin typeface="Open Sans"/>
                <a:ea typeface="Open Sans"/>
                <a:cs typeface="Open Sans"/>
                <a:sym typeface="Open Sans"/>
              </a:rPr>
              <a:t> December  </a:t>
            </a:r>
            <a:r>
              <a:rPr lang="en-GB">
                <a:solidFill>
                  <a:schemeClr val="dk1"/>
                </a:solidFill>
                <a:latin typeface="Open Sans"/>
                <a:ea typeface="Open Sans"/>
                <a:cs typeface="Open Sans"/>
                <a:sym typeface="Open Sans"/>
              </a:rPr>
              <a:t>- Disco</a:t>
            </a:r>
            <a:endParaRPr lang="en-GB"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dirty="0">
                <a:solidFill>
                  <a:schemeClr val="dk1"/>
                </a:solidFill>
                <a:latin typeface="Open Sans"/>
                <a:ea typeface="Open Sans"/>
                <a:cs typeface="Open Sans"/>
                <a:sym typeface="Open Sans"/>
              </a:rPr>
              <a:t>16</a:t>
            </a:r>
            <a:r>
              <a:rPr lang="en-GB" baseline="30000" dirty="0">
                <a:solidFill>
                  <a:schemeClr val="dk1"/>
                </a:solidFill>
                <a:latin typeface="Open Sans"/>
                <a:ea typeface="Open Sans"/>
                <a:cs typeface="Open Sans"/>
                <a:sym typeface="Open Sans"/>
              </a:rPr>
              <a:t>th</a:t>
            </a:r>
            <a:r>
              <a:rPr lang="en-GB" dirty="0">
                <a:solidFill>
                  <a:schemeClr val="dk1"/>
                </a:solidFill>
                <a:latin typeface="Open Sans"/>
                <a:ea typeface="Open Sans"/>
                <a:cs typeface="Open Sans"/>
                <a:sym typeface="Open Sans"/>
              </a:rPr>
              <a:t> December – Break up for Christmas (children attend school)</a:t>
            </a:r>
          </a:p>
          <a:p>
            <a:pPr marL="0" lvl="0" indent="0" algn="l" rtl="0">
              <a:spcBef>
                <a:spcPts val="0"/>
              </a:spcBef>
              <a:spcAft>
                <a:spcPts val="0"/>
              </a:spcAft>
              <a:buClr>
                <a:schemeClr val="dk1"/>
              </a:buClr>
              <a:buSzPts val="1100"/>
              <a:buFont typeface="Arial"/>
              <a:buNone/>
            </a:pPr>
            <a:endParaRPr lang="en-GB"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dirty="0">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5620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1081</Words>
  <Application>Microsoft Office PowerPoint</Application>
  <PresentationFormat>Custom</PresentationFormat>
  <Paragraphs>69</Paragraphs>
  <Slides>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Arial</vt:lpstr>
      <vt:lpstr>Crimson Text SemiBold</vt:lpstr>
      <vt:lpstr>Open Sans SemiBold</vt:lpstr>
      <vt:lpstr>Crimson Text</vt:lpstr>
      <vt:lpstr>Open Sans</vt:lpstr>
      <vt:lpstr>Open Sans Light</vt:lpstr>
      <vt:lpstr>Simple Light</vt:lpstr>
      <vt:lpstr>All Pages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Wilson</dc:creator>
  <cp:lastModifiedBy>Charlotte Wilson</cp:lastModifiedBy>
  <cp:revision>15</cp:revision>
  <cp:lastPrinted>2022-09-02T07:21:32Z</cp:lastPrinted>
  <dcterms:modified xsi:type="dcterms:W3CDTF">2022-09-22T16:20:56Z</dcterms:modified>
</cp:coreProperties>
</file>