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5"/>
  </p:notesMasterIdLst>
  <p:sldIdLst>
    <p:sldId id="256" r:id="rId3"/>
    <p:sldId id="257" r:id="rId4"/>
  </p:sldIdLst>
  <p:sldSz cx="7559675" cy="10691813"/>
  <p:notesSz cx="6797675" cy="9926638"/>
  <p:embeddedFontLst>
    <p:embeddedFont>
      <p:font typeface="Crimson Text" panose="020B0604020202020204" charset="0"/>
      <p:regular r:id="rId6"/>
      <p:bold r:id="rId7"/>
      <p:italic r:id="rId8"/>
      <p:boldItalic r:id="rId9"/>
    </p:embeddedFont>
    <p:embeddedFont>
      <p:font typeface="Crimson Text SemiBold" panose="020B060402020202020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23" autoAdjust="0"/>
  </p:normalViewPr>
  <p:slideViewPr>
    <p:cSldViewPr snapToGrid="0">
      <p:cViewPr varScale="1">
        <p:scale>
          <a:sx n="70" d="100"/>
          <a:sy n="70" d="100"/>
        </p:scale>
        <p:origin x="2916" y="84"/>
      </p:cViewPr>
      <p:guideLst>
        <p:guide orient="horz" pos="3368"/>
        <p:guide pos="23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88bcb166e_0_45: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88bcb166e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d6be6c8f5_0_3: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d6be6c8f5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54"/>
        <p:cNvGrpSpPr/>
        <p:nvPr/>
      </p:nvGrpSpPr>
      <p:grpSpPr>
        <a:xfrm>
          <a:off x="0" y="0"/>
          <a:ext cx="0" cy="0"/>
          <a:chOff x="0" y="0"/>
          <a:chExt cx="0" cy="0"/>
        </a:xfrm>
      </p:grpSpPr>
      <p:sp>
        <p:nvSpPr>
          <p:cNvPr id="55" name="Google Shape;55;p1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4"/>
          <p:cNvPicPr preferRelativeResize="0"/>
          <p:nvPr/>
        </p:nvPicPr>
        <p:blipFill rotWithShape="1">
          <a:blip r:embed="rId2">
            <a:alphaModFix/>
          </a:blip>
          <a:srcRect l="1904" r="1914"/>
          <a:stretch/>
        </p:blipFill>
        <p:spPr>
          <a:xfrm>
            <a:off x="0" y="0"/>
            <a:ext cx="7559998" cy="1512475"/>
          </a:xfrm>
          <a:prstGeom prst="rect">
            <a:avLst/>
          </a:prstGeom>
          <a:noFill/>
          <a:ln>
            <a:noFill/>
          </a:ln>
        </p:spPr>
      </p:pic>
      <p:pic>
        <p:nvPicPr>
          <p:cNvPr id="57" name="Google Shape;57;p14"/>
          <p:cNvPicPr preferRelativeResize="0"/>
          <p:nvPr/>
        </p:nvPicPr>
        <p:blipFill rotWithShape="1">
          <a:blip r:embed="rId3">
            <a:alphaModFix/>
          </a:blip>
          <a:srcRect t="-1823" b="18959"/>
          <a:stretch/>
        </p:blipFill>
        <p:spPr>
          <a:xfrm>
            <a:off x="615300" y="910400"/>
            <a:ext cx="1240849" cy="1305554"/>
          </a:xfrm>
          <a:prstGeom prst="rect">
            <a:avLst/>
          </a:prstGeom>
          <a:noFill/>
          <a:ln>
            <a:noFill/>
          </a:ln>
        </p:spPr>
      </p:pic>
      <p:sp>
        <p:nvSpPr>
          <p:cNvPr id="58" name="Google Shape;58;p1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200" b="1">
                <a:solidFill>
                  <a:srgbClr val="01418B"/>
                </a:solidFill>
                <a:latin typeface="Crimson Text"/>
                <a:ea typeface="Crimson Text"/>
                <a:cs typeface="Crimson Text"/>
                <a:sym typeface="Crimson Text"/>
              </a:rPr>
              <a:t>ST BENEDICT’S</a:t>
            </a:r>
            <a:endParaRPr sz="2200" b="1">
              <a:solidFill>
                <a:srgbClr val="01418B"/>
              </a:solidFill>
              <a:latin typeface="Crimson Text"/>
              <a:ea typeface="Crimson Text"/>
              <a:cs typeface="Crimson Text"/>
              <a:sym typeface="Crimson Text"/>
            </a:endParaRPr>
          </a:p>
          <a:p>
            <a:pPr marL="0" lvl="0" indent="0" algn="ctr" rtl="0">
              <a:lnSpc>
                <a:spcPct val="80000"/>
              </a:lnSpc>
              <a:spcBef>
                <a:spcPts val="0"/>
              </a:spcBef>
              <a:spcAft>
                <a:spcPts val="0"/>
              </a:spcAft>
              <a:buNone/>
            </a:pPr>
            <a:r>
              <a:rPr lang="en-GB" sz="2400">
                <a:latin typeface="Crimson Text"/>
                <a:ea typeface="Crimson Text"/>
                <a:cs typeface="Crimson Text"/>
                <a:sym typeface="Crimson Text"/>
              </a:rPr>
              <a:t> </a:t>
            </a:r>
            <a:r>
              <a:rPr lang="en-GB" sz="1200" b="1">
                <a:latin typeface="Crimson Text"/>
                <a:ea typeface="Crimson Text"/>
                <a:cs typeface="Crimson Text"/>
                <a:sym typeface="Crimson Text"/>
              </a:rPr>
              <a:t>CATHOLIC </a:t>
            </a:r>
            <a:r>
              <a:rPr lang="en-GB" sz="1200">
                <a:latin typeface="Crimson Text SemiBold"/>
                <a:ea typeface="Crimson Text SemiBold"/>
                <a:cs typeface="Crimson Text SemiBold"/>
                <a:sym typeface="Crimson Text SemiBold"/>
              </a:rPr>
              <a:t>PRIMARY SCHOOL</a:t>
            </a:r>
            <a:endParaRPr sz="1200">
              <a:latin typeface="Crimson Text SemiBold"/>
              <a:ea typeface="Crimson Text SemiBold"/>
              <a:cs typeface="Crimson Text SemiBold"/>
              <a:sym typeface="Crimson Text SemiBold"/>
            </a:endParaRPr>
          </a:p>
        </p:txBody>
      </p:sp>
      <p:sp>
        <p:nvSpPr>
          <p:cNvPr id="59" name="Google Shape;59;p1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6000">
                <a:latin typeface="Open Sans Light"/>
                <a:ea typeface="Open Sans Light"/>
                <a:cs typeface="Open Sans Light"/>
                <a:sym typeface="Open Sans Light"/>
              </a:rPr>
              <a:t>News</a:t>
            </a:r>
            <a:endParaRPr sz="6000">
              <a:latin typeface="Open Sans Light"/>
              <a:ea typeface="Open Sans Light"/>
              <a:cs typeface="Open Sans Light"/>
              <a:sym typeface="Open Sans Light"/>
            </a:endParaRPr>
          </a:p>
        </p:txBody>
      </p:sp>
      <p:sp>
        <p:nvSpPr>
          <p:cNvPr id="60" name="Google Shape;60;p1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600" i="1">
                <a:latin typeface="Open Sans Light"/>
                <a:ea typeface="Open Sans Light"/>
                <a:cs typeface="Open Sans Light"/>
                <a:sym typeface="Open Sans Light"/>
              </a:rPr>
              <a:t>Part of the Nicholas Postgate </a:t>
            </a:r>
            <a:endParaRPr sz="600" i="1">
              <a:latin typeface="Open Sans Light"/>
              <a:ea typeface="Open Sans Light"/>
              <a:cs typeface="Open Sans Light"/>
              <a:sym typeface="Open Sans Light"/>
            </a:endParaRPr>
          </a:p>
          <a:p>
            <a:pPr marL="0" lvl="0" indent="0" algn="l" rtl="0">
              <a:spcBef>
                <a:spcPts val="0"/>
              </a:spcBef>
              <a:spcAft>
                <a:spcPts val="0"/>
              </a:spcAft>
              <a:buNone/>
            </a:pPr>
            <a:r>
              <a:rPr lang="en-GB" sz="600" i="1">
                <a:latin typeface="Open Sans Light"/>
                <a:ea typeface="Open Sans Light"/>
                <a:cs typeface="Open Sans Light"/>
                <a:sym typeface="Open Sans Light"/>
              </a:rPr>
              <a:t>Catholic Academy Trust</a:t>
            </a:r>
            <a:endParaRPr sz="600" i="1">
              <a:latin typeface="Open Sans Light"/>
              <a:ea typeface="Open Sans Light"/>
              <a:cs typeface="Open Sans Light"/>
              <a:sym typeface="Open Sans Light"/>
            </a:endParaRPr>
          </a:p>
        </p:txBody>
      </p:sp>
      <p:cxnSp>
        <p:nvCxnSpPr>
          <p:cNvPr id="61" name="Google Shape;61;p1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med" len="med"/>
            <a:tailEnd type="none" w="med" len="med"/>
          </a:ln>
        </p:spPr>
      </p:cxnSp>
      <p:pic>
        <p:nvPicPr>
          <p:cNvPr id="62" name="Google Shape;62;p14"/>
          <p:cNvPicPr preferRelativeResize="0"/>
          <p:nvPr/>
        </p:nvPicPr>
        <p:blipFill>
          <a:blip r:embed="rId4">
            <a:alphaModFix/>
          </a:blip>
          <a:stretch>
            <a:fillRect/>
          </a:stretch>
        </p:blipFill>
        <p:spPr>
          <a:xfrm>
            <a:off x="6795900" y="2049887"/>
            <a:ext cx="127252" cy="96768"/>
          </a:xfrm>
          <a:prstGeom prst="rect">
            <a:avLst/>
          </a:prstGeom>
          <a:noFill/>
          <a:ln>
            <a:noFill/>
          </a:ln>
        </p:spPr>
      </p:pic>
      <p:grpSp>
        <p:nvGrpSpPr>
          <p:cNvPr id="63" name="Google Shape;63;p14"/>
          <p:cNvGrpSpPr/>
          <p:nvPr/>
        </p:nvGrpSpPr>
        <p:grpSpPr>
          <a:xfrm>
            <a:off x="978975" y="2484450"/>
            <a:ext cx="5602050" cy="197400"/>
            <a:chOff x="441300" y="2494800"/>
            <a:chExt cx="5602050" cy="197400"/>
          </a:xfrm>
        </p:grpSpPr>
        <p:sp>
          <p:nvSpPr>
            <p:cNvPr id="64" name="Google Shape;64;p1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enquiries@stbenedicts.npcat.org.uk</a:t>
              </a:r>
              <a:endParaRPr sz="800">
                <a:latin typeface="Open Sans SemiBold"/>
                <a:ea typeface="Open Sans SemiBold"/>
                <a:cs typeface="Open Sans SemiBold"/>
                <a:sym typeface="Open Sans SemiBold"/>
              </a:endParaRPr>
            </a:p>
          </p:txBody>
        </p:sp>
        <p:pic>
          <p:nvPicPr>
            <p:cNvPr id="65" name="Google Shape;65;p14"/>
            <p:cNvPicPr preferRelativeResize="0"/>
            <p:nvPr/>
          </p:nvPicPr>
          <p:blipFill>
            <a:blip r:embed="rId5">
              <a:alphaModFix/>
            </a:blip>
            <a:stretch>
              <a:fillRect/>
            </a:stretch>
          </p:blipFill>
          <p:spPr>
            <a:xfrm>
              <a:off x="441300" y="2503500"/>
              <a:ext cx="180000" cy="180000"/>
            </a:xfrm>
            <a:prstGeom prst="rect">
              <a:avLst/>
            </a:prstGeom>
            <a:noFill/>
            <a:ln>
              <a:noFill/>
            </a:ln>
          </p:spPr>
        </p:pic>
        <p:sp>
          <p:nvSpPr>
            <p:cNvPr id="66" name="Google Shape;66;p1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@StBenedictsRedcar</a:t>
              </a:r>
              <a:endParaRPr sz="900">
                <a:solidFill>
                  <a:srgbClr val="353B3A"/>
                </a:solidFill>
                <a:latin typeface="Open Sans SemiBold"/>
                <a:ea typeface="Open Sans SemiBold"/>
                <a:cs typeface="Open Sans SemiBold"/>
                <a:sym typeface="Open Sans SemiBold"/>
              </a:endParaRPr>
            </a:p>
          </p:txBody>
        </p:sp>
        <p:pic>
          <p:nvPicPr>
            <p:cNvPr id="67" name="Google Shape;67;p14"/>
            <p:cNvPicPr preferRelativeResize="0"/>
            <p:nvPr/>
          </p:nvPicPr>
          <p:blipFill>
            <a:blip r:embed="rId6">
              <a:alphaModFix/>
            </a:blip>
            <a:stretch>
              <a:fillRect/>
            </a:stretch>
          </p:blipFill>
          <p:spPr>
            <a:xfrm>
              <a:off x="4433775" y="2503500"/>
              <a:ext cx="180000" cy="180000"/>
            </a:xfrm>
            <a:prstGeom prst="rect">
              <a:avLst/>
            </a:prstGeom>
            <a:noFill/>
            <a:ln>
              <a:noFill/>
            </a:ln>
          </p:spPr>
        </p:pic>
        <p:sp>
          <p:nvSpPr>
            <p:cNvPr id="68" name="Google Shape;68;p1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@stbenedictsTS10</a:t>
              </a:r>
              <a:endParaRPr sz="900">
                <a:solidFill>
                  <a:srgbClr val="353B3A"/>
                </a:solidFill>
                <a:latin typeface="Open Sans SemiBold"/>
                <a:ea typeface="Open Sans SemiBold"/>
                <a:cs typeface="Open Sans SemiBold"/>
                <a:sym typeface="Open Sans SemiBold"/>
              </a:endParaRPr>
            </a:p>
          </p:txBody>
        </p:sp>
        <p:pic>
          <p:nvPicPr>
            <p:cNvPr id="69" name="Google Shape;69;p14"/>
            <p:cNvPicPr preferRelativeResize="0"/>
            <p:nvPr/>
          </p:nvPicPr>
          <p:blipFill>
            <a:blip r:embed="rId7">
              <a:alphaModFix/>
            </a:blip>
            <a:stretch>
              <a:fillRect/>
            </a:stretch>
          </p:blipFill>
          <p:spPr>
            <a:xfrm>
              <a:off x="2946225" y="2503500"/>
              <a:ext cx="180000" cy="18000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l="1904" r="1914"/>
          <a:stretch/>
        </p:blipFill>
        <p:spPr>
          <a:xfrm>
            <a:off x="0" y="0"/>
            <a:ext cx="7559998" cy="1512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cxnSp>
        <p:nvCxnSpPr>
          <p:cNvPr id="51" name="Google Shape;51;p13"/>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52" name="Google Shape;52;p1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i="1">
                <a:solidFill>
                  <a:srgbClr val="01418B"/>
                </a:solidFill>
                <a:latin typeface="Open Sans"/>
                <a:ea typeface="Open Sans"/>
                <a:cs typeface="Open Sans"/>
                <a:sym typeface="Open Sans"/>
              </a:rPr>
              <a:t>‘Pray together, learn together’</a:t>
            </a:r>
            <a:endParaRPr sz="800" i="1">
              <a:solidFill>
                <a:srgbClr val="01418B"/>
              </a:solidFill>
              <a:latin typeface="Open Sans"/>
              <a:ea typeface="Open Sans"/>
              <a:cs typeface="Open Sans"/>
              <a:sym typeface="Open Sans"/>
            </a:endParaRPr>
          </a:p>
        </p:txBody>
      </p:sp>
      <p:sp>
        <p:nvSpPr>
          <p:cNvPr id="53" name="Google Shape;53;p1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800" b="1">
                <a:solidFill>
                  <a:srgbClr val="01418B"/>
                </a:solidFill>
                <a:latin typeface="Open Sans"/>
                <a:ea typeface="Open Sans"/>
                <a:cs typeface="Open Sans"/>
                <a:sym typeface="Open Sans"/>
              </a:rPr>
              <a:t>stbenedicts.npcat.org.uk</a:t>
            </a:r>
            <a:endParaRPr sz="800" b="1">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7"/>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78" name="Google Shape;78;p17"/>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dirty="0">
                <a:latin typeface="Open Sans"/>
                <a:ea typeface="Open Sans"/>
                <a:cs typeface="Open Sans"/>
                <a:sym typeface="Open Sans"/>
              </a:rPr>
              <a:t>Autumn Term 2022</a:t>
            </a:r>
            <a:endParaRPr sz="800" dirty="0">
              <a:latin typeface="Open Sans"/>
              <a:ea typeface="Open Sans"/>
              <a:cs typeface="Open Sans"/>
              <a:sym typeface="Open Sans"/>
            </a:endParaRPr>
          </a:p>
        </p:txBody>
      </p:sp>
      <p:sp>
        <p:nvSpPr>
          <p:cNvPr id="79" name="Google Shape;79;p17"/>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p:txBody>
      </p:sp>
      <p:sp>
        <p:nvSpPr>
          <p:cNvPr id="80" name="Google Shape;80;p17"/>
          <p:cNvSpPr txBox="1"/>
          <p:nvPr/>
        </p:nvSpPr>
        <p:spPr>
          <a:xfrm>
            <a:off x="176936" y="3963550"/>
            <a:ext cx="3515498" cy="4850710"/>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English </a:t>
            </a:r>
            <a:r>
              <a:rPr lang="en-GB" sz="12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inc.</a:t>
            </a:r>
            <a:r>
              <a:rPr lang="en-GB"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Reading</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This half term we will be exploring a  range of writing genres as we cover:</a:t>
            </a: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Third person adventure stories</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Persuasive writing (adverts)</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Poems which explore form</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News reports</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First person diary entries</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rPr>
              <a:t>- Stories from other cultures</a:t>
            </a:r>
            <a:endParaRPr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Light"/>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Light"/>
                <a:ea typeface="Open Sans Light"/>
                <a:cs typeface="Open Sans Light"/>
                <a:sym typeface="Open Sans Light"/>
              </a:rPr>
              <a:t>Home readers have now been sent home with your child(ren) and are allocated according to their reading ability.  We recommend you read with your child / your child reads independently at home 3 times per week.</a:t>
            </a: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Light"/>
                <a:ea typeface="Open Sans Light"/>
                <a:cs typeface="Open Sans Light"/>
                <a:sym typeface="Open Sans Light"/>
              </a:rPr>
              <a:t>Homework is given out every Thursday and is required back by the following Tuesday please.</a:t>
            </a:r>
          </a:p>
          <a:p>
            <a:endParaRPr lang="en-GB" sz="1200" b="1" dirty="0">
              <a:solidFill>
                <a:schemeClr val="dk1"/>
              </a:solidFill>
              <a:latin typeface="Open Sans"/>
              <a:ea typeface="Open Sans"/>
              <a:cs typeface="Open Sans"/>
              <a:sym typeface="Open Sans Light"/>
            </a:endParaRPr>
          </a:p>
          <a:p>
            <a:r>
              <a:rPr lang="en-GB" sz="1200" b="1" dirty="0">
                <a:solidFill>
                  <a:schemeClr val="dk1"/>
                </a:solidFill>
                <a:latin typeface="Open Sans"/>
                <a:ea typeface="Open Sans"/>
                <a:cs typeface="Open Sans"/>
                <a:sym typeface="Open Sans Light"/>
              </a:rPr>
              <a:t>Useful websites:</a:t>
            </a:r>
          </a:p>
          <a:p>
            <a:pPr>
              <a:buFont typeface="Arial" pitchFamily="34" charset="0"/>
              <a:buChar char="•"/>
            </a:pPr>
            <a:r>
              <a:rPr lang="en-GB" sz="1200" dirty="0" err="1">
                <a:solidFill>
                  <a:schemeClr val="dk1"/>
                </a:solidFill>
                <a:latin typeface="Open Sans"/>
                <a:ea typeface="Open Sans"/>
                <a:cs typeface="Open Sans"/>
                <a:sym typeface="Open Sans Light"/>
              </a:rPr>
              <a:t>Topmarks</a:t>
            </a:r>
            <a:r>
              <a:rPr lang="en-GB" sz="1200" dirty="0">
                <a:solidFill>
                  <a:schemeClr val="dk1"/>
                </a:solidFill>
                <a:latin typeface="Open Sans"/>
                <a:ea typeface="Open Sans"/>
                <a:cs typeface="Open Sans"/>
                <a:sym typeface="Open Sans Light"/>
              </a:rPr>
              <a:t>—Hit the Button </a:t>
            </a:r>
          </a:p>
          <a:p>
            <a:pPr>
              <a:buFont typeface="Arial" pitchFamily="34" charset="0"/>
              <a:buChar char="•"/>
            </a:pPr>
            <a:r>
              <a:rPr lang="en-GB" sz="1200" dirty="0">
                <a:solidFill>
                  <a:schemeClr val="dk1"/>
                </a:solidFill>
                <a:latin typeface="Open Sans"/>
                <a:ea typeface="Open Sans"/>
                <a:cs typeface="Open Sans"/>
                <a:sym typeface="Open Sans Light"/>
                <a:hlinkClick r:id="rId3"/>
              </a:rPr>
              <a:t>Times Tables Rock Stars (ttrockstars.com)</a:t>
            </a:r>
            <a:r>
              <a:rPr lang="en-GB" sz="1200" dirty="0">
                <a:solidFill>
                  <a:schemeClr val="dk1"/>
                </a:solidFill>
                <a:latin typeface="Open Sans"/>
                <a:ea typeface="Open Sans"/>
                <a:cs typeface="Open Sans"/>
                <a:sym typeface="Open Sans Light"/>
              </a:rPr>
              <a:t> BBC times table songs</a:t>
            </a:r>
          </a:p>
          <a:p>
            <a:pPr>
              <a:buFont typeface="Arial" pitchFamily="34" charset="0"/>
              <a:buChar char="•"/>
            </a:pPr>
            <a:r>
              <a:rPr lang="en-GB" sz="1200" dirty="0">
                <a:solidFill>
                  <a:schemeClr val="dk1"/>
                </a:solidFill>
                <a:latin typeface="Open Sans"/>
                <a:ea typeface="Open Sans"/>
                <a:cs typeface="Open Sans"/>
                <a:sym typeface="Open Sans Light"/>
              </a:rPr>
              <a:t>https://www.timestables.co.uk/multiplication-tables-check/</a:t>
            </a:r>
          </a:p>
          <a:p>
            <a:r>
              <a:rPr lang="en-GB" sz="1200" dirty="0"/>
              <a:t> </a:t>
            </a:r>
            <a:endParaRPr sz="1200" dirty="0">
              <a:solidFill>
                <a:schemeClr val="dk1"/>
              </a:solidFill>
              <a:latin typeface="Open Sans Light"/>
              <a:ea typeface="Open Sans Light"/>
              <a:cs typeface="Open Sans Light"/>
              <a:sym typeface="Open Sans Light"/>
            </a:endParaRPr>
          </a:p>
        </p:txBody>
      </p:sp>
      <p:sp>
        <p:nvSpPr>
          <p:cNvPr id="81" name="Google Shape;81;p17"/>
          <p:cNvSpPr txBox="1"/>
          <p:nvPr/>
        </p:nvSpPr>
        <p:spPr>
          <a:xfrm>
            <a:off x="3846702" y="3977232"/>
            <a:ext cx="3515498" cy="4807908"/>
          </a:xfrm>
          <a:prstGeom prst="rect">
            <a:avLst/>
          </a:prstGeom>
          <a:solidFill>
            <a:srgbClr val="F8EBEB"/>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Open Sans"/>
                <a:ea typeface="Open Sans"/>
                <a:cs typeface="Open Sans"/>
                <a:sym typeface="Open Sans"/>
              </a:rPr>
              <a:t>Maths</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This half term we will be looking at the children’s sound understanding of number throughout these topics: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 Place Value</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 Addition and subtraction</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 Measurement – Area</a:t>
            </a: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 Multiplication and division</a:t>
            </a:r>
            <a:endParaRPr lang="en-GB" sz="1200" dirty="0">
              <a:solidFill>
                <a:schemeClr val="dk1"/>
              </a:solidFill>
              <a:latin typeface="Open Sans Light"/>
              <a:ea typeface="Open Sans Light"/>
              <a:cs typeface="Open Sans Light"/>
              <a:sym typeface="Open Sans Light"/>
            </a:endParaRPr>
          </a:p>
          <a:p>
            <a:endParaRPr lang="en-GB" sz="1200" b="1" dirty="0">
              <a:solidFill>
                <a:schemeClr val="dk1"/>
              </a:solidFill>
              <a:latin typeface="Open Sans Light"/>
              <a:ea typeface="Open Sans Light"/>
              <a:cs typeface="Open Sans Light"/>
              <a:sym typeface="Open Sans Light"/>
            </a:endParaRPr>
          </a:p>
          <a:p>
            <a:endParaRPr lang="en-GB" sz="1200" b="1" dirty="0">
              <a:solidFill>
                <a:schemeClr val="dk1"/>
              </a:solidFill>
              <a:latin typeface="Open Sans Light"/>
              <a:ea typeface="Open Sans Light"/>
              <a:cs typeface="Open Sans Light"/>
              <a:sym typeface="Open Sans Light"/>
            </a:endParaRPr>
          </a:p>
          <a:p>
            <a:r>
              <a:rPr lang="en-GB" sz="1200" b="1" dirty="0">
                <a:solidFill>
                  <a:schemeClr val="dk1"/>
                </a:solidFill>
                <a:latin typeface="Open Sans Light"/>
                <a:ea typeface="Open Sans Light"/>
                <a:cs typeface="Open Sans Light"/>
                <a:sym typeface="Open Sans Light"/>
              </a:rPr>
              <a:t>Times Tables Check:</a:t>
            </a:r>
          </a:p>
          <a:p>
            <a:r>
              <a:rPr lang="en-GB" sz="1200" dirty="0">
                <a:solidFill>
                  <a:schemeClr val="dk1"/>
                </a:solidFill>
                <a:latin typeface="Open Sans"/>
                <a:ea typeface="Open Sans"/>
                <a:cs typeface="Open Sans"/>
                <a:sym typeface="Open Sans Light"/>
              </a:rPr>
              <a:t>During the month of June, we will administer an online multiplication tables check to all year 4 pupils. </a:t>
            </a:r>
          </a:p>
          <a:p>
            <a:r>
              <a:rPr lang="en-GB" sz="1200" dirty="0">
                <a:solidFill>
                  <a:schemeClr val="dk1"/>
                </a:solidFill>
                <a:latin typeface="Open Sans"/>
                <a:ea typeface="Open Sans"/>
                <a:cs typeface="Open Sans"/>
                <a:sym typeface="Open Sans Light"/>
              </a:rPr>
              <a:t>The National Curriculum specifies that pupils should be taught to recall the multiplication tables up to and including 12 x 12 by the end of year 4.  </a:t>
            </a:r>
          </a:p>
          <a:p>
            <a:r>
              <a:rPr lang="en-GB" sz="1200" dirty="0">
                <a:solidFill>
                  <a:schemeClr val="dk1"/>
                </a:solidFill>
                <a:latin typeface="Open Sans"/>
                <a:ea typeface="Open Sans"/>
                <a:cs typeface="Open Sans"/>
                <a:sym typeface="Open Sans Light"/>
              </a:rPr>
              <a:t>The children will have 6 seconds to answer a random selection of times tables so speed is important.·</a:t>
            </a:r>
          </a:p>
          <a:p>
            <a:r>
              <a:rPr lang="en-GB" sz="1200" dirty="0">
                <a:solidFill>
                  <a:schemeClr val="dk1"/>
                </a:solidFill>
                <a:latin typeface="Open Sans"/>
                <a:ea typeface="Open Sans"/>
                <a:cs typeface="Open Sans"/>
                <a:sym typeface="Open Sans Light"/>
              </a:rPr>
              <a:t>This is something where practise at home is really key to their success!</a:t>
            </a:r>
          </a:p>
          <a:p>
            <a:endParaRPr lang="en-GB" sz="1200" dirty="0"/>
          </a:p>
        </p:txBody>
      </p:sp>
      <p:sp>
        <p:nvSpPr>
          <p:cNvPr id="82" name="Google Shape;82;p17"/>
          <p:cNvSpPr txBox="1"/>
          <p:nvPr/>
        </p:nvSpPr>
        <p:spPr>
          <a:xfrm>
            <a:off x="176937" y="2833573"/>
            <a:ext cx="7185264" cy="1070132"/>
          </a:xfrm>
          <a:prstGeom prst="rect">
            <a:avLst/>
          </a:prstGeom>
          <a:solidFill>
            <a:srgbClr val="EEEEEE"/>
          </a:solidFill>
          <a:ln>
            <a:noFill/>
          </a:ln>
        </p:spPr>
        <p:txBody>
          <a:bodyPr spcFirstLastPara="1" wrap="square" lIns="90000" tIns="90000" rIns="90000" bIns="90000" anchor="t" anchorCtr="0">
            <a:noAutofit/>
          </a:bodyPr>
          <a:lstStyle/>
          <a:p>
            <a:pPr marL="0" lvl="0" indent="0" algn="ctr"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Welcome back Y4!  </a:t>
            </a:r>
          </a:p>
          <a:p>
            <a:pPr marL="0" lvl="0" indent="0"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Another school year is here and we are super excited to welcome all of the new bubbly faces into our year group.  We have lots of interesting learning ready to challenge and inspire the children.</a:t>
            </a:r>
          </a:p>
          <a:p>
            <a:pPr marL="0" lvl="0" indent="0" rtl="0">
              <a:spcBef>
                <a:spcPts val="0"/>
              </a:spcBef>
              <a:spcAft>
                <a:spcPts val="0"/>
              </a:spcAft>
              <a:buClr>
                <a:schemeClr val="dk1"/>
              </a:buClr>
              <a:buSzPts val="1100"/>
              <a:buFont typeface="Arial"/>
              <a:buNone/>
            </a:pPr>
            <a:endParaRPr lang="en-GB" sz="400" dirty="0">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Please do not hesitate to contact us by phone or the class email address if you have any questions or concerns – we are always here to help!    	                   </a:t>
            </a:r>
            <a:r>
              <a:rPr lang="en-GB" sz="1200" b="1" dirty="0">
                <a:solidFill>
                  <a:schemeClr val="dk1"/>
                </a:solidFill>
                <a:latin typeface="Open Sans"/>
                <a:ea typeface="Open Sans"/>
                <a:cs typeface="Open Sans"/>
                <a:sym typeface="Open Sans"/>
              </a:rPr>
              <a:t>y4staff@stbenedicts.npcat.org.uk</a:t>
            </a:r>
            <a:endParaRPr sz="1200" b="1" dirty="0">
              <a:solidFill>
                <a:schemeClr val="dk1"/>
              </a:solidFill>
              <a:latin typeface="Open Sans"/>
              <a:ea typeface="Open Sans"/>
              <a:cs typeface="Open Sans"/>
              <a:sym typeface="Open Sans"/>
            </a:endParaRPr>
          </a:p>
        </p:txBody>
      </p:sp>
      <p:sp>
        <p:nvSpPr>
          <p:cNvPr id="8" name="Google Shape;82;p17">
            <a:extLst>
              <a:ext uri="{FF2B5EF4-FFF2-40B4-BE49-F238E27FC236}">
                <a16:creationId xmlns:a16="http://schemas.microsoft.com/office/drawing/2014/main" id="{C5363719-F82E-42E4-870B-98BE82FC474A}"/>
              </a:ext>
            </a:extLst>
          </p:cNvPr>
          <p:cNvSpPr txBox="1"/>
          <p:nvPr/>
        </p:nvSpPr>
        <p:spPr>
          <a:xfrm>
            <a:off x="217187" y="8972625"/>
            <a:ext cx="7125300" cy="1070132"/>
          </a:xfrm>
          <a:prstGeom prst="rect">
            <a:avLst/>
          </a:prstGeom>
          <a:solidFill>
            <a:srgbClr val="EEEEEE"/>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This terms’ texts: </a:t>
            </a:r>
            <a:endParaRPr sz="1200" dirty="0">
              <a:solidFill>
                <a:schemeClr val="dk1"/>
              </a:solidFill>
              <a:latin typeface="Open Sans"/>
              <a:ea typeface="Open Sans"/>
              <a:cs typeface="Open Sans"/>
              <a:sym typeface="Open Sans"/>
            </a:endParaRPr>
          </a:p>
        </p:txBody>
      </p:sp>
      <p:pic>
        <p:nvPicPr>
          <p:cNvPr id="9" name="Picture 2"/>
          <p:cNvPicPr>
            <a:picLocks noChangeAspect="1" noChangeArrowheads="1"/>
          </p:cNvPicPr>
          <p:nvPr/>
        </p:nvPicPr>
        <p:blipFill>
          <a:blip r:embed="rId4" cstate="print"/>
          <a:srcRect/>
          <a:stretch>
            <a:fillRect/>
          </a:stretch>
        </p:blipFill>
        <p:spPr bwMode="auto">
          <a:xfrm>
            <a:off x="2146960" y="8977589"/>
            <a:ext cx="752994" cy="1172251"/>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4846763" y="8972625"/>
            <a:ext cx="717566" cy="1104825"/>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3493136" y="8972625"/>
            <a:ext cx="779451" cy="11757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8"/>
          <p:cNvSpPr txBox="1"/>
          <p:nvPr/>
        </p:nvSpPr>
        <p:spPr>
          <a:xfrm>
            <a:off x="490290" y="634055"/>
            <a:ext cx="6459150" cy="2231065"/>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Light"/>
              </a:rPr>
              <a:t>RE Come and See</a:t>
            </a:r>
          </a:p>
          <a:p>
            <a:r>
              <a:rPr lang="en-GB" dirty="0">
                <a:latin typeface="Open Sans"/>
                <a:ea typeface="Open Sans"/>
                <a:cs typeface="Open Sans"/>
                <a:sym typeface="Open Sans"/>
              </a:rPr>
              <a:t>Domestic Church (Family)- People- ‘Where did I come from?’</a:t>
            </a:r>
          </a:p>
          <a:p>
            <a:r>
              <a:rPr lang="en-GB" dirty="0">
                <a:latin typeface="Open Sans"/>
                <a:ea typeface="Open Sans"/>
                <a:cs typeface="Open Sans"/>
                <a:sym typeface="Open Sans"/>
              </a:rPr>
              <a:t>Baptism/Confirmation (Belonging)- Called- ‘What does it mean to be called and chosen?</a:t>
            </a:r>
          </a:p>
          <a:p>
            <a:r>
              <a:rPr lang="en-GB" dirty="0">
                <a:latin typeface="Open Sans"/>
                <a:ea typeface="Open Sans"/>
                <a:cs typeface="Open Sans"/>
                <a:sym typeface="Open Sans"/>
              </a:rPr>
              <a:t>Advent/ Christmas (Loving)- Gift- ‘What’s so special about gifts?’</a:t>
            </a:r>
          </a:p>
          <a:p>
            <a:r>
              <a:rPr lang="en-GB" dirty="0">
                <a:latin typeface="Open Sans"/>
                <a:ea typeface="Open Sans"/>
                <a:cs typeface="Open Sans"/>
                <a:sym typeface="Open Sans"/>
              </a:rPr>
              <a:t>Judaism -(1 week)</a:t>
            </a:r>
          </a:p>
          <a:p>
            <a:endParaRPr lang="en-GB" dirty="0">
              <a:latin typeface="Open Sans"/>
              <a:ea typeface="Open Sans"/>
              <a:cs typeface="Open Sans"/>
              <a:sym typeface="Open Sans"/>
            </a:endParaRPr>
          </a:p>
          <a:p>
            <a:r>
              <a:rPr lang="en-GB" b="1" dirty="0">
                <a:latin typeface="Open Sans"/>
                <a:ea typeface="Open Sans"/>
                <a:cs typeface="Open Sans"/>
                <a:sym typeface="Open Sans"/>
              </a:rPr>
              <a:t>RSE</a:t>
            </a:r>
          </a:p>
          <a:p>
            <a:r>
              <a:rPr lang="en-GB" dirty="0">
                <a:latin typeface="Open Sans"/>
                <a:ea typeface="Open Sans"/>
                <a:cs typeface="Open Sans"/>
                <a:sym typeface="Open Sans"/>
              </a:rPr>
              <a:t>Unit 1 Get Up</a:t>
            </a:r>
          </a:p>
          <a:p>
            <a:endParaRPr lang="en-GB" dirty="0">
              <a:latin typeface="Open Sans"/>
              <a:ea typeface="Open Sans"/>
              <a:cs typeface="Open Sans"/>
              <a:sym typeface="Open Sans"/>
            </a:endParaRPr>
          </a:p>
          <a:p>
            <a:endParaRPr lang="en-GB" dirty="0">
              <a:latin typeface="Open Sans"/>
              <a:ea typeface="Open Sans"/>
              <a:cs typeface="Open Sans"/>
              <a:sym typeface="Open Sans"/>
            </a:endParaRPr>
          </a:p>
          <a:p>
            <a:endParaRPr lang="en-GB" dirty="0">
              <a:latin typeface="Open Sans"/>
              <a:ea typeface="Open Sans"/>
              <a:cs typeface="Open Sans"/>
              <a:sym typeface="Open Sans"/>
            </a:endParaRPr>
          </a:p>
          <a:p>
            <a:r>
              <a:rPr lang="en-GB" b="1" dirty="0">
                <a:latin typeface="Open Sans"/>
                <a:ea typeface="Open Sans"/>
                <a:cs typeface="Open Sans"/>
                <a:sym typeface="Open Sans"/>
              </a:rPr>
              <a:t> </a:t>
            </a: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p:txBody>
      </p:sp>
      <p:sp>
        <p:nvSpPr>
          <p:cNvPr id="90" name="Google Shape;90;p18"/>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 name="Google Shape;97;p19">
            <a:extLst>
              <a:ext uri="{FF2B5EF4-FFF2-40B4-BE49-F238E27FC236}">
                <a16:creationId xmlns:a16="http://schemas.microsoft.com/office/drawing/2014/main" id="{A129A757-DD51-443C-A9A7-B04EAAA34288}"/>
              </a:ext>
            </a:extLst>
          </p:cNvPr>
          <p:cNvSpPr txBox="1"/>
          <p:nvPr/>
        </p:nvSpPr>
        <p:spPr>
          <a:xfrm>
            <a:off x="414090" y="3250805"/>
            <a:ext cx="6581070" cy="426251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Curriculum</a:t>
            </a: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Science </a:t>
            </a:r>
            <a:r>
              <a:rPr lang="en-GB" dirty="0">
                <a:latin typeface="Open Sans"/>
                <a:ea typeface="Open Sans"/>
                <a:cs typeface="Open Sans"/>
                <a:sym typeface="Open Sans"/>
              </a:rPr>
              <a:t>Living things and their habitats / States of Matter</a:t>
            </a: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Geography  </a:t>
            </a:r>
            <a:r>
              <a:rPr lang="en-GB" dirty="0">
                <a:latin typeface="Open Sans"/>
                <a:ea typeface="Open Sans"/>
                <a:cs typeface="Open Sans"/>
                <a:sym typeface="Open Sans"/>
              </a:rPr>
              <a:t>Rivers / Latitude and longitude</a:t>
            </a: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History  </a:t>
            </a:r>
            <a:r>
              <a:rPr lang="en-GB" dirty="0">
                <a:latin typeface="Open Sans"/>
                <a:ea typeface="Open Sans"/>
                <a:cs typeface="Open Sans"/>
                <a:sym typeface="Open Sans"/>
              </a:rPr>
              <a:t>Britain’s settlement by Anglo-Saxons and Scots.</a:t>
            </a:r>
          </a:p>
          <a:p>
            <a:pPr lvl="0">
              <a:buClr>
                <a:schemeClr val="dk1"/>
              </a:buClr>
              <a:buSzPts val="1100"/>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Computing  </a:t>
            </a:r>
            <a:r>
              <a:rPr lang="en-GB" dirty="0">
                <a:latin typeface="Open Sans"/>
                <a:ea typeface="Open Sans"/>
                <a:cs typeface="Open Sans"/>
                <a:sym typeface="Open Sans"/>
              </a:rPr>
              <a:t>Online safety / Coding.</a:t>
            </a: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Art and Design  </a:t>
            </a:r>
            <a:r>
              <a:rPr lang="en-GB" dirty="0">
                <a:latin typeface="Open Sans"/>
                <a:ea typeface="Open Sans"/>
                <a:cs typeface="Open Sans"/>
                <a:sym typeface="Open Sans"/>
              </a:rPr>
              <a:t>Drawing / Painting.</a:t>
            </a: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Design and Technology  </a:t>
            </a:r>
            <a:r>
              <a:rPr lang="en-GB" dirty="0">
                <a:latin typeface="Open Sans"/>
                <a:ea typeface="Open Sans"/>
                <a:cs typeface="Open Sans"/>
                <a:sym typeface="Open Sans"/>
              </a:rPr>
              <a:t>Food and Nutrition / Mechanisms</a:t>
            </a: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French  </a:t>
            </a:r>
            <a:r>
              <a:rPr lang="en-GB" dirty="0">
                <a:latin typeface="Open Sans"/>
                <a:ea typeface="Open Sans"/>
                <a:cs typeface="Open Sans"/>
                <a:sym typeface="Open Sans"/>
              </a:rPr>
              <a:t>The calendar (Days, months, date) / Colours / Emotions / Numbers 0-20.</a:t>
            </a:r>
          </a:p>
          <a:p>
            <a:pPr marL="0" lvl="0" indent="0" algn="l" rtl="0">
              <a:spcBef>
                <a:spcPts val="0"/>
              </a:spcBef>
              <a:spcAft>
                <a:spcPts val="0"/>
              </a:spcAft>
              <a:buClr>
                <a:schemeClr val="dk1"/>
              </a:buClr>
              <a:buSzPts val="1100"/>
              <a:buFont typeface="Arial"/>
              <a:buNone/>
            </a:pPr>
            <a:endParaRPr lang="en-GB"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Music   </a:t>
            </a:r>
            <a:r>
              <a:rPr lang="en-GB" dirty="0">
                <a:latin typeface="Open Sans"/>
                <a:ea typeface="Open Sans"/>
                <a:cs typeface="Open Sans"/>
                <a:sym typeface="Open Sans"/>
              </a:rPr>
              <a:t>Mastering the glockenspiel – Untuned percussion and singing.</a:t>
            </a: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PSHE </a:t>
            </a:r>
            <a:r>
              <a:rPr lang="en-GB" dirty="0">
                <a:latin typeface="Open Sans"/>
                <a:ea typeface="Open Sans"/>
                <a:cs typeface="Open Sans"/>
                <a:sym typeface="Open Sans"/>
              </a:rPr>
              <a:t>Being in my world / Celebrating difference</a:t>
            </a:r>
          </a:p>
        </p:txBody>
      </p:sp>
      <p:sp>
        <p:nvSpPr>
          <p:cNvPr id="9" name="Google Shape;101;p19">
            <a:extLst>
              <a:ext uri="{FF2B5EF4-FFF2-40B4-BE49-F238E27FC236}">
                <a16:creationId xmlns:a16="http://schemas.microsoft.com/office/drawing/2014/main" id="{CF587FE0-5B07-4E20-B312-87FBD662C192}"/>
              </a:ext>
            </a:extLst>
          </p:cNvPr>
          <p:cNvSpPr txBox="1"/>
          <p:nvPr/>
        </p:nvSpPr>
        <p:spPr>
          <a:xfrm>
            <a:off x="407431" y="7789442"/>
            <a:ext cx="6618210" cy="2124580"/>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Open Sans"/>
                <a:ea typeface="Open Sans"/>
                <a:cs typeface="Open Sans"/>
                <a:sym typeface="Open Sans"/>
              </a:rPr>
              <a:t>Important dates</a:t>
            </a:r>
            <a:endParaRPr b="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dirty="0">
                <a:latin typeface="Open Sans"/>
                <a:ea typeface="Open Sans"/>
                <a:cs typeface="Open Sans"/>
                <a:sym typeface="Open Sans"/>
              </a:rPr>
              <a:t>6</a:t>
            </a:r>
            <a:r>
              <a:rPr lang="en-GB" baseline="30000" dirty="0">
                <a:latin typeface="Open Sans"/>
                <a:ea typeface="Open Sans"/>
                <a:cs typeface="Open Sans"/>
                <a:sym typeface="Open Sans"/>
              </a:rPr>
              <a:t>th</a:t>
            </a:r>
            <a:r>
              <a:rPr lang="en-GB" dirty="0">
                <a:latin typeface="Open Sans"/>
                <a:ea typeface="Open Sans"/>
                <a:cs typeface="Open Sans"/>
                <a:sym typeface="Open Sans"/>
              </a:rPr>
              <a:t> October Parent Consultation Evening</a:t>
            </a:r>
          </a:p>
          <a:p>
            <a:pPr marL="0" lvl="0" indent="0" algn="l" rtl="0">
              <a:spcBef>
                <a:spcPts val="0"/>
              </a:spcBef>
              <a:spcAft>
                <a:spcPts val="0"/>
              </a:spcAft>
              <a:buClr>
                <a:schemeClr val="dk1"/>
              </a:buClr>
              <a:buSzPts val="1100"/>
              <a:buFont typeface="Arial"/>
              <a:buNone/>
            </a:pPr>
            <a:r>
              <a:rPr lang="en-GB" dirty="0">
                <a:latin typeface="Open Sans"/>
                <a:ea typeface="Open Sans"/>
                <a:cs typeface="Open Sans"/>
                <a:sym typeface="Open Sans"/>
              </a:rPr>
              <a:t>14</a:t>
            </a:r>
            <a:r>
              <a:rPr lang="en-GB" baseline="30000" dirty="0">
                <a:latin typeface="Open Sans"/>
                <a:ea typeface="Open Sans"/>
                <a:cs typeface="Open Sans"/>
                <a:sym typeface="Open Sans"/>
              </a:rPr>
              <a:t>th</a:t>
            </a:r>
            <a:r>
              <a:rPr lang="en-GB" dirty="0">
                <a:latin typeface="Open Sans"/>
                <a:ea typeface="Open Sans"/>
                <a:cs typeface="Open Sans"/>
                <a:sym typeface="Open Sans"/>
              </a:rPr>
              <a:t> – 18</a:t>
            </a:r>
            <a:r>
              <a:rPr lang="en-GB" baseline="30000" dirty="0">
                <a:latin typeface="Open Sans"/>
                <a:ea typeface="Open Sans"/>
                <a:cs typeface="Open Sans"/>
                <a:sym typeface="Open Sans"/>
              </a:rPr>
              <a:t>th</a:t>
            </a:r>
            <a:r>
              <a:rPr lang="en-GB" dirty="0">
                <a:latin typeface="Open Sans"/>
                <a:ea typeface="Open Sans"/>
                <a:cs typeface="Open Sans"/>
                <a:sym typeface="Open Sans"/>
              </a:rPr>
              <a:t> November Anti-Bullying Week</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20</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Autumn Disco</a:t>
            </a:r>
          </a:p>
          <a:p>
            <a:pPr marL="0" lvl="0" indent="0" algn="l" rtl="0">
              <a:spcBef>
                <a:spcPts val="0"/>
              </a:spcBef>
              <a:spcAft>
                <a:spcPts val="0"/>
              </a:spcAft>
              <a:buClr>
                <a:schemeClr val="dk1"/>
              </a:buClr>
              <a:buSzPts val="1100"/>
              <a:buFont typeface="Arial"/>
              <a:buNone/>
            </a:pPr>
            <a:r>
              <a:rPr lang="en-GB" dirty="0">
                <a:latin typeface="Open Sans"/>
                <a:ea typeface="Open Sans"/>
                <a:cs typeface="Open Sans"/>
                <a:sym typeface="Open Sans"/>
              </a:rPr>
              <a:t>8</a:t>
            </a:r>
            <a:r>
              <a:rPr lang="en-GB" baseline="30000" dirty="0">
                <a:latin typeface="Open Sans"/>
                <a:ea typeface="Open Sans"/>
                <a:cs typeface="Open Sans"/>
                <a:sym typeface="Open Sans"/>
              </a:rPr>
              <a:t>th</a:t>
            </a:r>
            <a:r>
              <a:rPr lang="en-GB" dirty="0">
                <a:latin typeface="Open Sans"/>
                <a:ea typeface="Open Sans"/>
                <a:cs typeface="Open Sans"/>
                <a:sym typeface="Open Sans"/>
              </a:rPr>
              <a:t> December Christmas Disco</a:t>
            </a:r>
            <a:endParaRPr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solidFill>
                  <a:schemeClr val="dk1"/>
                </a:solidFill>
                <a:latin typeface="Open Sans"/>
                <a:ea typeface="Open Sans"/>
                <a:cs typeface="Open Sans"/>
                <a:sym typeface="Open Sans"/>
              </a:rPr>
              <a:t>PD days</a:t>
            </a:r>
          </a:p>
          <a:p>
            <a:pPr marL="0" lvl="0" indent="0" algn="l" rtl="0">
              <a:spcBef>
                <a:spcPts val="0"/>
              </a:spcBef>
              <a:spcAft>
                <a:spcPts val="0"/>
              </a:spcAft>
              <a:buClr>
                <a:schemeClr val="dk1"/>
              </a:buClr>
              <a:buSzPts val="1100"/>
              <a:buFont typeface="Arial"/>
              <a:buNone/>
            </a:pPr>
            <a:r>
              <a:rPr lang="en-GB" dirty="0">
                <a:latin typeface="Open Sans"/>
                <a:ea typeface="Open Sans"/>
                <a:cs typeface="Open Sans"/>
                <a:sym typeface="Open Sans"/>
              </a:rPr>
              <a:t>7</a:t>
            </a:r>
            <a:r>
              <a:rPr lang="en-GB" baseline="30000" dirty="0">
                <a:latin typeface="Open Sans"/>
                <a:ea typeface="Open Sans"/>
                <a:cs typeface="Open Sans"/>
                <a:sym typeface="Open Sans"/>
              </a:rPr>
              <a:t>th</a:t>
            </a:r>
            <a:r>
              <a:rPr lang="en-GB" dirty="0">
                <a:latin typeface="Open Sans"/>
                <a:ea typeface="Open Sans"/>
                <a:cs typeface="Open Sans"/>
                <a:sym typeface="Open Sans"/>
              </a:rPr>
              <a:t> October </a:t>
            </a:r>
            <a:endParaRPr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solidFill>
                  <a:schemeClr val="dk1"/>
                </a:solidFill>
                <a:latin typeface="Open Sans"/>
                <a:ea typeface="Open Sans"/>
                <a:cs typeface="Open Sans"/>
                <a:sym typeface="Open Sans"/>
              </a:rPr>
              <a:t>Pray together</a:t>
            </a:r>
          </a:p>
          <a:p>
            <a:pPr marL="0" lvl="0" indent="0" algn="l" rtl="0">
              <a:spcBef>
                <a:spcPts val="0"/>
              </a:spcBef>
              <a:spcAft>
                <a:spcPts val="0"/>
              </a:spcAft>
              <a:buClr>
                <a:schemeClr val="dk1"/>
              </a:buClr>
              <a:buSzPts val="1100"/>
              <a:buFont typeface="Arial"/>
              <a:buNone/>
            </a:pPr>
            <a:r>
              <a:rPr lang="en-GB" dirty="0">
                <a:latin typeface="Open Sans"/>
                <a:ea typeface="Open Sans"/>
                <a:cs typeface="Open Sans"/>
                <a:sym typeface="Open Sans"/>
              </a:rPr>
              <a:t>13</a:t>
            </a:r>
            <a:r>
              <a:rPr lang="en-GB" baseline="30000" dirty="0">
                <a:latin typeface="Open Sans"/>
                <a:ea typeface="Open Sans"/>
                <a:cs typeface="Open Sans"/>
                <a:sym typeface="Open Sans"/>
              </a:rPr>
              <a:t>th</a:t>
            </a:r>
            <a:r>
              <a:rPr lang="en-GB" dirty="0">
                <a:latin typeface="Open Sans"/>
                <a:ea typeface="Open Sans"/>
                <a:cs typeface="Open Sans"/>
                <a:sym typeface="Open Sans"/>
              </a:rPr>
              <a:t> October at 2:30pm</a:t>
            </a:r>
            <a:endParaRPr dirty="0">
              <a:solidFill>
                <a:schemeClr val="dk1"/>
              </a:solidFill>
              <a:latin typeface="Open Sans"/>
              <a:ea typeface="Open Sans"/>
              <a:cs typeface="Open Sans"/>
              <a:sym typeface="Open Sans"/>
            </a:endParaRPr>
          </a:p>
        </p:txBody>
      </p:sp>
      <p:pic>
        <p:nvPicPr>
          <p:cNvPr id="2050" name="Picture 2"/>
          <p:cNvPicPr>
            <a:picLocks noChangeAspect="1" noChangeArrowheads="1"/>
          </p:cNvPicPr>
          <p:nvPr/>
        </p:nvPicPr>
        <p:blipFill>
          <a:blip r:embed="rId3"/>
          <a:srcRect/>
          <a:stretch>
            <a:fillRect/>
          </a:stretch>
        </p:blipFill>
        <p:spPr bwMode="auto">
          <a:xfrm>
            <a:off x="5755640" y="1943735"/>
            <a:ext cx="904875" cy="814388"/>
          </a:xfrm>
          <a:prstGeom prst="rect">
            <a:avLst/>
          </a:prstGeom>
          <a:noFill/>
          <a:ln w="25400" algn="ctr">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1948180" y="2290763"/>
            <a:ext cx="612775" cy="482600"/>
          </a:xfrm>
          <a:prstGeom prst="rect">
            <a:avLst/>
          </a:prstGeom>
          <a:noFill/>
          <a:ln w="25400" algn="ctr">
            <a:noFill/>
            <a:miter lim="800000"/>
            <a:headEnd/>
            <a:tailEnd/>
          </a:ln>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520</Words>
  <Application>Microsoft Office PowerPoint</Application>
  <PresentationFormat>Custom</PresentationFormat>
  <Paragraphs>91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Crimson Text SemiBold</vt:lpstr>
      <vt:lpstr>Open Sans SemiBold</vt:lpstr>
      <vt:lpstr>Crimson Text</vt:lpstr>
      <vt:lpstr>Open Sans</vt:lpstr>
      <vt:lpstr>Open Sans Light</vt:lpstr>
      <vt:lpstr>Simple Light</vt:lpstr>
      <vt:lpstr>All Pages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Wilson</cp:lastModifiedBy>
  <cp:revision>28</cp:revision>
  <cp:lastPrinted>2022-09-02T07:21:32Z</cp:lastPrinted>
  <dcterms:modified xsi:type="dcterms:W3CDTF">2022-09-22T16:26:38Z</dcterms:modified>
</cp:coreProperties>
</file>