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0" r:id="rId5"/>
    <p:sldId id="263" r:id="rId6"/>
    <p:sldId id="264" r:id="rId7"/>
    <p:sldId id="265" r:id="rId8"/>
    <p:sldId id="266" r:id="rId9"/>
    <p:sldId id="261" r:id="rId10"/>
    <p:sldId id="262"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a:srgbClr val="33CC33"/>
    <a:srgbClr val="CC0099"/>
    <a:srgbClr val="FF5050"/>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74" autoAdjust="0"/>
    <p:restoredTop sz="94660"/>
  </p:normalViewPr>
  <p:slideViewPr>
    <p:cSldViewPr snapToGrid="0">
      <p:cViewPr varScale="1">
        <p:scale>
          <a:sx n="72" d="100"/>
          <a:sy n="72" d="100"/>
        </p:scale>
        <p:origin x="6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64605B1-CE5B-4BBD-9737-2FBFF7389BAD}"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574579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4605B1-CE5B-4BBD-9737-2FBFF7389BAD}"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24360232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4605B1-CE5B-4BBD-9737-2FBFF7389BAD}"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373052712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64605B1-CE5B-4BBD-9737-2FBFF7389BAD}"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3216490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64605B1-CE5B-4BBD-9737-2FBFF7389BAD}" type="datetimeFigureOut">
              <a:rPr lang="en-GB" smtClean="0"/>
              <a:t>22/04/2022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78425559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64605B1-CE5B-4BBD-9737-2FBFF7389BAD}" type="datetimeFigureOut">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18124224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64605B1-CE5B-4BBD-9737-2FBFF7389BAD}" type="datetimeFigureOut">
              <a:rPr lang="en-GB" smtClean="0"/>
              <a:t>22/04/2022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9616874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64605B1-CE5B-4BBD-9737-2FBFF7389BAD}" type="datetimeFigureOut">
              <a:rPr lang="en-GB" smtClean="0"/>
              <a:t>22/04/2022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1122912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64605B1-CE5B-4BBD-9737-2FBFF7389BAD}" type="datetimeFigureOut">
              <a:rPr lang="en-GB" smtClean="0"/>
              <a:t>22/04/2022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9150556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4605B1-CE5B-4BBD-9737-2FBFF7389BAD}" type="datetimeFigureOut">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631725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64605B1-CE5B-4BBD-9737-2FBFF7389BAD}" type="datetimeFigureOut">
              <a:rPr lang="en-GB" smtClean="0"/>
              <a:t>22/04/2022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065C0C57-4438-4A56-A370-40A73F52A82A}" type="slidenum">
              <a:rPr lang="en-GB" smtClean="0"/>
              <a:t>‹#›</a:t>
            </a:fld>
            <a:endParaRPr lang="en-GB"/>
          </a:p>
        </p:txBody>
      </p:sp>
    </p:spTree>
    <p:extLst>
      <p:ext uri="{BB962C8B-B14F-4D97-AF65-F5344CB8AC3E}">
        <p14:creationId xmlns:p14="http://schemas.microsoft.com/office/powerpoint/2010/main" val="35849207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64605B1-CE5B-4BBD-9737-2FBFF7389BAD}" type="datetimeFigureOut">
              <a:rPr lang="en-GB" smtClean="0"/>
              <a:t>22/04/2022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65C0C57-4438-4A56-A370-40A73F52A82A}" type="slidenum">
              <a:rPr lang="en-GB" smtClean="0"/>
              <a:t>‹#›</a:t>
            </a:fld>
            <a:endParaRPr lang="en-GB"/>
          </a:p>
        </p:txBody>
      </p:sp>
    </p:spTree>
    <p:extLst>
      <p:ext uri="{BB962C8B-B14F-4D97-AF65-F5344CB8AC3E}">
        <p14:creationId xmlns:p14="http://schemas.microsoft.com/office/powerpoint/2010/main" val="39587453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7000"/>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3405"/>
            <a:ext cx="9144000" cy="2386557"/>
          </a:xfrm>
        </p:spPr>
        <p:txBody>
          <a:bodyPr>
            <a:noAutofit/>
          </a:bodyPr>
          <a:lstStyle/>
          <a:p>
            <a:r>
              <a:rPr lang="en-US" sz="8000" dirty="0">
                <a:solidFill>
                  <a:srgbClr val="002060"/>
                </a:solidFill>
                <a:latin typeface="Affectionately Yours" pitchFamily="2" charset="0"/>
              </a:rPr>
              <a:t>The Early Years Foundation Stage </a:t>
            </a:r>
            <a:br>
              <a:rPr lang="en-US" sz="8000" dirty="0">
                <a:solidFill>
                  <a:srgbClr val="002060"/>
                </a:solidFill>
                <a:latin typeface="Affectionately Yours" pitchFamily="2" charset="0"/>
              </a:rPr>
            </a:br>
            <a:endParaRPr lang="en-GB" sz="4000" dirty="0">
              <a:solidFill>
                <a:srgbClr val="002060"/>
              </a:solidFill>
              <a:latin typeface="Affectionately Yours" pitchFamily="2" charset="0"/>
            </a:endParaRPr>
          </a:p>
        </p:txBody>
      </p:sp>
      <p:sp>
        <p:nvSpPr>
          <p:cNvPr id="3" name="Subtitle 2"/>
          <p:cNvSpPr>
            <a:spLocks noGrp="1"/>
          </p:cNvSpPr>
          <p:nvPr>
            <p:ph type="subTitle" idx="1"/>
          </p:nvPr>
        </p:nvSpPr>
        <p:spPr>
          <a:xfrm>
            <a:off x="1524000" y="3971108"/>
            <a:ext cx="9144000" cy="1286691"/>
          </a:xfrm>
        </p:spPr>
        <p:txBody>
          <a:bodyPr>
            <a:noAutofit/>
          </a:bodyPr>
          <a:lstStyle/>
          <a:p>
            <a:r>
              <a:rPr lang="en-US" sz="4800" dirty="0">
                <a:solidFill>
                  <a:srgbClr val="0070C0"/>
                </a:solidFill>
                <a:latin typeface="Affectionately Yours" pitchFamily="2" charset="0"/>
              </a:rPr>
              <a:t>St Bede’s Primary School</a:t>
            </a:r>
          </a:p>
          <a:p>
            <a:endParaRPr lang="en-US" sz="4800" dirty="0">
              <a:latin typeface="Affectionately Yours" pitchFamily="2" charset="0"/>
            </a:endParaRPr>
          </a:p>
          <a:p>
            <a:r>
              <a:rPr lang="en-US" sz="4800" dirty="0">
                <a:solidFill>
                  <a:schemeClr val="accent5">
                    <a:lumMod val="50000"/>
                  </a:schemeClr>
                </a:solidFill>
                <a:latin typeface="Affectionately Yours" pitchFamily="2" charset="0"/>
              </a:rPr>
              <a:t>2021-2022</a:t>
            </a:r>
            <a:endParaRPr lang="en-GB" sz="4800" dirty="0">
              <a:solidFill>
                <a:schemeClr val="accent5">
                  <a:lumMod val="50000"/>
                </a:schemeClr>
              </a:solidFill>
              <a:latin typeface="Affectionately Yours" pitchFamily="2" charset="0"/>
            </a:endParaRPr>
          </a:p>
        </p:txBody>
      </p:sp>
    </p:spTree>
    <p:extLst>
      <p:ext uri="{BB962C8B-B14F-4D97-AF65-F5344CB8AC3E}">
        <p14:creationId xmlns:p14="http://schemas.microsoft.com/office/powerpoint/2010/main" val="304933167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57000"/>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2656695"/>
            <a:ext cx="9144000" cy="2387600"/>
          </a:xfrm>
        </p:spPr>
        <p:txBody>
          <a:bodyPr>
            <a:noAutofit/>
          </a:bodyPr>
          <a:lstStyle/>
          <a:p>
            <a:r>
              <a:rPr lang="en-US" dirty="0">
                <a:solidFill>
                  <a:schemeClr val="accent5">
                    <a:lumMod val="50000"/>
                  </a:schemeClr>
                </a:solidFill>
                <a:latin typeface="Affectionately Yours" pitchFamily="2" charset="0"/>
              </a:rPr>
              <a:t>When we give every child the best start in their early years, we give them what they need today. We also set them up with every chance of success tomorrow.</a:t>
            </a:r>
            <a:endParaRPr lang="en-GB" dirty="0">
              <a:solidFill>
                <a:schemeClr val="accent5">
                  <a:lumMod val="50000"/>
                </a:schemeClr>
              </a:solidFill>
              <a:latin typeface="Affectionately Yours" pitchFamily="2" charset="0"/>
            </a:endParaRPr>
          </a:p>
        </p:txBody>
      </p:sp>
      <p:sp>
        <p:nvSpPr>
          <p:cNvPr id="3" name="Subtitle 2"/>
          <p:cNvSpPr>
            <a:spLocks noGrp="1"/>
          </p:cNvSpPr>
          <p:nvPr>
            <p:ph type="subTitle" idx="1"/>
          </p:nvPr>
        </p:nvSpPr>
        <p:spPr>
          <a:xfrm>
            <a:off x="1524000" y="5439905"/>
            <a:ext cx="9144000" cy="484322"/>
          </a:xfrm>
        </p:spPr>
        <p:txBody>
          <a:bodyPr/>
          <a:lstStyle/>
          <a:p>
            <a:r>
              <a:rPr lang="en-US" dirty="0">
                <a:solidFill>
                  <a:srgbClr val="0070C0"/>
                </a:solidFill>
                <a:latin typeface="Twinkl" pitchFamily="2" charset="0"/>
              </a:rPr>
              <a:t>Development Matters [</a:t>
            </a:r>
            <a:r>
              <a:rPr lang="en-US" dirty="0" err="1">
                <a:solidFill>
                  <a:srgbClr val="0070C0"/>
                </a:solidFill>
                <a:latin typeface="Twinkl" pitchFamily="2" charset="0"/>
              </a:rPr>
              <a:t>DfE</a:t>
            </a:r>
            <a:r>
              <a:rPr lang="en-US" dirty="0">
                <a:solidFill>
                  <a:srgbClr val="0070C0"/>
                </a:solidFill>
                <a:latin typeface="Twinkl" pitchFamily="2" charset="0"/>
              </a:rPr>
              <a:t>, 2021]</a:t>
            </a:r>
            <a:endParaRPr lang="en-GB" dirty="0">
              <a:solidFill>
                <a:srgbClr val="0070C0"/>
              </a:solidFill>
              <a:latin typeface="Twinkl" pitchFamily="2" charset="0"/>
            </a:endParaRPr>
          </a:p>
        </p:txBody>
      </p:sp>
    </p:spTree>
    <p:extLst>
      <p:ext uri="{BB962C8B-B14F-4D97-AF65-F5344CB8AC3E}">
        <p14:creationId xmlns:p14="http://schemas.microsoft.com/office/powerpoint/2010/main" val="41301265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1000"/>
            <a:lum/>
          </a:blip>
          <a:srcRect/>
          <a:stretch>
            <a:fillRect t="-2000" b="-2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6600" dirty="0">
                <a:solidFill>
                  <a:schemeClr val="accent5">
                    <a:lumMod val="50000"/>
                  </a:schemeClr>
                </a:solidFill>
                <a:latin typeface="Affectionately Yours" pitchFamily="2" charset="0"/>
              </a:rPr>
              <a:t>EYFS Curriculum Intent</a:t>
            </a:r>
            <a:endParaRPr lang="en-GB" sz="6600" dirty="0">
              <a:solidFill>
                <a:schemeClr val="accent5">
                  <a:lumMod val="50000"/>
                </a:schemeClr>
              </a:solidFill>
              <a:latin typeface="Affectionately Yours" pitchFamily="2" charset="0"/>
            </a:endParaRPr>
          </a:p>
        </p:txBody>
      </p:sp>
      <p:sp>
        <p:nvSpPr>
          <p:cNvPr id="3" name="Content Placeholder 2"/>
          <p:cNvSpPr>
            <a:spLocks noGrp="1"/>
          </p:cNvSpPr>
          <p:nvPr>
            <p:ph sz="half" idx="1"/>
          </p:nvPr>
        </p:nvSpPr>
        <p:spPr>
          <a:xfrm>
            <a:off x="838200" y="1825625"/>
            <a:ext cx="5181600" cy="4771118"/>
          </a:xfrm>
          <a:ln w="28575">
            <a:solidFill>
              <a:schemeClr val="accent1"/>
            </a:solidFill>
          </a:ln>
        </p:spPr>
        <p:txBody>
          <a:bodyPr>
            <a:normAutofit fontScale="32500" lnSpcReduction="20000"/>
          </a:bodyPr>
          <a:lstStyle/>
          <a:p>
            <a:pPr marL="0" indent="0">
              <a:lnSpc>
                <a:spcPct val="120000"/>
              </a:lnSpc>
              <a:buNone/>
            </a:pPr>
            <a:r>
              <a:rPr lang="en-US" dirty="0">
                <a:solidFill>
                  <a:srgbClr val="0070C0"/>
                </a:solidFill>
                <a:latin typeface="Twinkl" pitchFamily="2" charset="0"/>
              </a:rPr>
              <a:t>At St Bede’s, we provide a high-quality EYFS education giving children a secure and confident start to their school life. We are committed to nurturing a lifelong love of learning alongside the aims of the EYFS statutory framework. We strive for high standards, consider the development of the whole child and seek to foster resilience and independence. </a:t>
            </a:r>
          </a:p>
          <a:p>
            <a:pPr marL="0" indent="0">
              <a:lnSpc>
                <a:spcPct val="120000"/>
              </a:lnSpc>
              <a:buNone/>
            </a:pPr>
            <a:r>
              <a:rPr lang="en-US" dirty="0">
                <a:solidFill>
                  <a:srgbClr val="0070C0"/>
                </a:solidFill>
                <a:latin typeface="Twinkl" pitchFamily="2" charset="0"/>
              </a:rPr>
              <a:t>We aim to provide the essential knowledge that children need to prepare them for their future success and to give children the best possible start to their early education.</a:t>
            </a:r>
          </a:p>
          <a:p>
            <a:pPr marL="0" indent="0">
              <a:lnSpc>
                <a:spcPct val="120000"/>
              </a:lnSpc>
              <a:buNone/>
            </a:pPr>
            <a:r>
              <a:rPr lang="en-GB" dirty="0">
                <a:solidFill>
                  <a:srgbClr val="0070C0"/>
                </a:solidFill>
                <a:latin typeface="Twinkl" pitchFamily="2" charset="0"/>
              </a:rPr>
              <a:t>We provide inviting classroom environments indoors and outdoors to stimulate learners and engage them in developing the three ‘Characteristics of Effective Learning’ as set out within the EYFS.</a:t>
            </a:r>
          </a:p>
          <a:p>
            <a:pPr marL="0" indent="0">
              <a:lnSpc>
                <a:spcPct val="120000"/>
              </a:lnSpc>
              <a:buNone/>
            </a:pPr>
            <a:endParaRPr lang="en-US" dirty="0">
              <a:solidFill>
                <a:srgbClr val="0070C0"/>
              </a:solidFill>
              <a:latin typeface="Twinkl" pitchFamily="2" charset="0"/>
            </a:endParaRPr>
          </a:p>
          <a:p>
            <a:pPr marL="0" indent="0" algn="ctr">
              <a:lnSpc>
                <a:spcPct val="120000"/>
              </a:lnSpc>
              <a:buNone/>
            </a:pPr>
            <a:r>
              <a:rPr lang="en-US" b="1" u="sng" dirty="0">
                <a:solidFill>
                  <a:schemeClr val="accent5">
                    <a:lumMod val="50000"/>
                  </a:schemeClr>
                </a:solidFill>
                <a:latin typeface="Twinkl" pitchFamily="2" charset="0"/>
              </a:rPr>
              <a:t>Staffing &amp; </a:t>
            </a:r>
            <a:r>
              <a:rPr lang="en-GB" b="1" u="sng" dirty="0">
                <a:solidFill>
                  <a:schemeClr val="accent5">
                    <a:lumMod val="50000"/>
                  </a:schemeClr>
                </a:solidFill>
                <a:latin typeface="Twinkl" pitchFamily="2" charset="0"/>
              </a:rPr>
              <a:t>Organisation</a:t>
            </a:r>
            <a:r>
              <a:rPr lang="en-US" b="1" u="sng" dirty="0">
                <a:solidFill>
                  <a:schemeClr val="accent5">
                    <a:lumMod val="50000"/>
                  </a:schemeClr>
                </a:solidFill>
                <a:latin typeface="Twinkl" pitchFamily="2" charset="0"/>
              </a:rPr>
              <a:t> </a:t>
            </a:r>
          </a:p>
          <a:p>
            <a:pPr marL="0" indent="0">
              <a:lnSpc>
                <a:spcPct val="120000"/>
              </a:lnSpc>
              <a:buNone/>
            </a:pPr>
            <a:r>
              <a:rPr lang="en-US" dirty="0">
                <a:solidFill>
                  <a:schemeClr val="accent5">
                    <a:lumMod val="50000"/>
                  </a:schemeClr>
                </a:solidFill>
                <a:latin typeface="Twinkl" pitchFamily="2" charset="0"/>
              </a:rPr>
              <a:t>At St Bede’s, we have a 26 place Nursery and a Reception class which caters for up to 30 children. </a:t>
            </a:r>
          </a:p>
          <a:p>
            <a:pPr marL="0" indent="0">
              <a:lnSpc>
                <a:spcPct val="120000"/>
              </a:lnSpc>
              <a:buNone/>
            </a:pPr>
            <a:r>
              <a:rPr lang="en-US" dirty="0">
                <a:solidFill>
                  <a:schemeClr val="accent5">
                    <a:lumMod val="50000"/>
                  </a:schemeClr>
                </a:solidFill>
                <a:latin typeface="Twinkl" pitchFamily="2" charset="0"/>
              </a:rPr>
              <a:t>Nursery class teacher and lead: Mrs Katherine White</a:t>
            </a:r>
          </a:p>
          <a:p>
            <a:pPr marL="0" indent="0">
              <a:lnSpc>
                <a:spcPct val="120000"/>
              </a:lnSpc>
              <a:buNone/>
            </a:pPr>
            <a:r>
              <a:rPr lang="en-US" dirty="0">
                <a:solidFill>
                  <a:schemeClr val="accent5">
                    <a:lumMod val="50000"/>
                  </a:schemeClr>
                </a:solidFill>
                <a:latin typeface="Twinkl" pitchFamily="2" charset="0"/>
              </a:rPr>
              <a:t>Reception class Teacher: Mrs Sophie Brown</a:t>
            </a:r>
          </a:p>
          <a:p>
            <a:pPr marL="0" indent="0">
              <a:lnSpc>
                <a:spcPct val="120000"/>
              </a:lnSpc>
              <a:buNone/>
            </a:pPr>
            <a:r>
              <a:rPr lang="en-US" dirty="0">
                <a:solidFill>
                  <a:schemeClr val="accent5">
                    <a:lumMod val="50000"/>
                  </a:schemeClr>
                </a:solidFill>
                <a:latin typeface="Twinkl" pitchFamily="2" charset="0"/>
              </a:rPr>
              <a:t>EYFS class teaching assistants:  Mrs Rachel </a:t>
            </a:r>
            <a:r>
              <a:rPr lang="en-US" dirty="0" err="1">
                <a:solidFill>
                  <a:schemeClr val="accent5">
                    <a:lumMod val="50000"/>
                  </a:schemeClr>
                </a:solidFill>
                <a:latin typeface="Twinkl" pitchFamily="2" charset="0"/>
              </a:rPr>
              <a:t>Whyman</a:t>
            </a:r>
            <a:r>
              <a:rPr lang="en-US" dirty="0">
                <a:solidFill>
                  <a:schemeClr val="accent5">
                    <a:lumMod val="50000"/>
                  </a:schemeClr>
                </a:solidFill>
                <a:latin typeface="Twinkl" pitchFamily="2" charset="0"/>
              </a:rPr>
              <a:t> &amp; Mrs Vicky Grey</a:t>
            </a:r>
          </a:p>
          <a:p>
            <a:pPr marL="0" indent="0">
              <a:lnSpc>
                <a:spcPct val="120000"/>
              </a:lnSpc>
              <a:buNone/>
            </a:pPr>
            <a:endParaRPr lang="en-US" dirty="0">
              <a:solidFill>
                <a:srgbClr val="0070C0"/>
              </a:solidFill>
              <a:latin typeface="Twinkl" pitchFamily="2" charset="0"/>
            </a:endParaRPr>
          </a:p>
          <a:p>
            <a:pPr marL="0" indent="0">
              <a:buNone/>
            </a:pPr>
            <a:r>
              <a:rPr lang="en-GB" dirty="0">
                <a:solidFill>
                  <a:srgbClr val="0070C0"/>
                </a:solidFill>
              </a:rPr>
              <a:t>At St Bede’s Catholic Primary School we offer our pupils a broad, rich and diverse approach to learning so that they can fully experience the joys of childhood, develop a lifelong love of learning and discover all that is extraordinary about themselves, the planet and the people that inhabit it.</a:t>
            </a:r>
          </a:p>
        </p:txBody>
      </p:sp>
      <p:sp>
        <p:nvSpPr>
          <p:cNvPr id="4" name="Content Placeholder 3"/>
          <p:cNvSpPr>
            <a:spLocks noGrp="1"/>
          </p:cNvSpPr>
          <p:nvPr>
            <p:ph sz="half" idx="2"/>
          </p:nvPr>
        </p:nvSpPr>
        <p:spPr>
          <a:xfrm>
            <a:off x="6172200" y="1825625"/>
            <a:ext cx="5181600" cy="4771118"/>
          </a:xfrm>
          <a:ln w="28575">
            <a:solidFill>
              <a:schemeClr val="accent1"/>
            </a:solidFill>
          </a:ln>
        </p:spPr>
        <p:txBody>
          <a:bodyPr>
            <a:normAutofit fontScale="32500" lnSpcReduction="20000"/>
          </a:bodyPr>
          <a:lstStyle/>
          <a:p>
            <a:pPr marL="0" indent="0">
              <a:lnSpc>
                <a:spcPct val="120000"/>
              </a:lnSpc>
              <a:buNone/>
            </a:pPr>
            <a:r>
              <a:rPr lang="en-US" sz="4000" dirty="0">
                <a:solidFill>
                  <a:srgbClr val="0070C0"/>
                </a:solidFill>
                <a:latin typeface="Twinkl" pitchFamily="2" charset="0"/>
              </a:rPr>
              <a:t>The EYFS curriculum encompasses our school motto… </a:t>
            </a:r>
          </a:p>
          <a:p>
            <a:pPr marL="0" indent="0" algn="ctr">
              <a:lnSpc>
                <a:spcPct val="120000"/>
              </a:lnSpc>
              <a:buNone/>
            </a:pPr>
            <a:r>
              <a:rPr lang="en-US" sz="11000" dirty="0">
                <a:solidFill>
                  <a:schemeClr val="accent5">
                    <a:lumMod val="50000"/>
                  </a:schemeClr>
                </a:solidFill>
                <a:latin typeface="Affectionately Yours" pitchFamily="2" charset="0"/>
              </a:rPr>
              <a:t>Believe, Achieve, Serve</a:t>
            </a:r>
          </a:p>
          <a:p>
            <a:pPr marL="0" indent="0">
              <a:lnSpc>
                <a:spcPct val="120000"/>
              </a:lnSpc>
              <a:buNone/>
            </a:pPr>
            <a:r>
              <a:rPr lang="en-US" sz="4000" dirty="0">
                <a:solidFill>
                  <a:srgbClr val="0070C0"/>
                </a:solidFill>
                <a:latin typeface="Twinkl" pitchFamily="2" charset="0"/>
              </a:rPr>
              <a:t>We carefully plan our EYFS curriculum to meet the following aims: </a:t>
            </a:r>
          </a:p>
          <a:p>
            <a:pPr>
              <a:lnSpc>
                <a:spcPct val="120000"/>
              </a:lnSpc>
            </a:pPr>
            <a:r>
              <a:rPr lang="en-US" sz="4000" dirty="0">
                <a:solidFill>
                  <a:srgbClr val="0070C0"/>
                </a:solidFill>
                <a:latin typeface="Twinkl" pitchFamily="2" charset="0"/>
              </a:rPr>
              <a:t>Foster a love of learning which inspires curiosity.</a:t>
            </a:r>
          </a:p>
          <a:p>
            <a:pPr>
              <a:lnSpc>
                <a:spcPct val="120000"/>
              </a:lnSpc>
            </a:pPr>
            <a:r>
              <a:rPr lang="en-US" sz="4000" dirty="0">
                <a:solidFill>
                  <a:srgbClr val="0070C0"/>
                </a:solidFill>
                <a:latin typeface="Twinkl" pitchFamily="2" charset="0"/>
              </a:rPr>
              <a:t>Provide experiences of awe and wonder.</a:t>
            </a:r>
          </a:p>
          <a:p>
            <a:pPr>
              <a:lnSpc>
                <a:spcPct val="120000"/>
              </a:lnSpc>
            </a:pPr>
            <a:r>
              <a:rPr lang="en-GB" sz="4000" dirty="0">
                <a:solidFill>
                  <a:srgbClr val="0070C0"/>
                </a:solidFill>
                <a:latin typeface="Twinkl" pitchFamily="2" charset="0"/>
              </a:rPr>
              <a:t>Ensure all children have access to high quality learning opportunities. </a:t>
            </a:r>
          </a:p>
          <a:p>
            <a:pPr>
              <a:lnSpc>
                <a:spcPct val="120000"/>
              </a:lnSpc>
            </a:pPr>
            <a:r>
              <a:rPr lang="en-US" sz="4000" dirty="0">
                <a:solidFill>
                  <a:srgbClr val="0070C0"/>
                </a:solidFill>
                <a:latin typeface="Twinkl" pitchFamily="2" charset="0"/>
              </a:rPr>
              <a:t>Provide parents/</a:t>
            </a:r>
            <a:r>
              <a:rPr lang="en-US" sz="4000" dirty="0" err="1">
                <a:solidFill>
                  <a:srgbClr val="0070C0"/>
                </a:solidFill>
                <a:latin typeface="Twinkl" pitchFamily="2" charset="0"/>
              </a:rPr>
              <a:t>carers</a:t>
            </a:r>
            <a:r>
              <a:rPr lang="en-US" sz="4000" dirty="0">
                <a:solidFill>
                  <a:srgbClr val="0070C0"/>
                </a:solidFill>
                <a:latin typeface="Twinkl" pitchFamily="2" charset="0"/>
              </a:rPr>
              <a:t> with the opportunity to develop their child’s learning at home.</a:t>
            </a:r>
            <a:endParaRPr lang="en-GB" sz="4000" dirty="0">
              <a:solidFill>
                <a:srgbClr val="0070C0"/>
              </a:solidFill>
              <a:latin typeface="Twinkl" pitchFamily="2" charset="0"/>
            </a:endParaRPr>
          </a:p>
          <a:p>
            <a:pPr>
              <a:lnSpc>
                <a:spcPct val="120000"/>
              </a:lnSpc>
            </a:pPr>
            <a:r>
              <a:rPr lang="en-US" sz="4000" dirty="0">
                <a:solidFill>
                  <a:srgbClr val="0070C0"/>
                </a:solidFill>
                <a:latin typeface="Twinkl" pitchFamily="2" charset="0"/>
              </a:rPr>
              <a:t>Develop knowledge and understanding of the community and wider world.</a:t>
            </a:r>
          </a:p>
          <a:p>
            <a:pPr marL="0" indent="0">
              <a:lnSpc>
                <a:spcPct val="120000"/>
              </a:lnSpc>
              <a:buNone/>
            </a:pPr>
            <a:endParaRPr lang="en-US" dirty="0">
              <a:solidFill>
                <a:srgbClr val="002060"/>
              </a:solidFill>
              <a:latin typeface="Twinkl" pitchFamily="2" charset="0"/>
            </a:endParaRPr>
          </a:p>
          <a:p>
            <a:pPr marL="0" indent="0">
              <a:lnSpc>
                <a:spcPct val="120000"/>
              </a:lnSpc>
              <a:buNone/>
            </a:pPr>
            <a:endParaRPr lang="en-GB" dirty="0">
              <a:solidFill>
                <a:srgbClr val="002060"/>
              </a:solidFill>
              <a:latin typeface="Twinkl" pitchFamily="2" charset="0"/>
            </a:endParaRPr>
          </a:p>
        </p:txBody>
      </p:sp>
    </p:spTree>
    <p:extLst>
      <p:ext uri="{BB962C8B-B14F-4D97-AF65-F5344CB8AC3E}">
        <p14:creationId xmlns:p14="http://schemas.microsoft.com/office/powerpoint/2010/main" val="4272970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a:stretch>
        </a:blip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839788" y="244249"/>
            <a:ext cx="5157787" cy="823912"/>
          </a:xfrm>
        </p:spPr>
        <p:txBody>
          <a:bodyPr>
            <a:noAutofit/>
          </a:bodyPr>
          <a:lstStyle/>
          <a:p>
            <a:pPr algn="ctr"/>
            <a:r>
              <a:rPr lang="en-US" sz="5400" b="0" dirty="0">
                <a:solidFill>
                  <a:schemeClr val="accent5">
                    <a:lumMod val="50000"/>
                  </a:schemeClr>
                </a:solidFill>
                <a:latin typeface="Affectionately Yours" pitchFamily="2" charset="0"/>
              </a:rPr>
              <a:t>Implementation</a:t>
            </a:r>
            <a:endParaRPr lang="en-GB" sz="5400" b="0" dirty="0">
              <a:solidFill>
                <a:schemeClr val="accent5">
                  <a:lumMod val="50000"/>
                </a:schemeClr>
              </a:solidFill>
              <a:latin typeface="Affectionately Yours" pitchFamily="2" charset="0"/>
            </a:endParaRPr>
          </a:p>
        </p:txBody>
      </p:sp>
      <p:sp>
        <p:nvSpPr>
          <p:cNvPr id="4" name="Content Placeholder 3"/>
          <p:cNvSpPr>
            <a:spLocks noGrp="1"/>
          </p:cNvSpPr>
          <p:nvPr>
            <p:ph sz="half" idx="2"/>
          </p:nvPr>
        </p:nvSpPr>
        <p:spPr>
          <a:xfrm>
            <a:off x="839788" y="1188720"/>
            <a:ext cx="5157787" cy="5408023"/>
          </a:xfrm>
        </p:spPr>
        <p:txBody>
          <a:bodyPr>
            <a:normAutofit fontScale="47500" lnSpcReduction="20000"/>
          </a:bodyPr>
          <a:lstStyle/>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Quality first teaching across all areas of the curriculum.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Stimulating learning environments indoors and outdoors.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Well planned and organised continuous provision which allows the children to learn through play.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A carefully planned balance of adult-led and child-initiated learning opportunities.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We promote a love of learning through real life experiences and opportunities to build on prior learning.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Close links with local nurseries and child minders which support a smooth and settled transition into school.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Strong parental partnerships which empower parents to support their child’s learning at home.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0"/>
              </a:spcAft>
            </a:pPr>
            <a:r>
              <a:rPr lang="en-GB" dirty="0">
                <a:solidFill>
                  <a:srgbClr val="0070C0"/>
                </a:solidFill>
                <a:latin typeface="Twinkl" pitchFamily="2" charset="0"/>
                <a:ea typeface="Calibri" panose="020F0502020204030204" pitchFamily="34" charset="0"/>
                <a:cs typeface="Times New Roman" panose="02020603050405020304" pitchFamily="18" charset="0"/>
              </a:rPr>
              <a:t>Systematic approaches to teaching reading to ensure all children learn to read. High quality phonics teaching is started as soon as children begin school. </a:t>
            </a:r>
            <a:endParaRPr lang="en-GB" sz="2400" dirty="0">
              <a:solidFill>
                <a:srgbClr val="0070C0"/>
              </a:solidFill>
              <a:effectLst/>
              <a:latin typeface="Twinkl" pitchFamily="2" charset="0"/>
              <a:ea typeface="Calibri" panose="020F0502020204030204" pitchFamily="34" charset="0"/>
              <a:cs typeface="Times New Roman" panose="02020603050405020304" pitchFamily="18" charset="0"/>
            </a:endParaRPr>
          </a:p>
          <a:p>
            <a:pPr lvl="0">
              <a:lnSpc>
                <a:spcPct val="120000"/>
              </a:lnSpc>
              <a:spcAft>
                <a:spcPts val="1000"/>
              </a:spcAft>
            </a:pPr>
            <a:r>
              <a:rPr lang="en-GB" dirty="0">
                <a:solidFill>
                  <a:srgbClr val="0070C0"/>
                </a:solidFill>
                <a:latin typeface="Twinkl" pitchFamily="2" charset="0"/>
                <a:ea typeface="Calibri" panose="020F0502020204030204" pitchFamily="34" charset="0"/>
                <a:cs typeface="Times New Roman" panose="02020603050405020304" pitchFamily="18" charset="0"/>
              </a:rPr>
              <a:t>Opportunities for children and families to develop a love of reading. </a:t>
            </a:r>
          </a:p>
          <a:p>
            <a:pPr lvl="0">
              <a:lnSpc>
                <a:spcPct val="120000"/>
              </a:lnSpc>
              <a:spcAft>
                <a:spcPts val="1000"/>
              </a:spcAft>
            </a:pPr>
            <a:r>
              <a:rPr lang="en-GB" dirty="0">
                <a:solidFill>
                  <a:srgbClr val="0070C0"/>
                </a:solidFill>
                <a:latin typeface="Twinkl" pitchFamily="2" charset="0"/>
                <a:ea typeface="Calibri" panose="020F0502020204030204" pitchFamily="34" charset="0"/>
                <a:cs typeface="Times New Roman" panose="02020603050405020304" pitchFamily="18" charset="0"/>
              </a:rPr>
              <a:t>Planned opportunities for outdoor learning through ‘Forest Schools’ and in the outdoor classroom. </a:t>
            </a:r>
            <a:endParaRPr lang="en-GB" dirty="0">
              <a:solidFill>
                <a:srgbClr val="0070C0"/>
              </a:solidFill>
              <a:latin typeface="Twinkl" pitchFamily="2" charset="0"/>
            </a:endParaRPr>
          </a:p>
        </p:txBody>
      </p:sp>
      <p:sp>
        <p:nvSpPr>
          <p:cNvPr id="5" name="Text Placeholder 4"/>
          <p:cNvSpPr>
            <a:spLocks noGrp="1"/>
          </p:cNvSpPr>
          <p:nvPr>
            <p:ph type="body" sz="quarter" idx="3"/>
          </p:nvPr>
        </p:nvSpPr>
        <p:spPr>
          <a:xfrm>
            <a:off x="6172200" y="244249"/>
            <a:ext cx="5183188" cy="823912"/>
          </a:xfrm>
        </p:spPr>
        <p:txBody>
          <a:bodyPr>
            <a:noAutofit/>
          </a:bodyPr>
          <a:lstStyle/>
          <a:p>
            <a:pPr algn="ctr"/>
            <a:r>
              <a:rPr lang="en-US" sz="5400" b="0" dirty="0">
                <a:solidFill>
                  <a:schemeClr val="accent5">
                    <a:lumMod val="50000"/>
                  </a:schemeClr>
                </a:solidFill>
                <a:latin typeface="Affectionately Yours" pitchFamily="2" charset="0"/>
              </a:rPr>
              <a:t>Impact</a:t>
            </a:r>
            <a:endParaRPr lang="en-GB" sz="5400" b="0" dirty="0">
              <a:solidFill>
                <a:schemeClr val="accent5">
                  <a:lumMod val="50000"/>
                </a:schemeClr>
              </a:solidFill>
              <a:latin typeface="Affectionately Yours" pitchFamily="2" charset="0"/>
            </a:endParaRPr>
          </a:p>
        </p:txBody>
      </p:sp>
      <p:sp>
        <p:nvSpPr>
          <p:cNvPr id="6" name="Content Placeholder 5"/>
          <p:cNvSpPr>
            <a:spLocks noGrp="1"/>
          </p:cNvSpPr>
          <p:nvPr>
            <p:ph sz="quarter" idx="4"/>
          </p:nvPr>
        </p:nvSpPr>
        <p:spPr>
          <a:xfrm>
            <a:off x="6172200" y="1188720"/>
            <a:ext cx="5183188" cy="5408023"/>
          </a:xfrm>
        </p:spPr>
        <p:txBody>
          <a:bodyPr>
            <a:noAutofit/>
          </a:bodyPr>
          <a:lstStyle/>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High levels of engagement and motivation demonstrated from children which supports them to become lifelong learners.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Confident and capable readers who demonstrate a love of reading.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Evidence of strong links with parents.</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Children demonstrate the characteristics of effective learning and are well prepared for the next stage in their learning.</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Children feel happy and safe and enjoy coming to school.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All children access a balanced and challenging curriculum regardless of their background, needs or abilities.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Children make strong progress from their starting points and are offered a broad curriculum which meets each child’s unique needs.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a:p>
            <a:pPr marL="342900" lvl="0" indent="-342900">
              <a:lnSpc>
                <a:spcPct val="115000"/>
              </a:lnSpc>
              <a:spcAft>
                <a:spcPts val="1000"/>
              </a:spcAft>
              <a:buFont typeface="Wingdings" panose="05000000000000000000" pitchFamily="2" charset="2"/>
              <a:buChar char=""/>
            </a:pPr>
            <a:r>
              <a:rPr lang="en-GB" sz="1300" dirty="0">
                <a:solidFill>
                  <a:srgbClr val="0070C0"/>
                </a:solidFill>
                <a:latin typeface="Twinkl" pitchFamily="2" charset="0"/>
                <a:ea typeface="Calibri" panose="020F0502020204030204" pitchFamily="34" charset="0"/>
                <a:cs typeface="Times New Roman" panose="02020603050405020304" pitchFamily="18" charset="0"/>
              </a:rPr>
              <a:t>Children are supported by adults that are well trained and passionate about providing the best education for every child. </a:t>
            </a:r>
          </a:p>
          <a:p>
            <a:pPr marL="342900" lvl="0" indent="-342900">
              <a:lnSpc>
                <a:spcPct val="115000"/>
              </a:lnSpc>
              <a:spcAft>
                <a:spcPts val="1000"/>
              </a:spcAft>
              <a:buFont typeface="Wingdings" panose="05000000000000000000" pitchFamily="2" charset="2"/>
              <a:buChar char=""/>
            </a:pPr>
            <a:r>
              <a:rPr lang="en-US" sz="1300" dirty="0">
                <a:solidFill>
                  <a:srgbClr val="0070C0"/>
                </a:solidFill>
                <a:effectLst/>
                <a:latin typeface="Twinkl" pitchFamily="2" charset="0"/>
                <a:ea typeface="Calibri" panose="020F0502020204030204" pitchFamily="34" charset="0"/>
                <a:cs typeface="Times New Roman" panose="02020603050405020304" pitchFamily="18" charset="0"/>
              </a:rPr>
              <a:t>The percentage of children achieving the GLD within the EYFSP is in line with or above the national average. </a:t>
            </a:r>
            <a:endParaRPr lang="en-GB" sz="1300" dirty="0">
              <a:solidFill>
                <a:srgbClr val="0070C0"/>
              </a:solidFill>
              <a:effectLst/>
              <a:latin typeface="Twinkl" pitchFamily="2"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397648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9788" y="101712"/>
            <a:ext cx="10515600" cy="1325563"/>
          </a:xfrm>
        </p:spPr>
        <p:txBody>
          <a:bodyPr>
            <a:normAutofit/>
          </a:bodyPr>
          <a:lstStyle/>
          <a:p>
            <a:pPr algn="ctr"/>
            <a:r>
              <a:rPr lang="en-US" sz="6600" dirty="0">
                <a:solidFill>
                  <a:schemeClr val="accent5">
                    <a:lumMod val="50000"/>
                  </a:schemeClr>
                </a:solidFill>
                <a:latin typeface="Affectionately Yours" pitchFamily="2" charset="0"/>
              </a:rPr>
              <a:t>Learning in the EYFS</a:t>
            </a:r>
            <a:endParaRPr lang="en-GB" sz="6600" dirty="0">
              <a:solidFill>
                <a:schemeClr val="accent5">
                  <a:lumMod val="50000"/>
                </a:schemeClr>
              </a:solidFill>
              <a:latin typeface="Affectionately Yours" pitchFamily="2" charset="0"/>
            </a:endParaRPr>
          </a:p>
        </p:txBody>
      </p:sp>
      <p:sp>
        <p:nvSpPr>
          <p:cNvPr id="3" name="Text Placeholder 2"/>
          <p:cNvSpPr>
            <a:spLocks noGrp="1"/>
          </p:cNvSpPr>
          <p:nvPr>
            <p:ph type="body" idx="1"/>
          </p:nvPr>
        </p:nvSpPr>
        <p:spPr>
          <a:xfrm>
            <a:off x="339634" y="1606469"/>
            <a:ext cx="11612880" cy="311231"/>
          </a:xfrm>
        </p:spPr>
        <p:txBody>
          <a:bodyPr>
            <a:noAutofit/>
          </a:bodyPr>
          <a:lstStyle/>
          <a:p>
            <a:pPr algn="ctr"/>
            <a:r>
              <a:rPr lang="en-US" sz="3200" dirty="0">
                <a:solidFill>
                  <a:srgbClr val="0070C0"/>
                </a:solidFill>
                <a:latin typeface="Affectionately Yours" pitchFamily="2" charset="0"/>
              </a:rPr>
              <a:t>Play, Scaffolding, Modelling, Observing, Guided Learning, Direct Teaching</a:t>
            </a:r>
            <a:endParaRPr lang="en-GB" sz="3200" dirty="0">
              <a:solidFill>
                <a:srgbClr val="0070C0"/>
              </a:solidFill>
              <a:latin typeface="Affectionately Yours" pitchFamily="2" charset="0"/>
            </a:endParaRPr>
          </a:p>
        </p:txBody>
      </p:sp>
      <p:sp>
        <p:nvSpPr>
          <p:cNvPr id="4" name="Content Placeholder 3"/>
          <p:cNvSpPr>
            <a:spLocks noGrp="1"/>
          </p:cNvSpPr>
          <p:nvPr>
            <p:ph sz="half" idx="2"/>
          </p:nvPr>
        </p:nvSpPr>
        <p:spPr>
          <a:xfrm>
            <a:off x="339634" y="2142309"/>
            <a:ext cx="5657941" cy="4532810"/>
          </a:xfrm>
          <a:ln w="28575">
            <a:solidFill>
              <a:schemeClr val="accent1"/>
            </a:solidFill>
          </a:ln>
        </p:spPr>
        <p:txBody>
          <a:bodyPr>
            <a:normAutofit/>
          </a:bodyPr>
          <a:lstStyle/>
          <a:p>
            <a:pPr marL="0" indent="0">
              <a:lnSpc>
                <a:spcPct val="100000"/>
              </a:lnSpc>
              <a:buNone/>
            </a:pPr>
            <a:r>
              <a:rPr lang="en-US" sz="1600" dirty="0">
                <a:solidFill>
                  <a:srgbClr val="0070C0"/>
                </a:solidFill>
                <a:latin typeface="Twinkl" pitchFamily="2" charset="0"/>
              </a:rPr>
              <a:t>In our classrooms, you may see children playing alone or with their peers, deciding on resources and choosing how to spend their time. You may see a child playing and listening to an adult, who is modelling how to achieve something or teaching a new skill that interests the child. </a:t>
            </a:r>
          </a:p>
          <a:p>
            <a:pPr marL="0" indent="0">
              <a:lnSpc>
                <a:spcPct val="100000"/>
              </a:lnSpc>
              <a:buNone/>
            </a:pPr>
            <a:r>
              <a:rPr lang="en-US" sz="1600" dirty="0">
                <a:solidFill>
                  <a:srgbClr val="0070C0"/>
                </a:solidFill>
                <a:latin typeface="Twinkl" pitchFamily="2" charset="0"/>
              </a:rPr>
              <a:t>Adults may scaffold a child’s play. This involves taking their play to higher levels of learning, entering the play as a co-creator and helping to provoke a framework for the children to go from “what they know” to “what else they could know”. Scaffolding enables a child to solve a problem, carry out a task or achieve a goal which is just beyond his or her abilities. During play, where foundational social and emotional skills are developed, scaffolding is a bridge to new skill levels using three key ingredients; modelling the skill, giving clues and asking questions while the child is trying out a new skill, and then as the child approaches mastery, withdrawing the support.</a:t>
            </a:r>
            <a:endParaRPr lang="en-GB" sz="1600" dirty="0">
              <a:solidFill>
                <a:srgbClr val="0070C0"/>
              </a:solidFill>
              <a:latin typeface="Twinkl" pitchFamily="2" charset="0"/>
            </a:endParaRPr>
          </a:p>
        </p:txBody>
      </p:sp>
      <p:sp>
        <p:nvSpPr>
          <p:cNvPr id="6" name="Content Placeholder 5"/>
          <p:cNvSpPr>
            <a:spLocks noGrp="1"/>
          </p:cNvSpPr>
          <p:nvPr>
            <p:ph sz="quarter" idx="4"/>
          </p:nvPr>
        </p:nvSpPr>
        <p:spPr>
          <a:xfrm>
            <a:off x="6172200" y="2142308"/>
            <a:ext cx="5780314" cy="4532811"/>
          </a:xfrm>
          <a:ln w="28575">
            <a:solidFill>
              <a:schemeClr val="accent1"/>
            </a:solidFill>
          </a:ln>
        </p:spPr>
        <p:txBody>
          <a:bodyPr>
            <a:noAutofit/>
          </a:bodyPr>
          <a:lstStyle/>
          <a:p>
            <a:pPr marL="0" indent="0">
              <a:lnSpc>
                <a:spcPct val="120000"/>
              </a:lnSpc>
              <a:buNone/>
            </a:pPr>
            <a:r>
              <a:rPr lang="en-US" sz="1200" dirty="0">
                <a:solidFill>
                  <a:srgbClr val="0070C0"/>
                </a:solidFill>
                <a:latin typeface="Twinkl" pitchFamily="2" charset="0"/>
              </a:rPr>
              <a:t>The EYFS statutory framework does not prescribe a particular teaching approach. </a:t>
            </a:r>
          </a:p>
          <a:p>
            <a:pPr marL="0" indent="0" algn="ctr">
              <a:lnSpc>
                <a:spcPct val="120000"/>
              </a:lnSpc>
              <a:buNone/>
            </a:pPr>
            <a:r>
              <a:rPr lang="en-US" sz="1050" dirty="0">
                <a:solidFill>
                  <a:schemeClr val="accent5">
                    <a:lumMod val="50000"/>
                  </a:schemeClr>
                </a:solidFill>
                <a:latin typeface="Twinkl" pitchFamily="2" charset="0"/>
              </a:rPr>
              <a:t>“Play is essential for children’s development, building their confidence as they learn to explore, relate to others, set their own goals and solve problems. Children learn by leading their own play, and by taking part in play which is guided by adults.”</a:t>
            </a:r>
          </a:p>
          <a:p>
            <a:pPr marL="0" indent="0">
              <a:lnSpc>
                <a:spcPct val="120000"/>
              </a:lnSpc>
              <a:buNone/>
            </a:pPr>
            <a:r>
              <a:rPr lang="en-US" sz="1200" dirty="0">
                <a:solidFill>
                  <a:srgbClr val="0070C0"/>
                </a:solidFill>
                <a:latin typeface="Twinkl" pitchFamily="2" charset="0"/>
              </a:rPr>
              <a:t>At St Bede’s, the EYFS teachers carefully plan what the children learn in the classroom and through provision enables them to learn from their interests, alongside extending their knowledge and understanding through direct teaching. </a:t>
            </a:r>
          </a:p>
          <a:p>
            <a:pPr marL="0" indent="0">
              <a:lnSpc>
                <a:spcPct val="120000"/>
              </a:lnSpc>
              <a:buNone/>
            </a:pPr>
            <a:r>
              <a:rPr lang="en-US" sz="1200" dirty="0">
                <a:solidFill>
                  <a:srgbClr val="0070C0"/>
                </a:solidFill>
                <a:latin typeface="Twinkl" pitchFamily="2" charset="0"/>
              </a:rPr>
              <a:t>Each day, we stimulate children’s interests, respond to each child’s emerging needs and guide their development through warm, positive interactions coupled with secure routines for play and learning. </a:t>
            </a:r>
          </a:p>
          <a:p>
            <a:pPr marL="0" indent="0">
              <a:lnSpc>
                <a:spcPct val="120000"/>
              </a:lnSpc>
              <a:buNone/>
            </a:pPr>
            <a:r>
              <a:rPr lang="en-US" sz="1200" dirty="0">
                <a:solidFill>
                  <a:srgbClr val="0070C0"/>
                </a:solidFill>
                <a:latin typeface="Twinkl" pitchFamily="2" charset="0"/>
              </a:rPr>
              <a:t>As the children develop and their skills progress throughout the year, we use more direct teaching and modelling and plan a more specific sequences of lessons. These strategies help us to focus on teaching the essential skills and knowledge in the specific areas of learning so that the children can develop the skills and confidence required for the end of their reception year.</a:t>
            </a:r>
            <a:endParaRPr lang="en-GB" sz="1200" dirty="0">
              <a:solidFill>
                <a:srgbClr val="0070C0"/>
              </a:solidFill>
            </a:endParaRPr>
          </a:p>
        </p:txBody>
      </p:sp>
    </p:spTree>
    <p:extLst>
      <p:ext uri="{BB962C8B-B14F-4D97-AF65-F5344CB8AC3E}">
        <p14:creationId xmlns:p14="http://schemas.microsoft.com/office/powerpoint/2010/main" val="24538385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5">
                    <a:lumMod val="50000"/>
                  </a:schemeClr>
                </a:solidFill>
                <a:latin typeface="Affectionately Yours" pitchFamily="2" charset="0"/>
              </a:rPr>
              <a:t>Seven Key Features of Effective Practice</a:t>
            </a:r>
            <a:endParaRPr lang="en-GB" sz="6000" dirty="0">
              <a:solidFill>
                <a:schemeClr val="accent5">
                  <a:lumMod val="50000"/>
                </a:schemeClr>
              </a:solidFill>
              <a:latin typeface="Affectionately Yours" pitchFamily="2" charset="0"/>
            </a:endParaRPr>
          </a:p>
        </p:txBody>
      </p:sp>
      <p:sp>
        <p:nvSpPr>
          <p:cNvPr id="3" name="Text Placeholder 2"/>
          <p:cNvSpPr>
            <a:spLocks noGrp="1"/>
          </p:cNvSpPr>
          <p:nvPr>
            <p:ph type="body" idx="1"/>
          </p:nvPr>
        </p:nvSpPr>
        <p:spPr/>
        <p:txBody>
          <a:bodyPr>
            <a:normAutofit fontScale="85000" lnSpcReduction="10000"/>
          </a:bodyPr>
          <a:lstStyle/>
          <a:p>
            <a:pPr algn="ctr"/>
            <a:r>
              <a:rPr lang="en-US" sz="4400" dirty="0">
                <a:solidFill>
                  <a:srgbClr val="0070C0"/>
                </a:solidFill>
                <a:latin typeface="Affectionately Yours" pitchFamily="2" charset="0"/>
              </a:rPr>
              <a:t>The best for every child</a:t>
            </a:r>
            <a:endParaRPr lang="en-GB" sz="4400" dirty="0">
              <a:solidFill>
                <a:srgbClr val="0070C0"/>
              </a:solidFill>
              <a:latin typeface="Affectionately Yours" pitchFamily="2" charset="0"/>
            </a:endParaRPr>
          </a:p>
        </p:txBody>
      </p:sp>
      <p:sp>
        <p:nvSpPr>
          <p:cNvPr id="4" name="Content Placeholder 3"/>
          <p:cNvSpPr>
            <a:spLocks noGrp="1"/>
          </p:cNvSpPr>
          <p:nvPr>
            <p:ph sz="half" idx="2"/>
          </p:nvPr>
        </p:nvSpPr>
        <p:spPr>
          <a:xfrm>
            <a:off x="339634" y="2505075"/>
            <a:ext cx="5657941" cy="4170044"/>
          </a:xfrm>
          <a:ln>
            <a:solidFill>
              <a:schemeClr val="accent1"/>
            </a:solidFill>
          </a:ln>
        </p:spPr>
        <p:txBody>
          <a:bodyPr>
            <a:normAutofit/>
          </a:bodyPr>
          <a:lstStyle/>
          <a:p>
            <a:r>
              <a:rPr lang="en-US" sz="1800" dirty="0">
                <a:solidFill>
                  <a:schemeClr val="accent5">
                    <a:lumMod val="50000"/>
                  </a:schemeClr>
                </a:solidFill>
                <a:latin typeface="Twinkl" pitchFamily="2" charset="0"/>
              </a:rPr>
              <a:t>At St Bede’s, all of our children will be given an equal chance of success. </a:t>
            </a:r>
          </a:p>
          <a:p>
            <a:r>
              <a:rPr lang="en-US" sz="1800" dirty="0">
                <a:solidFill>
                  <a:schemeClr val="accent5">
                    <a:lumMod val="50000"/>
                  </a:schemeClr>
                </a:solidFill>
                <a:latin typeface="Twinkl" pitchFamily="2" charset="0"/>
              </a:rPr>
              <a:t>We ensure that all children have access to high-quality early education. We pay particular attention to those children from disadvantaged backgrounds to ensure we can ‘narrow the gap’. </a:t>
            </a:r>
          </a:p>
          <a:p>
            <a:r>
              <a:rPr lang="en-US" sz="1800" dirty="0">
                <a:solidFill>
                  <a:schemeClr val="accent5">
                    <a:lumMod val="50000"/>
                  </a:schemeClr>
                </a:solidFill>
                <a:latin typeface="Twinkl" pitchFamily="2" charset="0"/>
              </a:rPr>
              <a:t>We provide high-quality early education and care which is inclusive for all children. Children’s special educational needs and disabilities (SEND) are identified quickly. All children promptly receive any extra help they need, so they can progress well in their learning.</a:t>
            </a:r>
            <a:endParaRPr lang="en-GB" sz="1800" dirty="0">
              <a:solidFill>
                <a:schemeClr val="accent5">
                  <a:lumMod val="50000"/>
                </a:schemeClr>
              </a:solidFill>
              <a:latin typeface="Twinkl" pitchFamily="2" charset="0"/>
            </a:endParaRPr>
          </a:p>
        </p:txBody>
      </p:sp>
      <p:sp>
        <p:nvSpPr>
          <p:cNvPr id="5" name="Text Placeholder 4"/>
          <p:cNvSpPr>
            <a:spLocks noGrp="1"/>
          </p:cNvSpPr>
          <p:nvPr>
            <p:ph type="body" sz="quarter" idx="3"/>
          </p:nvPr>
        </p:nvSpPr>
        <p:spPr/>
        <p:txBody>
          <a:bodyPr>
            <a:normAutofit fontScale="85000" lnSpcReduction="10000"/>
          </a:bodyPr>
          <a:lstStyle/>
          <a:p>
            <a:pPr algn="ctr"/>
            <a:r>
              <a:rPr lang="en-US" sz="4400" dirty="0">
                <a:solidFill>
                  <a:srgbClr val="0070C0"/>
                </a:solidFill>
                <a:latin typeface="Affectionately Yours" pitchFamily="2" charset="0"/>
              </a:rPr>
              <a:t>High-quality care</a:t>
            </a:r>
            <a:endParaRPr lang="en-GB" sz="4400" dirty="0">
              <a:solidFill>
                <a:srgbClr val="0070C0"/>
              </a:solidFill>
              <a:latin typeface="Affectionately Yours" pitchFamily="2" charset="0"/>
            </a:endParaRPr>
          </a:p>
        </p:txBody>
      </p:sp>
      <p:sp>
        <p:nvSpPr>
          <p:cNvPr id="6" name="Content Placeholder 5"/>
          <p:cNvSpPr>
            <a:spLocks noGrp="1"/>
          </p:cNvSpPr>
          <p:nvPr>
            <p:ph sz="quarter" idx="4"/>
          </p:nvPr>
        </p:nvSpPr>
        <p:spPr>
          <a:xfrm>
            <a:off x="6172200" y="2505074"/>
            <a:ext cx="5688874" cy="4170044"/>
          </a:xfrm>
          <a:ln>
            <a:solidFill>
              <a:schemeClr val="accent1"/>
            </a:solidFill>
          </a:ln>
        </p:spPr>
        <p:txBody>
          <a:bodyPr>
            <a:noAutofit/>
          </a:bodyPr>
          <a:lstStyle/>
          <a:p>
            <a:r>
              <a:rPr lang="en-US" sz="1800" dirty="0">
                <a:solidFill>
                  <a:schemeClr val="accent5">
                    <a:lumMod val="50000"/>
                  </a:schemeClr>
                </a:solidFill>
                <a:latin typeface="Twinkl" pitchFamily="2" charset="0"/>
              </a:rPr>
              <a:t>Our practitioners ensure the children’s experience is the central focus of thinking. </a:t>
            </a:r>
          </a:p>
          <a:p>
            <a:r>
              <a:rPr lang="en-US" sz="1800" dirty="0">
                <a:solidFill>
                  <a:schemeClr val="accent5">
                    <a:lumMod val="50000"/>
                  </a:schemeClr>
                </a:solidFill>
                <a:latin typeface="Twinkl" pitchFamily="2" charset="0"/>
              </a:rPr>
              <a:t>We ensure our young children are well cared for to enable them to thrive. </a:t>
            </a:r>
          </a:p>
          <a:p>
            <a:r>
              <a:rPr lang="en-US" sz="1800" dirty="0">
                <a:solidFill>
                  <a:schemeClr val="accent5">
                    <a:lumMod val="50000"/>
                  </a:schemeClr>
                </a:solidFill>
                <a:latin typeface="Twinkl" pitchFamily="2" charset="0"/>
              </a:rPr>
              <a:t>High-quality care is consistent. All practitioners enjoy spending time with young children and this is reflected in their interactions with children. </a:t>
            </a:r>
          </a:p>
          <a:p>
            <a:r>
              <a:rPr lang="en-US" sz="1800" dirty="0">
                <a:solidFill>
                  <a:schemeClr val="accent5">
                    <a:lumMod val="50000"/>
                  </a:schemeClr>
                </a:solidFill>
                <a:latin typeface="Twinkl" pitchFamily="2" charset="0"/>
              </a:rPr>
              <a:t>Practitioners are responsive to children and ensure they form effective and positive relationships with all children. </a:t>
            </a:r>
          </a:p>
          <a:p>
            <a:r>
              <a:rPr lang="en-US" sz="1800" dirty="0">
                <a:solidFill>
                  <a:schemeClr val="accent5">
                    <a:lumMod val="50000"/>
                  </a:schemeClr>
                </a:solidFill>
                <a:latin typeface="Twinkl" pitchFamily="2" charset="0"/>
              </a:rPr>
              <a:t>Practitioners support children to develop their independence. </a:t>
            </a:r>
          </a:p>
        </p:txBody>
      </p:sp>
    </p:spTree>
    <p:extLst>
      <p:ext uri="{BB962C8B-B14F-4D97-AF65-F5344CB8AC3E}">
        <p14:creationId xmlns:p14="http://schemas.microsoft.com/office/powerpoint/2010/main" val="24854705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7000" b="-7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5">
                    <a:lumMod val="50000"/>
                  </a:schemeClr>
                </a:solidFill>
                <a:latin typeface="Affectionately Yours" pitchFamily="2" charset="0"/>
              </a:rPr>
              <a:t>Seven Key Features of Effective Practice</a:t>
            </a:r>
            <a:endParaRPr lang="en-GB" sz="6000" dirty="0">
              <a:solidFill>
                <a:schemeClr val="accent5">
                  <a:lumMod val="50000"/>
                </a:schemeClr>
              </a:solidFill>
              <a:latin typeface="Affectionately Yours" pitchFamily="2" charset="0"/>
            </a:endParaRPr>
          </a:p>
        </p:txBody>
      </p:sp>
      <p:sp>
        <p:nvSpPr>
          <p:cNvPr id="3" name="Text Placeholder 2"/>
          <p:cNvSpPr>
            <a:spLocks noGrp="1"/>
          </p:cNvSpPr>
          <p:nvPr>
            <p:ph type="body" idx="1"/>
          </p:nvPr>
        </p:nvSpPr>
        <p:spPr/>
        <p:txBody>
          <a:bodyPr>
            <a:normAutofit/>
          </a:bodyPr>
          <a:lstStyle/>
          <a:p>
            <a:pPr algn="ctr"/>
            <a:r>
              <a:rPr lang="en-US" sz="4400" dirty="0">
                <a:solidFill>
                  <a:srgbClr val="0070C0"/>
                </a:solidFill>
                <a:latin typeface="Affectionately Yours" pitchFamily="2" charset="0"/>
              </a:rPr>
              <a:t>The curriculum</a:t>
            </a:r>
            <a:endParaRPr lang="en-GB" sz="4400" dirty="0">
              <a:solidFill>
                <a:srgbClr val="0070C0"/>
              </a:solidFill>
              <a:latin typeface="Affectionately Yours" pitchFamily="2" charset="0"/>
            </a:endParaRPr>
          </a:p>
        </p:txBody>
      </p:sp>
      <p:sp>
        <p:nvSpPr>
          <p:cNvPr id="4" name="Content Placeholder 3"/>
          <p:cNvSpPr>
            <a:spLocks noGrp="1"/>
          </p:cNvSpPr>
          <p:nvPr>
            <p:ph sz="half" idx="2"/>
          </p:nvPr>
        </p:nvSpPr>
        <p:spPr>
          <a:xfrm>
            <a:off x="300446" y="2505075"/>
            <a:ext cx="5697129" cy="4235359"/>
          </a:xfrm>
          <a:ln>
            <a:solidFill>
              <a:schemeClr val="accent1"/>
            </a:solidFill>
          </a:ln>
        </p:spPr>
        <p:txBody>
          <a:bodyPr>
            <a:noAutofit/>
          </a:bodyPr>
          <a:lstStyle/>
          <a:p>
            <a:r>
              <a:rPr lang="en-US" sz="1800" dirty="0">
                <a:solidFill>
                  <a:schemeClr val="accent5">
                    <a:lumMod val="50000"/>
                  </a:schemeClr>
                </a:solidFill>
                <a:latin typeface="Twinkl" pitchFamily="2" charset="0"/>
              </a:rPr>
              <a:t>The curriculum is well planned to ensure we identify ‘what we want’ the children at to learn.</a:t>
            </a:r>
          </a:p>
          <a:p>
            <a:r>
              <a:rPr lang="en-US" sz="1800" dirty="0">
                <a:solidFill>
                  <a:schemeClr val="accent5">
                    <a:lumMod val="50000"/>
                  </a:schemeClr>
                </a:solidFill>
                <a:latin typeface="Twinkl" pitchFamily="2" charset="0"/>
              </a:rPr>
              <a:t>We ensure planning helps every child to develop their language skills. </a:t>
            </a:r>
          </a:p>
          <a:p>
            <a:r>
              <a:rPr lang="en-US" sz="1800" dirty="0">
                <a:solidFill>
                  <a:schemeClr val="accent5">
                    <a:lumMod val="50000"/>
                  </a:schemeClr>
                </a:solidFill>
                <a:latin typeface="Twinkl" pitchFamily="2" charset="0"/>
              </a:rPr>
              <a:t>The curriculum is ambitious. Careful sequencing will help children to build their learning over time.</a:t>
            </a:r>
          </a:p>
          <a:p>
            <a:r>
              <a:rPr lang="en-US" sz="1800" dirty="0">
                <a:solidFill>
                  <a:schemeClr val="accent5">
                    <a:lumMod val="50000"/>
                  </a:schemeClr>
                </a:solidFill>
                <a:latin typeface="Twinkl" pitchFamily="2" charset="0"/>
              </a:rPr>
              <a:t>Planning is flexible to ensure children’s interests are used to drive the children’s learning and development. </a:t>
            </a:r>
          </a:p>
          <a:p>
            <a:r>
              <a:rPr lang="en-US" sz="1800" dirty="0">
                <a:solidFill>
                  <a:schemeClr val="accent5">
                    <a:lumMod val="50000"/>
                  </a:schemeClr>
                </a:solidFill>
                <a:latin typeface="Twinkl" pitchFamily="2" charset="0"/>
              </a:rPr>
              <a:t>We ensure that depth in early learning is achieved through spending time embedding the children’s learning. </a:t>
            </a:r>
            <a:endParaRPr lang="en-GB" sz="1800" dirty="0">
              <a:solidFill>
                <a:schemeClr val="accent5">
                  <a:lumMod val="50000"/>
                </a:schemeClr>
              </a:solidFill>
              <a:latin typeface="Twinkl" pitchFamily="2" charset="0"/>
            </a:endParaRPr>
          </a:p>
        </p:txBody>
      </p:sp>
      <p:sp>
        <p:nvSpPr>
          <p:cNvPr id="5" name="Text Placeholder 4"/>
          <p:cNvSpPr>
            <a:spLocks noGrp="1"/>
          </p:cNvSpPr>
          <p:nvPr>
            <p:ph type="body" sz="quarter" idx="3"/>
          </p:nvPr>
        </p:nvSpPr>
        <p:spPr/>
        <p:txBody>
          <a:bodyPr>
            <a:normAutofit/>
          </a:bodyPr>
          <a:lstStyle/>
          <a:p>
            <a:pPr algn="ctr"/>
            <a:r>
              <a:rPr lang="en-US" sz="4400" dirty="0">
                <a:solidFill>
                  <a:srgbClr val="0070C0"/>
                </a:solidFill>
                <a:latin typeface="Affectionately Yours" pitchFamily="2" charset="0"/>
              </a:rPr>
              <a:t>Pedagogy</a:t>
            </a:r>
            <a:endParaRPr lang="en-GB" sz="4400" dirty="0">
              <a:solidFill>
                <a:srgbClr val="0070C0"/>
              </a:solidFill>
              <a:latin typeface="Affectionately Yours" pitchFamily="2" charset="0"/>
            </a:endParaRPr>
          </a:p>
        </p:txBody>
      </p:sp>
      <p:sp>
        <p:nvSpPr>
          <p:cNvPr id="6" name="Content Placeholder 5"/>
          <p:cNvSpPr>
            <a:spLocks noGrp="1"/>
          </p:cNvSpPr>
          <p:nvPr>
            <p:ph sz="quarter" idx="4"/>
          </p:nvPr>
        </p:nvSpPr>
        <p:spPr>
          <a:xfrm>
            <a:off x="6172200" y="2505075"/>
            <a:ext cx="5688874" cy="4235359"/>
          </a:xfrm>
          <a:ln>
            <a:solidFill>
              <a:schemeClr val="accent1"/>
            </a:solidFill>
          </a:ln>
        </p:spPr>
        <p:txBody>
          <a:bodyPr>
            <a:noAutofit/>
          </a:bodyPr>
          <a:lstStyle/>
          <a:p>
            <a:r>
              <a:rPr lang="en-US" sz="1700" dirty="0">
                <a:solidFill>
                  <a:schemeClr val="accent5">
                    <a:lumMod val="50000"/>
                  </a:schemeClr>
                </a:solidFill>
                <a:latin typeface="Twinkl" pitchFamily="2" charset="0"/>
              </a:rPr>
              <a:t>Every child is enabled to make progress in their learning, with the right help. </a:t>
            </a:r>
          </a:p>
          <a:p>
            <a:r>
              <a:rPr lang="en-US" sz="1700" dirty="0">
                <a:solidFill>
                  <a:schemeClr val="accent5">
                    <a:lumMod val="50000"/>
                  </a:schemeClr>
                </a:solidFill>
                <a:latin typeface="Twinkl" pitchFamily="2" charset="0"/>
              </a:rPr>
              <a:t>We </a:t>
            </a:r>
            <a:r>
              <a:rPr lang="en-US" sz="1700" dirty="0" err="1">
                <a:solidFill>
                  <a:schemeClr val="accent5">
                    <a:lumMod val="50000"/>
                  </a:schemeClr>
                </a:solidFill>
                <a:latin typeface="Twinkl" pitchFamily="2" charset="0"/>
              </a:rPr>
              <a:t>utilise</a:t>
            </a:r>
            <a:r>
              <a:rPr lang="en-US" sz="1700" dirty="0">
                <a:solidFill>
                  <a:schemeClr val="accent5">
                    <a:lumMod val="50000"/>
                  </a:schemeClr>
                </a:solidFill>
                <a:latin typeface="Twinkl" pitchFamily="2" charset="0"/>
              </a:rPr>
              <a:t> different approaches to learning to ensure all children make progress. Children learn through play, by adults modelling, by observing each other, and through guided learning and direct teaching.</a:t>
            </a:r>
          </a:p>
          <a:p>
            <a:r>
              <a:rPr lang="en-US" sz="1700" dirty="0">
                <a:solidFill>
                  <a:schemeClr val="accent5">
                    <a:lumMod val="50000"/>
                  </a:schemeClr>
                </a:solidFill>
                <a:latin typeface="Twinkl" pitchFamily="2" charset="0"/>
              </a:rPr>
              <a:t>Practitioners carefully </a:t>
            </a:r>
            <a:r>
              <a:rPr lang="en-US" sz="1700" dirty="0" err="1">
                <a:solidFill>
                  <a:schemeClr val="accent5">
                    <a:lumMod val="50000"/>
                  </a:schemeClr>
                </a:solidFill>
                <a:latin typeface="Twinkl" pitchFamily="2" charset="0"/>
              </a:rPr>
              <a:t>organise</a:t>
            </a:r>
            <a:r>
              <a:rPr lang="en-US" sz="1700" dirty="0">
                <a:solidFill>
                  <a:schemeClr val="accent5">
                    <a:lumMod val="50000"/>
                  </a:schemeClr>
                </a:solidFill>
                <a:latin typeface="Twinkl" pitchFamily="2" charset="0"/>
              </a:rPr>
              <a:t> enabling environments for high-quality play. </a:t>
            </a:r>
          </a:p>
          <a:p>
            <a:r>
              <a:rPr lang="en-US" sz="1700" dirty="0">
                <a:solidFill>
                  <a:schemeClr val="accent5">
                    <a:lumMod val="50000"/>
                  </a:schemeClr>
                </a:solidFill>
                <a:latin typeface="Twinkl" pitchFamily="2" charset="0"/>
              </a:rPr>
              <a:t>Children in our early years also learn through group work, when practitioners guide their learning.</a:t>
            </a:r>
          </a:p>
          <a:p>
            <a:r>
              <a:rPr lang="en-US" sz="1700" dirty="0">
                <a:solidFill>
                  <a:schemeClr val="accent5">
                    <a:lumMod val="50000"/>
                  </a:schemeClr>
                </a:solidFill>
                <a:latin typeface="Twinkl" pitchFamily="2" charset="0"/>
              </a:rPr>
              <a:t>As the children develop throughout the year they are given more guided learning.</a:t>
            </a:r>
          </a:p>
          <a:p>
            <a:r>
              <a:rPr lang="en-US" sz="1700" dirty="0">
                <a:solidFill>
                  <a:schemeClr val="accent5">
                    <a:lumMod val="50000"/>
                  </a:schemeClr>
                </a:solidFill>
                <a:latin typeface="Twinkl" pitchFamily="2" charset="0"/>
              </a:rPr>
              <a:t>We have a well-planned learning environment, indoors and outdoors.</a:t>
            </a:r>
            <a:endParaRPr lang="en-GB" sz="1700" dirty="0">
              <a:solidFill>
                <a:schemeClr val="accent5">
                  <a:lumMod val="50000"/>
                </a:schemeClr>
              </a:solidFill>
              <a:latin typeface="Twinkl" pitchFamily="2" charset="0"/>
            </a:endParaRPr>
          </a:p>
        </p:txBody>
      </p:sp>
    </p:spTree>
    <p:extLst>
      <p:ext uri="{BB962C8B-B14F-4D97-AF65-F5344CB8AC3E}">
        <p14:creationId xmlns:p14="http://schemas.microsoft.com/office/powerpoint/2010/main" val="29304641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9000" b="-9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5">
                    <a:lumMod val="50000"/>
                  </a:schemeClr>
                </a:solidFill>
                <a:latin typeface="Affectionately Yours" pitchFamily="2" charset="0"/>
              </a:rPr>
              <a:t>Seven Key Features of Effective Practice</a:t>
            </a:r>
            <a:endParaRPr lang="en-GB" sz="6000" dirty="0">
              <a:solidFill>
                <a:schemeClr val="accent5">
                  <a:lumMod val="50000"/>
                </a:schemeClr>
              </a:solidFill>
              <a:latin typeface="Affectionately Yours" pitchFamily="2" charset="0"/>
            </a:endParaRPr>
          </a:p>
        </p:txBody>
      </p:sp>
      <p:sp>
        <p:nvSpPr>
          <p:cNvPr id="3" name="Text Placeholder 2"/>
          <p:cNvSpPr>
            <a:spLocks noGrp="1"/>
          </p:cNvSpPr>
          <p:nvPr>
            <p:ph type="body" idx="1"/>
          </p:nvPr>
        </p:nvSpPr>
        <p:spPr/>
        <p:txBody>
          <a:bodyPr>
            <a:normAutofit/>
          </a:bodyPr>
          <a:lstStyle/>
          <a:p>
            <a:pPr algn="ctr"/>
            <a:r>
              <a:rPr lang="en-US" sz="4400" dirty="0">
                <a:solidFill>
                  <a:srgbClr val="0070C0"/>
                </a:solidFill>
                <a:latin typeface="Affectionately Yours" pitchFamily="2" charset="0"/>
              </a:rPr>
              <a:t>Assessment</a:t>
            </a:r>
            <a:endParaRPr lang="en-GB" sz="4400" dirty="0">
              <a:solidFill>
                <a:srgbClr val="0070C0"/>
              </a:solidFill>
              <a:latin typeface="Affectionately Yours" pitchFamily="2" charset="0"/>
            </a:endParaRPr>
          </a:p>
        </p:txBody>
      </p:sp>
      <p:sp>
        <p:nvSpPr>
          <p:cNvPr id="4" name="Content Placeholder 3"/>
          <p:cNvSpPr>
            <a:spLocks noGrp="1"/>
          </p:cNvSpPr>
          <p:nvPr>
            <p:ph sz="half" idx="2"/>
          </p:nvPr>
        </p:nvSpPr>
        <p:spPr>
          <a:xfrm>
            <a:off x="274320" y="2505074"/>
            <a:ext cx="5723256" cy="4209235"/>
          </a:xfrm>
          <a:ln>
            <a:solidFill>
              <a:schemeClr val="accent1"/>
            </a:solidFill>
          </a:ln>
        </p:spPr>
        <p:txBody>
          <a:bodyPr>
            <a:noAutofit/>
          </a:bodyPr>
          <a:lstStyle/>
          <a:p>
            <a:r>
              <a:rPr lang="en-US" sz="1700" dirty="0">
                <a:solidFill>
                  <a:schemeClr val="accent5">
                    <a:lumMod val="50000"/>
                  </a:schemeClr>
                </a:solidFill>
                <a:latin typeface="Twinkl" pitchFamily="2" charset="0"/>
              </a:rPr>
              <a:t>Assessments are completed to inform planning and support the practitioners in identifying children who need additional support. </a:t>
            </a:r>
          </a:p>
          <a:p>
            <a:r>
              <a:rPr lang="en-US" sz="1700" dirty="0">
                <a:solidFill>
                  <a:schemeClr val="accent5">
                    <a:lumMod val="50000"/>
                  </a:schemeClr>
                </a:solidFill>
                <a:latin typeface="Twinkl" pitchFamily="2" charset="0"/>
              </a:rPr>
              <a:t>Assessment is based upon a secure knowledge of child development. </a:t>
            </a:r>
          </a:p>
          <a:p>
            <a:r>
              <a:rPr lang="en-US" sz="1700" dirty="0">
                <a:solidFill>
                  <a:schemeClr val="accent5">
                    <a:lumMod val="50000"/>
                  </a:schemeClr>
                </a:solidFill>
                <a:latin typeface="Twinkl" pitchFamily="2" charset="0"/>
              </a:rPr>
              <a:t>Practitioners have a clear expectation about what children need to know and how best to support them in developing their learning. </a:t>
            </a:r>
          </a:p>
          <a:p>
            <a:r>
              <a:rPr lang="en-US" sz="1700" dirty="0">
                <a:solidFill>
                  <a:schemeClr val="accent5">
                    <a:lumMod val="50000"/>
                  </a:schemeClr>
                </a:solidFill>
                <a:latin typeface="Twinkl" pitchFamily="2" charset="0"/>
              </a:rPr>
              <a:t>Accurate assessment is used to highlight whether a child has a special educational need or needs extra help.</a:t>
            </a:r>
          </a:p>
          <a:p>
            <a:r>
              <a:rPr lang="en-US" sz="1700" dirty="0">
                <a:solidFill>
                  <a:schemeClr val="accent5">
                    <a:lumMod val="50000"/>
                  </a:schemeClr>
                </a:solidFill>
                <a:latin typeface="Twinkl" pitchFamily="2" charset="0"/>
              </a:rPr>
              <a:t>Tapestry is used to record an electronic learning journey for each child. Tapestry is used as a valuable tool to assess children’s development and to provide a link for parents/</a:t>
            </a:r>
            <a:r>
              <a:rPr lang="en-US" sz="1700" dirty="0" err="1">
                <a:solidFill>
                  <a:schemeClr val="accent5">
                    <a:lumMod val="50000"/>
                  </a:schemeClr>
                </a:solidFill>
                <a:latin typeface="Twinkl" pitchFamily="2" charset="0"/>
              </a:rPr>
              <a:t>carers</a:t>
            </a:r>
            <a:r>
              <a:rPr lang="en-US" sz="1700" dirty="0">
                <a:solidFill>
                  <a:schemeClr val="accent5">
                    <a:lumMod val="50000"/>
                  </a:schemeClr>
                </a:solidFill>
                <a:latin typeface="Twinkl" pitchFamily="2" charset="0"/>
              </a:rPr>
              <a:t>. </a:t>
            </a:r>
          </a:p>
        </p:txBody>
      </p:sp>
      <p:sp>
        <p:nvSpPr>
          <p:cNvPr id="5" name="Text Placeholder 4"/>
          <p:cNvSpPr>
            <a:spLocks noGrp="1"/>
          </p:cNvSpPr>
          <p:nvPr>
            <p:ph type="body" sz="quarter" idx="3"/>
          </p:nvPr>
        </p:nvSpPr>
        <p:spPr/>
        <p:txBody>
          <a:bodyPr>
            <a:normAutofit/>
          </a:bodyPr>
          <a:lstStyle/>
          <a:p>
            <a:pPr algn="ctr"/>
            <a:r>
              <a:rPr lang="en-US" sz="4400" dirty="0">
                <a:solidFill>
                  <a:srgbClr val="0070C0"/>
                </a:solidFill>
                <a:latin typeface="Affectionately Yours" pitchFamily="2" charset="0"/>
              </a:rPr>
              <a:t>Self-regulation</a:t>
            </a:r>
            <a:endParaRPr lang="en-GB" sz="4400" dirty="0">
              <a:solidFill>
                <a:srgbClr val="0070C0"/>
              </a:solidFill>
              <a:latin typeface="Affectionately Yours" pitchFamily="2" charset="0"/>
            </a:endParaRPr>
          </a:p>
        </p:txBody>
      </p:sp>
      <p:sp>
        <p:nvSpPr>
          <p:cNvPr id="6" name="Content Placeholder 5"/>
          <p:cNvSpPr>
            <a:spLocks noGrp="1"/>
          </p:cNvSpPr>
          <p:nvPr>
            <p:ph sz="quarter" idx="4"/>
          </p:nvPr>
        </p:nvSpPr>
        <p:spPr>
          <a:xfrm>
            <a:off x="6172199" y="2505075"/>
            <a:ext cx="5741127" cy="4209234"/>
          </a:xfrm>
          <a:ln>
            <a:solidFill>
              <a:schemeClr val="accent1"/>
            </a:solidFill>
          </a:ln>
        </p:spPr>
        <p:txBody>
          <a:bodyPr>
            <a:normAutofit fontScale="40000" lnSpcReduction="20000"/>
          </a:bodyPr>
          <a:lstStyle/>
          <a:p>
            <a:pPr marL="0" indent="0">
              <a:lnSpc>
                <a:spcPct val="120000"/>
              </a:lnSpc>
              <a:buNone/>
            </a:pPr>
            <a:r>
              <a:rPr lang="en-US" sz="4300" dirty="0">
                <a:solidFill>
                  <a:schemeClr val="accent5">
                    <a:lumMod val="50000"/>
                  </a:schemeClr>
                </a:solidFill>
                <a:latin typeface="Twinkl" pitchFamily="2" charset="0"/>
              </a:rPr>
              <a:t>As part of our ‘Personal, Social, Emotional Development’ teaching provision we support each child’s ability to: </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hold information in mind</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focus their attention</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think flexibly</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inhibit impulsive behaviour.</a:t>
            </a:r>
          </a:p>
          <a:p>
            <a:pPr marL="0" indent="0">
              <a:lnSpc>
                <a:spcPct val="120000"/>
              </a:lnSpc>
              <a:buNone/>
            </a:pPr>
            <a:r>
              <a:rPr lang="en-US" sz="4300" dirty="0">
                <a:solidFill>
                  <a:schemeClr val="accent5">
                    <a:lumMod val="50000"/>
                  </a:schemeClr>
                </a:solidFill>
                <a:latin typeface="Twinkl" pitchFamily="2" charset="0"/>
              </a:rPr>
              <a:t>These abilities contribute to the child’s growing ability to self-regulate:</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concentrate their thinking</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plan what to do next</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monitor what they are doing and adapt</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regulate strong feelings</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be patient for what they want</a:t>
            </a:r>
          </a:p>
          <a:p>
            <a:pPr>
              <a:lnSpc>
                <a:spcPct val="120000"/>
              </a:lnSpc>
              <a:buFont typeface="Wingdings" panose="05000000000000000000" pitchFamily="2" charset="2"/>
              <a:buChar char="v"/>
            </a:pPr>
            <a:r>
              <a:rPr lang="en-US" dirty="0">
                <a:solidFill>
                  <a:schemeClr val="accent5">
                    <a:lumMod val="50000"/>
                  </a:schemeClr>
                </a:solidFill>
                <a:latin typeface="Twinkl" pitchFamily="2" charset="0"/>
              </a:rPr>
              <a:t>bounce back when things get difficult.</a:t>
            </a:r>
          </a:p>
        </p:txBody>
      </p:sp>
    </p:spTree>
    <p:extLst>
      <p:ext uri="{BB962C8B-B14F-4D97-AF65-F5344CB8AC3E}">
        <p14:creationId xmlns:p14="http://schemas.microsoft.com/office/powerpoint/2010/main" val="21202885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6000"/>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6000" dirty="0">
                <a:solidFill>
                  <a:schemeClr val="accent5">
                    <a:lumMod val="50000"/>
                  </a:schemeClr>
                </a:solidFill>
                <a:latin typeface="Affectionately Yours" pitchFamily="2" charset="0"/>
              </a:rPr>
              <a:t>Seven Key Features of Effective Practice</a:t>
            </a:r>
            <a:endParaRPr lang="en-GB" sz="6000" dirty="0">
              <a:solidFill>
                <a:schemeClr val="accent5">
                  <a:lumMod val="50000"/>
                </a:schemeClr>
              </a:solidFill>
              <a:latin typeface="Affectionately Yours" pitchFamily="2" charset="0"/>
            </a:endParaRPr>
          </a:p>
        </p:txBody>
      </p:sp>
      <p:sp>
        <p:nvSpPr>
          <p:cNvPr id="3" name="Text Placeholder 2"/>
          <p:cNvSpPr>
            <a:spLocks noGrp="1"/>
          </p:cNvSpPr>
          <p:nvPr>
            <p:ph type="body" idx="1"/>
          </p:nvPr>
        </p:nvSpPr>
        <p:spPr>
          <a:xfrm>
            <a:off x="839788" y="1681163"/>
            <a:ext cx="10515600" cy="823912"/>
          </a:xfrm>
        </p:spPr>
        <p:txBody>
          <a:bodyPr>
            <a:normAutofit/>
          </a:bodyPr>
          <a:lstStyle/>
          <a:p>
            <a:pPr algn="ctr"/>
            <a:r>
              <a:rPr lang="en-US" sz="4400" dirty="0">
                <a:solidFill>
                  <a:srgbClr val="0070C0"/>
                </a:solidFill>
                <a:latin typeface="Affectionately Yours" pitchFamily="2" charset="0"/>
              </a:rPr>
              <a:t>Partnership with parents</a:t>
            </a:r>
            <a:endParaRPr lang="en-GB" sz="4400" dirty="0">
              <a:solidFill>
                <a:srgbClr val="0070C0"/>
              </a:solidFill>
              <a:latin typeface="Affectionately Yours" pitchFamily="2" charset="0"/>
            </a:endParaRPr>
          </a:p>
        </p:txBody>
      </p:sp>
      <p:sp>
        <p:nvSpPr>
          <p:cNvPr id="4" name="Content Placeholder 3"/>
          <p:cNvSpPr>
            <a:spLocks noGrp="1"/>
          </p:cNvSpPr>
          <p:nvPr>
            <p:ph sz="half" idx="2"/>
          </p:nvPr>
        </p:nvSpPr>
        <p:spPr>
          <a:xfrm>
            <a:off x="326572" y="2505074"/>
            <a:ext cx="5671004" cy="4196171"/>
          </a:xfrm>
        </p:spPr>
        <p:txBody>
          <a:bodyPr>
            <a:noAutofit/>
          </a:bodyPr>
          <a:lstStyle/>
          <a:p>
            <a:pPr>
              <a:lnSpc>
                <a:spcPct val="120000"/>
              </a:lnSpc>
            </a:pPr>
            <a:r>
              <a:rPr lang="en-US" sz="1400" dirty="0">
                <a:solidFill>
                  <a:schemeClr val="accent5">
                    <a:lumMod val="50000"/>
                  </a:schemeClr>
                </a:solidFill>
                <a:latin typeface="Twinkl" pitchFamily="2" charset="0"/>
              </a:rPr>
              <a:t>We ensure that 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have a strong and respectful partnership in the early years which enables children to thrive. </a:t>
            </a:r>
          </a:p>
          <a:p>
            <a:pPr>
              <a:lnSpc>
                <a:spcPct val="120000"/>
              </a:lnSpc>
            </a:pPr>
            <a:r>
              <a:rPr lang="en-US" sz="1400" dirty="0">
                <a:solidFill>
                  <a:schemeClr val="accent5">
                    <a:lumMod val="50000"/>
                  </a:schemeClr>
                </a:solidFill>
                <a:latin typeface="Twinkl" pitchFamily="2" charset="0"/>
              </a:rPr>
              <a:t>We listen regularly to parents and give parents clear information about their children’s progress through face to face opportunities and electronically via Tapestry.</a:t>
            </a:r>
          </a:p>
          <a:p>
            <a:pPr>
              <a:lnSpc>
                <a:spcPct val="120000"/>
              </a:lnSpc>
            </a:pPr>
            <a:r>
              <a:rPr lang="en-US" sz="1400" dirty="0">
                <a:solidFill>
                  <a:schemeClr val="accent5">
                    <a:lumMod val="50000"/>
                  </a:schemeClr>
                </a:solidFill>
                <a:latin typeface="Twinkl" pitchFamily="2" charset="0"/>
              </a:rPr>
              <a:t>Parents are encouraged to support their child’s learning and development at home as this has a significant impact on their child’s learning. </a:t>
            </a:r>
          </a:p>
          <a:p>
            <a:pPr>
              <a:lnSpc>
                <a:spcPct val="120000"/>
              </a:lnSpc>
            </a:pPr>
            <a:r>
              <a:rPr lang="en-US" sz="1400" dirty="0">
                <a:solidFill>
                  <a:schemeClr val="accent5">
                    <a:lumMod val="50000"/>
                  </a:schemeClr>
                </a:solidFill>
                <a:latin typeface="Twinkl" pitchFamily="2" charset="0"/>
              </a:rPr>
              <a:t>We take the time to ‘get to know’ and understand the children and their families enabling us to offer support as needed. </a:t>
            </a:r>
          </a:p>
          <a:p>
            <a:pPr>
              <a:lnSpc>
                <a:spcPct val="120000"/>
              </a:lnSpc>
            </a:pPr>
            <a:r>
              <a:rPr lang="en-US" sz="1400" dirty="0">
                <a:solidFill>
                  <a:schemeClr val="accent5">
                    <a:lumMod val="50000"/>
                  </a:schemeClr>
                </a:solidFill>
                <a:latin typeface="Twinkl" pitchFamily="2" charset="0"/>
              </a:rPr>
              <a:t>We carry out home visits before the children start school in September. This provides the foundation for strong and effective partnerships with parents. </a:t>
            </a:r>
          </a:p>
        </p:txBody>
      </p:sp>
      <p:sp>
        <p:nvSpPr>
          <p:cNvPr id="6" name="Content Placeholder 5"/>
          <p:cNvSpPr>
            <a:spLocks noGrp="1"/>
          </p:cNvSpPr>
          <p:nvPr>
            <p:ph sz="quarter" idx="4"/>
          </p:nvPr>
        </p:nvSpPr>
        <p:spPr>
          <a:xfrm>
            <a:off x="6172200" y="2505075"/>
            <a:ext cx="5696404" cy="4196170"/>
          </a:xfrm>
        </p:spPr>
        <p:txBody>
          <a:bodyPr/>
          <a:lstStyle/>
          <a:p>
            <a:pPr>
              <a:lnSpc>
                <a:spcPct val="100000"/>
              </a:lnSpc>
            </a:pPr>
            <a:r>
              <a:rPr lang="en-US" sz="1400" dirty="0">
                <a:solidFill>
                  <a:schemeClr val="accent5">
                    <a:lumMod val="50000"/>
                  </a:schemeClr>
                </a:solidFill>
                <a:latin typeface="Twinkl" pitchFamily="2" charset="0"/>
              </a:rPr>
              <a:t>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are invited into school for a ‘Stay and Play’ session with their child prior to starting school. This provides 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with the opportunity to familiarise themselves with the classroom environment and meet other parents. </a:t>
            </a:r>
          </a:p>
          <a:p>
            <a:pPr>
              <a:lnSpc>
                <a:spcPct val="100000"/>
              </a:lnSpc>
            </a:pPr>
            <a:r>
              <a:rPr lang="en-US" sz="1400" dirty="0">
                <a:solidFill>
                  <a:schemeClr val="accent5">
                    <a:lumMod val="50000"/>
                  </a:schemeClr>
                </a:solidFill>
                <a:latin typeface="Twinkl" pitchFamily="2" charset="0"/>
              </a:rPr>
              <a:t>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are given the opportunity throughout the year to engage in the wider school community. </a:t>
            </a:r>
          </a:p>
          <a:p>
            <a:pPr>
              <a:lnSpc>
                <a:spcPct val="100000"/>
              </a:lnSpc>
            </a:pPr>
            <a:r>
              <a:rPr lang="en-US" sz="1400" dirty="0">
                <a:solidFill>
                  <a:schemeClr val="accent5">
                    <a:lumMod val="50000"/>
                  </a:schemeClr>
                </a:solidFill>
                <a:latin typeface="Twinkl" pitchFamily="2" charset="0"/>
              </a:rPr>
              <a:t>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are fully involved in their child’s learning and development through the use of Tapestry, which is regularly updated. </a:t>
            </a:r>
          </a:p>
          <a:p>
            <a:pPr>
              <a:lnSpc>
                <a:spcPct val="100000"/>
              </a:lnSpc>
            </a:pPr>
            <a:r>
              <a:rPr lang="en-US" sz="1400" dirty="0">
                <a:solidFill>
                  <a:schemeClr val="accent5">
                    <a:lumMod val="50000"/>
                  </a:schemeClr>
                </a:solidFill>
                <a:latin typeface="Twinkl" pitchFamily="2" charset="0"/>
              </a:rPr>
              <a:t>Parent’s are invited into school for regular parents evenings to provide an update about their child’s learning and progress. </a:t>
            </a:r>
          </a:p>
          <a:p>
            <a:pPr>
              <a:lnSpc>
                <a:spcPct val="100000"/>
              </a:lnSpc>
            </a:pPr>
            <a:r>
              <a:rPr lang="en-US" sz="1400" dirty="0">
                <a:solidFill>
                  <a:schemeClr val="accent5">
                    <a:lumMod val="50000"/>
                  </a:schemeClr>
                </a:solidFill>
                <a:latin typeface="Twinkl" pitchFamily="2" charset="0"/>
              </a:rPr>
              <a:t>Children with SEND or additional needs have in-depth ‘shared conversations’ to ensure targets and progress are shared. </a:t>
            </a:r>
          </a:p>
          <a:p>
            <a:pPr>
              <a:lnSpc>
                <a:spcPct val="100000"/>
              </a:lnSpc>
            </a:pPr>
            <a:r>
              <a:rPr lang="en-US" sz="1400" dirty="0">
                <a:solidFill>
                  <a:schemeClr val="accent5">
                    <a:lumMod val="50000"/>
                  </a:schemeClr>
                </a:solidFill>
                <a:latin typeface="Twinkl" pitchFamily="2" charset="0"/>
              </a:rPr>
              <a:t>We are flexible in our approach to communicating with parents/</a:t>
            </a:r>
            <a:r>
              <a:rPr lang="en-US" sz="1400" dirty="0" err="1">
                <a:solidFill>
                  <a:schemeClr val="accent5">
                    <a:lumMod val="50000"/>
                  </a:schemeClr>
                </a:solidFill>
                <a:latin typeface="Twinkl" pitchFamily="2" charset="0"/>
              </a:rPr>
              <a:t>carers</a:t>
            </a:r>
            <a:r>
              <a:rPr lang="en-US" sz="1400" dirty="0">
                <a:solidFill>
                  <a:schemeClr val="accent5">
                    <a:lumMod val="50000"/>
                  </a:schemeClr>
                </a:solidFill>
                <a:latin typeface="Twinkl" pitchFamily="2" charset="0"/>
              </a:rPr>
              <a:t> and adapt our communication methods to suit different preferences. </a:t>
            </a:r>
          </a:p>
          <a:p>
            <a:pPr marL="0" indent="0">
              <a:buNone/>
            </a:pPr>
            <a:endParaRPr lang="en-GB" dirty="0"/>
          </a:p>
        </p:txBody>
      </p:sp>
    </p:spTree>
    <p:extLst>
      <p:ext uri="{BB962C8B-B14F-4D97-AF65-F5344CB8AC3E}">
        <p14:creationId xmlns:p14="http://schemas.microsoft.com/office/powerpoint/2010/main" val="7627790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12000"/>
            <a:lum/>
          </a:blip>
          <a:srcRect/>
          <a:stretch>
            <a:fillRect t="-13000" b="-13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22701" y="169277"/>
            <a:ext cx="10515600" cy="1325563"/>
          </a:xfrm>
        </p:spPr>
        <p:txBody>
          <a:bodyPr>
            <a:normAutofit/>
          </a:bodyPr>
          <a:lstStyle/>
          <a:p>
            <a:pPr algn="ctr"/>
            <a:r>
              <a:rPr lang="en-US" sz="6600" dirty="0">
                <a:solidFill>
                  <a:schemeClr val="accent5">
                    <a:lumMod val="50000"/>
                  </a:schemeClr>
                </a:solidFill>
                <a:latin typeface="Affectionately Yours" pitchFamily="2" charset="0"/>
              </a:rPr>
              <a:t>EYFS Statutory Framework</a:t>
            </a:r>
            <a:endParaRPr lang="en-GB" sz="6600" dirty="0">
              <a:solidFill>
                <a:schemeClr val="accent5">
                  <a:lumMod val="50000"/>
                </a:schemeClr>
              </a:solidFill>
              <a:latin typeface="Affectionately Yours" pitchFamily="2" charset="0"/>
            </a:endParaRPr>
          </a:p>
        </p:txBody>
      </p:sp>
      <p:pic>
        <p:nvPicPr>
          <p:cNvPr id="17" name="Picture 16"/>
          <p:cNvPicPr>
            <a:picLocks noChangeAspect="1"/>
          </p:cNvPicPr>
          <p:nvPr/>
        </p:nvPicPr>
        <p:blipFill rotWithShape="1">
          <a:blip r:embed="rId3">
            <a:clrChange>
              <a:clrFrom>
                <a:srgbClr val="FFFFFF"/>
              </a:clrFrom>
              <a:clrTo>
                <a:srgbClr val="FFFFFF">
                  <a:alpha val="0"/>
                </a:srgbClr>
              </a:clrTo>
            </a:clrChange>
          </a:blip>
          <a:srcRect l="5708" r="920"/>
          <a:stretch/>
        </p:blipFill>
        <p:spPr>
          <a:xfrm>
            <a:off x="5704609" y="1753899"/>
            <a:ext cx="5998879" cy="3251769"/>
          </a:xfrm>
          <a:prstGeom prst="rect">
            <a:avLst/>
          </a:prstGeom>
        </p:spPr>
      </p:pic>
      <p:sp>
        <p:nvSpPr>
          <p:cNvPr id="18" name="Rounded Rectangle 17"/>
          <p:cNvSpPr/>
          <p:nvPr/>
        </p:nvSpPr>
        <p:spPr>
          <a:xfrm>
            <a:off x="5720167" y="5051396"/>
            <a:ext cx="6062373" cy="1567924"/>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accent5">
                    <a:lumMod val="50000"/>
                  </a:schemeClr>
                </a:solidFill>
                <a:latin typeface="Twinkl" pitchFamily="2" charset="0"/>
              </a:rPr>
              <a:t>Prime areas of development and learning lay vital foundations in the early years. The three prime areas are: CL, PSED and PD. The four specific areas are: L, M, UW, EAD which build on the development gained through the prime areas. </a:t>
            </a:r>
            <a:endParaRPr lang="en-GB" dirty="0">
              <a:solidFill>
                <a:schemeClr val="accent5">
                  <a:lumMod val="50000"/>
                </a:schemeClr>
              </a:solidFill>
              <a:latin typeface="Twinkl" pitchFamily="2" charset="0"/>
            </a:endParaRPr>
          </a:p>
        </p:txBody>
      </p:sp>
      <p:sp>
        <p:nvSpPr>
          <p:cNvPr id="20" name="TextBox 19"/>
          <p:cNvSpPr txBox="1"/>
          <p:nvPr/>
        </p:nvSpPr>
        <p:spPr>
          <a:xfrm>
            <a:off x="477017" y="1494840"/>
            <a:ext cx="5265669" cy="5201424"/>
          </a:xfrm>
          <a:prstGeom prst="rect">
            <a:avLst/>
          </a:prstGeom>
          <a:noFill/>
        </p:spPr>
        <p:txBody>
          <a:bodyPr wrap="square" rtlCol="0">
            <a:spAutoFit/>
          </a:bodyPr>
          <a:lstStyle/>
          <a:p>
            <a:r>
              <a:rPr lang="en-US" sz="1400" dirty="0">
                <a:solidFill>
                  <a:srgbClr val="0070C0"/>
                </a:solidFill>
                <a:latin typeface="Twinkl" pitchFamily="2" charset="0"/>
              </a:rPr>
              <a:t>Characteristics of Effective Learning describe </a:t>
            </a:r>
            <a:r>
              <a:rPr lang="en-GB" sz="1400" dirty="0">
                <a:solidFill>
                  <a:srgbClr val="0070C0"/>
                </a:solidFill>
                <a:latin typeface="Twinkl" pitchFamily="2" charset="0"/>
              </a:rPr>
              <a:t>behaviours</a:t>
            </a:r>
            <a:r>
              <a:rPr lang="en-US" sz="1400" dirty="0">
                <a:solidFill>
                  <a:srgbClr val="0070C0"/>
                </a:solidFill>
                <a:latin typeface="Twinkl" pitchFamily="2" charset="0"/>
              </a:rPr>
              <a:t> children use in order to learn. To learn well, children must approach opportunities with curiosity, energy and enthusiasm. Effective learning must be meaningful to a child, so that they are able to use what they have learned and apply it in new situations. These abilities and attitudes of strong learners will support them to learn well and make good progress in all the Areas of Learning and Development.</a:t>
            </a:r>
          </a:p>
          <a:p>
            <a:endParaRPr lang="en-US" sz="1200" dirty="0">
              <a:latin typeface="Twinkl" pitchFamily="2" charset="0"/>
            </a:endParaRPr>
          </a:p>
          <a:p>
            <a:r>
              <a:rPr lang="en-US" sz="1600" dirty="0">
                <a:solidFill>
                  <a:schemeClr val="accent5">
                    <a:lumMod val="50000"/>
                  </a:schemeClr>
                </a:solidFill>
                <a:latin typeface="Twinkl" pitchFamily="2" charset="0"/>
              </a:rPr>
              <a:t>The three characteristics of effective teaching and learning are: </a:t>
            </a:r>
          </a:p>
          <a:p>
            <a:endParaRPr lang="en-US" sz="1600" dirty="0">
              <a:solidFill>
                <a:schemeClr val="accent5">
                  <a:lumMod val="50000"/>
                </a:schemeClr>
              </a:solidFill>
              <a:latin typeface="Twinkl" pitchFamily="2" charset="0"/>
            </a:endParaRPr>
          </a:p>
          <a:p>
            <a:r>
              <a:rPr lang="en-US" sz="1600" dirty="0">
                <a:solidFill>
                  <a:srgbClr val="0070C0"/>
                </a:solidFill>
                <a:latin typeface="Twinkl" pitchFamily="2" charset="0"/>
              </a:rPr>
              <a:t>• Playing and exploring – children investigate and experience things, and ‘have a go’. </a:t>
            </a:r>
          </a:p>
          <a:p>
            <a:endParaRPr lang="en-US" sz="1600" dirty="0">
              <a:solidFill>
                <a:srgbClr val="0070C0"/>
              </a:solidFill>
              <a:latin typeface="Twinkl" pitchFamily="2" charset="0"/>
            </a:endParaRPr>
          </a:p>
          <a:p>
            <a:r>
              <a:rPr lang="en-US" sz="1600" dirty="0">
                <a:solidFill>
                  <a:srgbClr val="0070C0"/>
                </a:solidFill>
                <a:latin typeface="Twinkl" pitchFamily="2" charset="0"/>
              </a:rPr>
              <a:t>• Active learning – children concentrate and keep on trying if they encounter difficulties, and enjoy achievements. </a:t>
            </a:r>
          </a:p>
          <a:p>
            <a:endParaRPr lang="en-US" sz="1600" dirty="0">
              <a:solidFill>
                <a:srgbClr val="0070C0"/>
              </a:solidFill>
              <a:latin typeface="Twinkl" pitchFamily="2" charset="0"/>
            </a:endParaRPr>
          </a:p>
          <a:p>
            <a:r>
              <a:rPr lang="en-US" sz="1600" dirty="0">
                <a:solidFill>
                  <a:srgbClr val="0070C0"/>
                </a:solidFill>
                <a:latin typeface="Twinkl" pitchFamily="2" charset="0"/>
              </a:rPr>
              <a:t>• Creating and thinking critically – children have and develop their own ideas, make links between ideas, and develop strategies for doing things.</a:t>
            </a:r>
          </a:p>
        </p:txBody>
      </p:sp>
      <p:sp>
        <p:nvSpPr>
          <p:cNvPr id="21" name="TextBox 20"/>
          <p:cNvSpPr txBox="1"/>
          <p:nvPr/>
        </p:nvSpPr>
        <p:spPr>
          <a:xfrm>
            <a:off x="6833802" y="1417896"/>
            <a:ext cx="3812583" cy="338554"/>
          </a:xfrm>
          <a:prstGeom prst="rect">
            <a:avLst/>
          </a:prstGeom>
          <a:noFill/>
        </p:spPr>
        <p:txBody>
          <a:bodyPr wrap="square" rtlCol="0">
            <a:spAutoFit/>
          </a:bodyPr>
          <a:lstStyle/>
          <a:p>
            <a:pPr algn="ctr"/>
            <a:r>
              <a:rPr lang="en-US" sz="1600" b="1" dirty="0">
                <a:solidFill>
                  <a:schemeClr val="accent5">
                    <a:lumMod val="50000"/>
                  </a:schemeClr>
                </a:solidFill>
                <a:latin typeface="Twinkl" pitchFamily="2" charset="0"/>
              </a:rPr>
              <a:t>Areas of Learning and Development</a:t>
            </a:r>
            <a:endParaRPr lang="en-GB" sz="1600" b="1" dirty="0">
              <a:solidFill>
                <a:schemeClr val="accent5">
                  <a:lumMod val="50000"/>
                </a:schemeClr>
              </a:solidFill>
              <a:latin typeface="Twinkl" pitchFamily="2" charset="0"/>
            </a:endParaRPr>
          </a:p>
        </p:txBody>
      </p:sp>
    </p:spTree>
    <p:extLst>
      <p:ext uri="{BB962C8B-B14F-4D97-AF65-F5344CB8AC3E}">
        <p14:creationId xmlns:p14="http://schemas.microsoft.com/office/powerpoint/2010/main" val="36524253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TotalTime>
  <Words>2113</Words>
  <Application>Microsoft Office PowerPoint</Application>
  <PresentationFormat>Widescreen</PresentationFormat>
  <Paragraphs>126</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Affectionately Yours</vt:lpstr>
      <vt:lpstr>Arial</vt:lpstr>
      <vt:lpstr>Calibri</vt:lpstr>
      <vt:lpstr>Calibri Light</vt:lpstr>
      <vt:lpstr>Times New Roman</vt:lpstr>
      <vt:lpstr>Twinkl</vt:lpstr>
      <vt:lpstr>Wingdings</vt:lpstr>
      <vt:lpstr>Office Theme</vt:lpstr>
      <vt:lpstr>The Early Years Foundation Stage  </vt:lpstr>
      <vt:lpstr>EYFS Curriculum Intent</vt:lpstr>
      <vt:lpstr>PowerPoint Presentation</vt:lpstr>
      <vt:lpstr>Learning in the EYFS</vt:lpstr>
      <vt:lpstr>Seven Key Features of Effective Practice</vt:lpstr>
      <vt:lpstr>Seven Key Features of Effective Practice</vt:lpstr>
      <vt:lpstr>Seven Key Features of Effective Practice</vt:lpstr>
      <vt:lpstr>Seven Key Features of Effective Practice</vt:lpstr>
      <vt:lpstr>EYFS Statutory Framework</vt:lpstr>
      <vt:lpstr>When we give every child the best start in their early years, we give them what they need today. We also set them up with every chance of success tomorrow.</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Peart</dc:creator>
  <cp:lastModifiedBy>Mrs Katherine White</cp:lastModifiedBy>
  <cp:revision>47</cp:revision>
  <dcterms:created xsi:type="dcterms:W3CDTF">2021-09-01T18:02:50Z</dcterms:created>
  <dcterms:modified xsi:type="dcterms:W3CDTF">2022-04-22T11:44:44Z</dcterms:modified>
</cp:coreProperties>
</file>