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92" r:id="rId4"/>
    <p:sldId id="289" r:id="rId5"/>
    <p:sldId id="297" r:id="rId6"/>
    <p:sldId id="290" r:id="rId7"/>
    <p:sldId id="291" r:id="rId8"/>
    <p:sldId id="293" r:id="rId9"/>
    <p:sldId id="294" r:id="rId10"/>
    <p:sldId id="295" r:id="rId11"/>
    <p:sldId id="29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ele Stuckey" initials="AS" lastIdx="2" clrIdx="0">
    <p:extLst>
      <p:ext uri="{19B8F6BF-5375-455C-9EA6-DF929625EA0E}">
        <p15:presenceInfo xmlns:p15="http://schemas.microsoft.com/office/powerpoint/2012/main" userId="S-1-5-21-3899912524-3734028657-2948658809-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04"/>
    <p:restoredTop sz="94646"/>
  </p:normalViewPr>
  <p:slideViewPr>
    <p:cSldViewPr snapToGrid="0" snapToObjects="1" showGuides="1">
      <p:cViewPr varScale="1">
        <p:scale>
          <a:sx n="69" d="100"/>
          <a:sy n="69" d="100"/>
        </p:scale>
        <p:origin x="79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A3605-0A11-7E4E-984D-51AD72D540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5DE1A58-E9F1-4B49-979E-94806B1C4E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C2634AA-CDD9-9E45-BE6C-0F4CE536B55F}"/>
              </a:ext>
            </a:extLst>
          </p:cNvPr>
          <p:cNvSpPr>
            <a:spLocks noGrp="1"/>
          </p:cNvSpPr>
          <p:nvPr>
            <p:ph type="dt" sz="half" idx="10"/>
          </p:nvPr>
        </p:nvSpPr>
        <p:spPr/>
        <p:txBody>
          <a:bodyPr/>
          <a:lstStyle/>
          <a:p>
            <a:fld id="{A7D7B5E7-6BC5-1A44-92F4-15747D0845F7}" type="datetimeFigureOut">
              <a:rPr lang="en-GB" smtClean="0"/>
              <a:t>15/09/2021</a:t>
            </a:fld>
            <a:endParaRPr lang="en-GB"/>
          </a:p>
        </p:txBody>
      </p:sp>
      <p:sp>
        <p:nvSpPr>
          <p:cNvPr id="5" name="Footer Placeholder 4">
            <a:extLst>
              <a:ext uri="{FF2B5EF4-FFF2-40B4-BE49-F238E27FC236}">
                <a16:creationId xmlns:a16="http://schemas.microsoft.com/office/drawing/2014/main" id="{3DBEB216-7D7D-164D-AD2C-8E518F9955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08C282-76D5-0D41-9291-F47728836651}"/>
              </a:ext>
            </a:extLst>
          </p:cNvPr>
          <p:cNvSpPr>
            <a:spLocks noGrp="1"/>
          </p:cNvSpPr>
          <p:nvPr>
            <p:ph type="sldNum" sz="quarter" idx="12"/>
          </p:nvPr>
        </p:nvSpPr>
        <p:spPr/>
        <p:txBody>
          <a:bodyPr/>
          <a:lstStyle/>
          <a:p>
            <a:fld id="{C0021322-2281-384B-A33D-27FAD7B1A73F}" type="slidenum">
              <a:rPr lang="en-GB" smtClean="0"/>
              <a:t>‹#›</a:t>
            </a:fld>
            <a:endParaRPr lang="en-GB"/>
          </a:p>
        </p:txBody>
      </p:sp>
    </p:spTree>
    <p:extLst>
      <p:ext uri="{BB962C8B-B14F-4D97-AF65-F5344CB8AC3E}">
        <p14:creationId xmlns:p14="http://schemas.microsoft.com/office/powerpoint/2010/main" val="425808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9FDEC-5F5B-E04F-95D8-C525E131566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F0E07B-4664-F04F-A059-CB22708CD3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C2D322-5A0D-7040-8CC3-0A1B5B590843}"/>
              </a:ext>
            </a:extLst>
          </p:cNvPr>
          <p:cNvSpPr>
            <a:spLocks noGrp="1"/>
          </p:cNvSpPr>
          <p:nvPr>
            <p:ph type="dt" sz="half" idx="10"/>
          </p:nvPr>
        </p:nvSpPr>
        <p:spPr/>
        <p:txBody>
          <a:bodyPr/>
          <a:lstStyle/>
          <a:p>
            <a:fld id="{A7D7B5E7-6BC5-1A44-92F4-15747D0845F7}" type="datetimeFigureOut">
              <a:rPr lang="en-GB" smtClean="0"/>
              <a:t>15/09/2021</a:t>
            </a:fld>
            <a:endParaRPr lang="en-GB"/>
          </a:p>
        </p:txBody>
      </p:sp>
      <p:sp>
        <p:nvSpPr>
          <p:cNvPr id="5" name="Footer Placeholder 4">
            <a:extLst>
              <a:ext uri="{FF2B5EF4-FFF2-40B4-BE49-F238E27FC236}">
                <a16:creationId xmlns:a16="http://schemas.microsoft.com/office/drawing/2014/main" id="{0D4B5F1B-FDB1-CD44-8F62-C52F7FEEB0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91534F-89B6-714D-9E49-A011FB91FB49}"/>
              </a:ext>
            </a:extLst>
          </p:cNvPr>
          <p:cNvSpPr>
            <a:spLocks noGrp="1"/>
          </p:cNvSpPr>
          <p:nvPr>
            <p:ph type="sldNum" sz="quarter" idx="12"/>
          </p:nvPr>
        </p:nvSpPr>
        <p:spPr/>
        <p:txBody>
          <a:bodyPr/>
          <a:lstStyle/>
          <a:p>
            <a:fld id="{C0021322-2281-384B-A33D-27FAD7B1A73F}" type="slidenum">
              <a:rPr lang="en-GB" smtClean="0"/>
              <a:t>‹#›</a:t>
            </a:fld>
            <a:endParaRPr lang="en-GB"/>
          </a:p>
        </p:txBody>
      </p:sp>
    </p:spTree>
    <p:extLst>
      <p:ext uri="{BB962C8B-B14F-4D97-AF65-F5344CB8AC3E}">
        <p14:creationId xmlns:p14="http://schemas.microsoft.com/office/powerpoint/2010/main" val="3865697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A8BFA3-B2C7-2C4D-ABBA-B5BD16ECF86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6F165E8-B0B2-FA4A-BAE3-641C43B078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CEA098-03FF-5A4E-AA43-5BAFA0CAE701}"/>
              </a:ext>
            </a:extLst>
          </p:cNvPr>
          <p:cNvSpPr>
            <a:spLocks noGrp="1"/>
          </p:cNvSpPr>
          <p:nvPr>
            <p:ph type="dt" sz="half" idx="10"/>
          </p:nvPr>
        </p:nvSpPr>
        <p:spPr/>
        <p:txBody>
          <a:bodyPr/>
          <a:lstStyle/>
          <a:p>
            <a:fld id="{A7D7B5E7-6BC5-1A44-92F4-15747D0845F7}" type="datetimeFigureOut">
              <a:rPr lang="en-GB" smtClean="0"/>
              <a:t>15/09/2021</a:t>
            </a:fld>
            <a:endParaRPr lang="en-GB"/>
          </a:p>
        </p:txBody>
      </p:sp>
      <p:sp>
        <p:nvSpPr>
          <p:cNvPr id="5" name="Footer Placeholder 4">
            <a:extLst>
              <a:ext uri="{FF2B5EF4-FFF2-40B4-BE49-F238E27FC236}">
                <a16:creationId xmlns:a16="http://schemas.microsoft.com/office/drawing/2014/main" id="{5B9A902E-892B-DA4F-AB4B-EF7C64E548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F9C802-C874-3A4F-A61D-6B7CEFA8BE0F}"/>
              </a:ext>
            </a:extLst>
          </p:cNvPr>
          <p:cNvSpPr>
            <a:spLocks noGrp="1"/>
          </p:cNvSpPr>
          <p:nvPr>
            <p:ph type="sldNum" sz="quarter" idx="12"/>
          </p:nvPr>
        </p:nvSpPr>
        <p:spPr/>
        <p:txBody>
          <a:bodyPr/>
          <a:lstStyle/>
          <a:p>
            <a:fld id="{C0021322-2281-384B-A33D-27FAD7B1A73F}" type="slidenum">
              <a:rPr lang="en-GB" smtClean="0"/>
              <a:t>‹#›</a:t>
            </a:fld>
            <a:endParaRPr lang="en-GB"/>
          </a:p>
        </p:txBody>
      </p:sp>
    </p:spTree>
    <p:extLst>
      <p:ext uri="{BB962C8B-B14F-4D97-AF65-F5344CB8AC3E}">
        <p14:creationId xmlns:p14="http://schemas.microsoft.com/office/powerpoint/2010/main" val="411245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739B3-0765-284E-9E4B-D1B53552282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E835DB-5D5E-6643-85A0-430C2380E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DEED43-3A1F-2244-9F35-72DD4E5540CF}"/>
              </a:ext>
            </a:extLst>
          </p:cNvPr>
          <p:cNvSpPr>
            <a:spLocks noGrp="1"/>
          </p:cNvSpPr>
          <p:nvPr>
            <p:ph type="dt" sz="half" idx="10"/>
          </p:nvPr>
        </p:nvSpPr>
        <p:spPr/>
        <p:txBody>
          <a:bodyPr/>
          <a:lstStyle/>
          <a:p>
            <a:fld id="{A7D7B5E7-6BC5-1A44-92F4-15747D0845F7}" type="datetimeFigureOut">
              <a:rPr lang="en-GB" smtClean="0"/>
              <a:t>15/09/2021</a:t>
            </a:fld>
            <a:endParaRPr lang="en-GB"/>
          </a:p>
        </p:txBody>
      </p:sp>
      <p:sp>
        <p:nvSpPr>
          <p:cNvPr id="5" name="Footer Placeholder 4">
            <a:extLst>
              <a:ext uri="{FF2B5EF4-FFF2-40B4-BE49-F238E27FC236}">
                <a16:creationId xmlns:a16="http://schemas.microsoft.com/office/drawing/2014/main" id="{871A91C1-331B-754A-9BA5-313CFEA7B2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9F908F-583C-8B4A-8398-CBC1D71BF707}"/>
              </a:ext>
            </a:extLst>
          </p:cNvPr>
          <p:cNvSpPr>
            <a:spLocks noGrp="1"/>
          </p:cNvSpPr>
          <p:nvPr>
            <p:ph type="sldNum" sz="quarter" idx="12"/>
          </p:nvPr>
        </p:nvSpPr>
        <p:spPr/>
        <p:txBody>
          <a:bodyPr/>
          <a:lstStyle/>
          <a:p>
            <a:fld id="{C0021322-2281-384B-A33D-27FAD7B1A73F}" type="slidenum">
              <a:rPr lang="en-GB" smtClean="0"/>
              <a:t>‹#›</a:t>
            </a:fld>
            <a:endParaRPr lang="en-GB"/>
          </a:p>
        </p:txBody>
      </p:sp>
    </p:spTree>
    <p:extLst>
      <p:ext uri="{BB962C8B-B14F-4D97-AF65-F5344CB8AC3E}">
        <p14:creationId xmlns:p14="http://schemas.microsoft.com/office/powerpoint/2010/main" val="3521811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09774-913B-7944-93B0-255D73AEBA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D2F8437-CFBD-734D-86A7-EF06A436E4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341F92-E4CD-E244-9466-3F31D72565AF}"/>
              </a:ext>
            </a:extLst>
          </p:cNvPr>
          <p:cNvSpPr>
            <a:spLocks noGrp="1"/>
          </p:cNvSpPr>
          <p:nvPr>
            <p:ph type="dt" sz="half" idx="10"/>
          </p:nvPr>
        </p:nvSpPr>
        <p:spPr/>
        <p:txBody>
          <a:bodyPr/>
          <a:lstStyle/>
          <a:p>
            <a:fld id="{A7D7B5E7-6BC5-1A44-92F4-15747D0845F7}" type="datetimeFigureOut">
              <a:rPr lang="en-GB" smtClean="0"/>
              <a:t>15/09/2021</a:t>
            </a:fld>
            <a:endParaRPr lang="en-GB"/>
          </a:p>
        </p:txBody>
      </p:sp>
      <p:sp>
        <p:nvSpPr>
          <p:cNvPr id="5" name="Footer Placeholder 4">
            <a:extLst>
              <a:ext uri="{FF2B5EF4-FFF2-40B4-BE49-F238E27FC236}">
                <a16:creationId xmlns:a16="http://schemas.microsoft.com/office/drawing/2014/main" id="{7C369D7D-AB81-F84B-9847-94663951C1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E1993A-E712-204A-9AFE-5574A75BBE0B}"/>
              </a:ext>
            </a:extLst>
          </p:cNvPr>
          <p:cNvSpPr>
            <a:spLocks noGrp="1"/>
          </p:cNvSpPr>
          <p:nvPr>
            <p:ph type="sldNum" sz="quarter" idx="12"/>
          </p:nvPr>
        </p:nvSpPr>
        <p:spPr/>
        <p:txBody>
          <a:bodyPr/>
          <a:lstStyle/>
          <a:p>
            <a:fld id="{C0021322-2281-384B-A33D-27FAD7B1A73F}" type="slidenum">
              <a:rPr lang="en-GB" smtClean="0"/>
              <a:t>‹#›</a:t>
            </a:fld>
            <a:endParaRPr lang="en-GB"/>
          </a:p>
        </p:txBody>
      </p:sp>
    </p:spTree>
    <p:extLst>
      <p:ext uri="{BB962C8B-B14F-4D97-AF65-F5344CB8AC3E}">
        <p14:creationId xmlns:p14="http://schemas.microsoft.com/office/powerpoint/2010/main" val="3934807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3A-301E-C94D-8F60-DB4F76DF8EC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FDB766B-C406-384E-89AB-FBE02295E0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64D308B-72F8-C048-894B-8ADCF4B08E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E2F62D-1CEF-CA48-A42C-E414C607D8C5}"/>
              </a:ext>
            </a:extLst>
          </p:cNvPr>
          <p:cNvSpPr>
            <a:spLocks noGrp="1"/>
          </p:cNvSpPr>
          <p:nvPr>
            <p:ph type="dt" sz="half" idx="10"/>
          </p:nvPr>
        </p:nvSpPr>
        <p:spPr/>
        <p:txBody>
          <a:bodyPr/>
          <a:lstStyle/>
          <a:p>
            <a:fld id="{A7D7B5E7-6BC5-1A44-92F4-15747D0845F7}" type="datetimeFigureOut">
              <a:rPr lang="en-GB" smtClean="0"/>
              <a:t>15/09/2021</a:t>
            </a:fld>
            <a:endParaRPr lang="en-GB"/>
          </a:p>
        </p:txBody>
      </p:sp>
      <p:sp>
        <p:nvSpPr>
          <p:cNvPr id="6" name="Footer Placeholder 5">
            <a:extLst>
              <a:ext uri="{FF2B5EF4-FFF2-40B4-BE49-F238E27FC236}">
                <a16:creationId xmlns:a16="http://schemas.microsoft.com/office/drawing/2014/main" id="{54A8E9DE-6C8A-DB44-87B6-0480E4785A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EED30F1-D507-EA4A-97E1-FE9141D25EDE}"/>
              </a:ext>
            </a:extLst>
          </p:cNvPr>
          <p:cNvSpPr>
            <a:spLocks noGrp="1"/>
          </p:cNvSpPr>
          <p:nvPr>
            <p:ph type="sldNum" sz="quarter" idx="12"/>
          </p:nvPr>
        </p:nvSpPr>
        <p:spPr/>
        <p:txBody>
          <a:bodyPr/>
          <a:lstStyle/>
          <a:p>
            <a:fld id="{C0021322-2281-384B-A33D-27FAD7B1A73F}" type="slidenum">
              <a:rPr lang="en-GB" smtClean="0"/>
              <a:t>‹#›</a:t>
            </a:fld>
            <a:endParaRPr lang="en-GB"/>
          </a:p>
        </p:txBody>
      </p:sp>
    </p:spTree>
    <p:extLst>
      <p:ext uri="{BB962C8B-B14F-4D97-AF65-F5344CB8AC3E}">
        <p14:creationId xmlns:p14="http://schemas.microsoft.com/office/powerpoint/2010/main" val="1154340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5D530-EEDF-CA46-AD44-ECB28B9F452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0443161-EA5B-0047-8FDB-3BA2C67647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1E01A8-1A96-6740-94F7-1EEF21DD27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A3549C5-36E1-7F47-893C-A9CABF9B53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53015F-DFD2-1B49-AD6C-066E50BA56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41EDCC1-5D0A-664F-AB3F-750D432EF4F9}"/>
              </a:ext>
            </a:extLst>
          </p:cNvPr>
          <p:cNvSpPr>
            <a:spLocks noGrp="1"/>
          </p:cNvSpPr>
          <p:nvPr>
            <p:ph type="dt" sz="half" idx="10"/>
          </p:nvPr>
        </p:nvSpPr>
        <p:spPr/>
        <p:txBody>
          <a:bodyPr/>
          <a:lstStyle/>
          <a:p>
            <a:fld id="{A7D7B5E7-6BC5-1A44-92F4-15747D0845F7}" type="datetimeFigureOut">
              <a:rPr lang="en-GB" smtClean="0"/>
              <a:t>15/09/2021</a:t>
            </a:fld>
            <a:endParaRPr lang="en-GB"/>
          </a:p>
        </p:txBody>
      </p:sp>
      <p:sp>
        <p:nvSpPr>
          <p:cNvPr id="8" name="Footer Placeholder 7">
            <a:extLst>
              <a:ext uri="{FF2B5EF4-FFF2-40B4-BE49-F238E27FC236}">
                <a16:creationId xmlns:a16="http://schemas.microsoft.com/office/drawing/2014/main" id="{389B3062-3A21-124B-9567-C7651AA9ECF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CCF353-E283-0F43-A744-9F9E7F0050DC}"/>
              </a:ext>
            </a:extLst>
          </p:cNvPr>
          <p:cNvSpPr>
            <a:spLocks noGrp="1"/>
          </p:cNvSpPr>
          <p:nvPr>
            <p:ph type="sldNum" sz="quarter" idx="12"/>
          </p:nvPr>
        </p:nvSpPr>
        <p:spPr/>
        <p:txBody>
          <a:bodyPr/>
          <a:lstStyle/>
          <a:p>
            <a:fld id="{C0021322-2281-384B-A33D-27FAD7B1A73F}" type="slidenum">
              <a:rPr lang="en-GB" smtClean="0"/>
              <a:t>‹#›</a:t>
            </a:fld>
            <a:endParaRPr lang="en-GB"/>
          </a:p>
        </p:txBody>
      </p:sp>
    </p:spTree>
    <p:extLst>
      <p:ext uri="{BB962C8B-B14F-4D97-AF65-F5344CB8AC3E}">
        <p14:creationId xmlns:p14="http://schemas.microsoft.com/office/powerpoint/2010/main" val="414909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20824-2104-4848-B02A-BD1E3C20BD5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C2409C7-CC80-8C4A-9C9F-64AD89283B77}"/>
              </a:ext>
            </a:extLst>
          </p:cNvPr>
          <p:cNvSpPr>
            <a:spLocks noGrp="1"/>
          </p:cNvSpPr>
          <p:nvPr>
            <p:ph type="dt" sz="half" idx="10"/>
          </p:nvPr>
        </p:nvSpPr>
        <p:spPr/>
        <p:txBody>
          <a:bodyPr/>
          <a:lstStyle/>
          <a:p>
            <a:fld id="{A7D7B5E7-6BC5-1A44-92F4-15747D0845F7}" type="datetimeFigureOut">
              <a:rPr lang="en-GB" smtClean="0"/>
              <a:t>15/09/2021</a:t>
            </a:fld>
            <a:endParaRPr lang="en-GB"/>
          </a:p>
        </p:txBody>
      </p:sp>
      <p:sp>
        <p:nvSpPr>
          <p:cNvPr id="4" name="Footer Placeholder 3">
            <a:extLst>
              <a:ext uri="{FF2B5EF4-FFF2-40B4-BE49-F238E27FC236}">
                <a16:creationId xmlns:a16="http://schemas.microsoft.com/office/drawing/2014/main" id="{760FE14A-7997-E44F-8569-E9FA8817B31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6ED6043-94E5-7641-B76D-72B02F38F8AA}"/>
              </a:ext>
            </a:extLst>
          </p:cNvPr>
          <p:cNvSpPr>
            <a:spLocks noGrp="1"/>
          </p:cNvSpPr>
          <p:nvPr>
            <p:ph type="sldNum" sz="quarter" idx="12"/>
          </p:nvPr>
        </p:nvSpPr>
        <p:spPr/>
        <p:txBody>
          <a:bodyPr/>
          <a:lstStyle/>
          <a:p>
            <a:fld id="{C0021322-2281-384B-A33D-27FAD7B1A73F}" type="slidenum">
              <a:rPr lang="en-GB" smtClean="0"/>
              <a:t>‹#›</a:t>
            </a:fld>
            <a:endParaRPr lang="en-GB"/>
          </a:p>
        </p:txBody>
      </p:sp>
    </p:spTree>
    <p:extLst>
      <p:ext uri="{BB962C8B-B14F-4D97-AF65-F5344CB8AC3E}">
        <p14:creationId xmlns:p14="http://schemas.microsoft.com/office/powerpoint/2010/main" val="1365305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D1E79B-6C1E-7443-9ED8-904B41E6A3E4}"/>
              </a:ext>
            </a:extLst>
          </p:cNvPr>
          <p:cNvSpPr>
            <a:spLocks noGrp="1"/>
          </p:cNvSpPr>
          <p:nvPr>
            <p:ph type="dt" sz="half" idx="10"/>
          </p:nvPr>
        </p:nvSpPr>
        <p:spPr/>
        <p:txBody>
          <a:bodyPr/>
          <a:lstStyle/>
          <a:p>
            <a:fld id="{A7D7B5E7-6BC5-1A44-92F4-15747D0845F7}" type="datetimeFigureOut">
              <a:rPr lang="en-GB" smtClean="0"/>
              <a:t>15/09/2021</a:t>
            </a:fld>
            <a:endParaRPr lang="en-GB"/>
          </a:p>
        </p:txBody>
      </p:sp>
      <p:sp>
        <p:nvSpPr>
          <p:cNvPr id="3" name="Footer Placeholder 2">
            <a:extLst>
              <a:ext uri="{FF2B5EF4-FFF2-40B4-BE49-F238E27FC236}">
                <a16:creationId xmlns:a16="http://schemas.microsoft.com/office/drawing/2014/main" id="{85731D07-01F9-A741-B922-62A5E1096BD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D36534B-5503-9240-9997-5A470F451A0C}"/>
              </a:ext>
            </a:extLst>
          </p:cNvPr>
          <p:cNvSpPr>
            <a:spLocks noGrp="1"/>
          </p:cNvSpPr>
          <p:nvPr>
            <p:ph type="sldNum" sz="quarter" idx="12"/>
          </p:nvPr>
        </p:nvSpPr>
        <p:spPr/>
        <p:txBody>
          <a:bodyPr/>
          <a:lstStyle/>
          <a:p>
            <a:fld id="{C0021322-2281-384B-A33D-27FAD7B1A73F}" type="slidenum">
              <a:rPr lang="en-GB" smtClean="0"/>
              <a:t>‹#›</a:t>
            </a:fld>
            <a:endParaRPr lang="en-GB"/>
          </a:p>
        </p:txBody>
      </p:sp>
    </p:spTree>
    <p:extLst>
      <p:ext uri="{BB962C8B-B14F-4D97-AF65-F5344CB8AC3E}">
        <p14:creationId xmlns:p14="http://schemas.microsoft.com/office/powerpoint/2010/main" val="3977114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87021-2961-C24A-A367-9C5A2BF00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9BD605F-DBE4-1249-8048-BF06D98415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453DDCE-591B-2540-95DA-A8F3A59F0F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FB81EE-389A-9641-A429-98D35BCB5AE9}"/>
              </a:ext>
            </a:extLst>
          </p:cNvPr>
          <p:cNvSpPr>
            <a:spLocks noGrp="1"/>
          </p:cNvSpPr>
          <p:nvPr>
            <p:ph type="dt" sz="half" idx="10"/>
          </p:nvPr>
        </p:nvSpPr>
        <p:spPr/>
        <p:txBody>
          <a:bodyPr/>
          <a:lstStyle/>
          <a:p>
            <a:fld id="{A7D7B5E7-6BC5-1A44-92F4-15747D0845F7}" type="datetimeFigureOut">
              <a:rPr lang="en-GB" smtClean="0"/>
              <a:t>15/09/2021</a:t>
            </a:fld>
            <a:endParaRPr lang="en-GB"/>
          </a:p>
        </p:txBody>
      </p:sp>
      <p:sp>
        <p:nvSpPr>
          <p:cNvPr id="6" name="Footer Placeholder 5">
            <a:extLst>
              <a:ext uri="{FF2B5EF4-FFF2-40B4-BE49-F238E27FC236}">
                <a16:creationId xmlns:a16="http://schemas.microsoft.com/office/drawing/2014/main" id="{81D95760-B0EE-DC4A-8209-989DEB3A91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B0DD176-FF65-2B43-90AE-588604A8A146}"/>
              </a:ext>
            </a:extLst>
          </p:cNvPr>
          <p:cNvSpPr>
            <a:spLocks noGrp="1"/>
          </p:cNvSpPr>
          <p:nvPr>
            <p:ph type="sldNum" sz="quarter" idx="12"/>
          </p:nvPr>
        </p:nvSpPr>
        <p:spPr/>
        <p:txBody>
          <a:bodyPr/>
          <a:lstStyle/>
          <a:p>
            <a:fld id="{C0021322-2281-384B-A33D-27FAD7B1A73F}" type="slidenum">
              <a:rPr lang="en-GB" smtClean="0"/>
              <a:t>‹#›</a:t>
            </a:fld>
            <a:endParaRPr lang="en-GB"/>
          </a:p>
        </p:txBody>
      </p:sp>
    </p:spTree>
    <p:extLst>
      <p:ext uri="{BB962C8B-B14F-4D97-AF65-F5344CB8AC3E}">
        <p14:creationId xmlns:p14="http://schemas.microsoft.com/office/powerpoint/2010/main" val="22764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043AB-9838-FE4A-BAE8-F07F0B27DC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1D82287-B48D-3D4B-BC99-589D3D2ADA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6094DE5-F532-5F47-98A3-82663BCBF5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F396B7-1F5F-1248-AF4E-85614539345D}"/>
              </a:ext>
            </a:extLst>
          </p:cNvPr>
          <p:cNvSpPr>
            <a:spLocks noGrp="1"/>
          </p:cNvSpPr>
          <p:nvPr>
            <p:ph type="dt" sz="half" idx="10"/>
          </p:nvPr>
        </p:nvSpPr>
        <p:spPr/>
        <p:txBody>
          <a:bodyPr/>
          <a:lstStyle/>
          <a:p>
            <a:fld id="{A7D7B5E7-6BC5-1A44-92F4-15747D0845F7}" type="datetimeFigureOut">
              <a:rPr lang="en-GB" smtClean="0"/>
              <a:t>15/09/2021</a:t>
            </a:fld>
            <a:endParaRPr lang="en-GB"/>
          </a:p>
        </p:txBody>
      </p:sp>
      <p:sp>
        <p:nvSpPr>
          <p:cNvPr id="6" name="Footer Placeholder 5">
            <a:extLst>
              <a:ext uri="{FF2B5EF4-FFF2-40B4-BE49-F238E27FC236}">
                <a16:creationId xmlns:a16="http://schemas.microsoft.com/office/drawing/2014/main" id="{842C1BD1-13A9-7343-A0B2-0F828D39EA2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B91D99F-712B-7D41-B193-0A745B558137}"/>
              </a:ext>
            </a:extLst>
          </p:cNvPr>
          <p:cNvSpPr>
            <a:spLocks noGrp="1"/>
          </p:cNvSpPr>
          <p:nvPr>
            <p:ph type="sldNum" sz="quarter" idx="12"/>
          </p:nvPr>
        </p:nvSpPr>
        <p:spPr/>
        <p:txBody>
          <a:bodyPr/>
          <a:lstStyle/>
          <a:p>
            <a:fld id="{C0021322-2281-384B-A33D-27FAD7B1A73F}" type="slidenum">
              <a:rPr lang="en-GB" smtClean="0"/>
              <a:t>‹#›</a:t>
            </a:fld>
            <a:endParaRPr lang="en-GB"/>
          </a:p>
        </p:txBody>
      </p:sp>
    </p:spTree>
    <p:extLst>
      <p:ext uri="{BB962C8B-B14F-4D97-AF65-F5344CB8AC3E}">
        <p14:creationId xmlns:p14="http://schemas.microsoft.com/office/powerpoint/2010/main" val="817807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8FA7C5-A67F-424A-A187-362AF3147E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657B097-062F-2040-AF10-78F4168886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C9534B-68BD-B247-A3EA-1D6B01FBD8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D7B5E7-6BC5-1A44-92F4-15747D0845F7}" type="datetimeFigureOut">
              <a:rPr lang="en-GB" smtClean="0"/>
              <a:t>15/09/2021</a:t>
            </a:fld>
            <a:endParaRPr lang="en-GB"/>
          </a:p>
        </p:txBody>
      </p:sp>
      <p:sp>
        <p:nvSpPr>
          <p:cNvPr id="5" name="Footer Placeholder 4">
            <a:extLst>
              <a:ext uri="{FF2B5EF4-FFF2-40B4-BE49-F238E27FC236}">
                <a16:creationId xmlns:a16="http://schemas.microsoft.com/office/drawing/2014/main" id="{F8D7A41A-2C6B-3348-A04C-A8DB4064CD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CE0166F-1C63-4E49-BF78-E84FFB471D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021322-2281-384B-A33D-27FAD7B1A73F}" type="slidenum">
              <a:rPr lang="en-GB" smtClean="0"/>
              <a:t>‹#›</a:t>
            </a:fld>
            <a:endParaRPr lang="en-GB"/>
          </a:p>
        </p:txBody>
      </p:sp>
    </p:spTree>
    <p:extLst>
      <p:ext uri="{BB962C8B-B14F-4D97-AF65-F5344CB8AC3E}">
        <p14:creationId xmlns:p14="http://schemas.microsoft.com/office/powerpoint/2010/main" val="659389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F2177653-A61C-A347-8DE4-5A6EAEF50BDF}"/>
              </a:ext>
            </a:extLst>
          </p:cNvPr>
          <p:cNvSpPr/>
          <p:nvPr/>
        </p:nvSpPr>
        <p:spPr>
          <a:xfrm>
            <a:off x="394332" y="276447"/>
            <a:ext cx="11403335" cy="604992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0" dirty="0">
              <a:solidFill>
                <a:schemeClr val="tx1"/>
              </a:solidFill>
              <a:latin typeface="Comic Sans MS" panose="030F0902030302020204" pitchFamily="66" charset="0"/>
            </a:endParaRPr>
          </a:p>
          <a:p>
            <a:pPr algn="ctr"/>
            <a:r>
              <a:rPr lang="en-GB" sz="7000" b="1" dirty="0">
                <a:solidFill>
                  <a:srgbClr val="0070C0"/>
                </a:solidFill>
                <a:latin typeface="Comic Sans MS" panose="030F0902030302020204" pitchFamily="66" charset="0"/>
              </a:rPr>
              <a:t> </a:t>
            </a:r>
            <a:endParaRPr lang="en-GB" sz="7000" dirty="0">
              <a:solidFill>
                <a:schemeClr val="tx1"/>
              </a:solidFill>
              <a:latin typeface="Comic Sans MS" panose="030F0902030302020204" pitchFamily="66" charset="0"/>
            </a:endParaRPr>
          </a:p>
        </p:txBody>
      </p:sp>
      <p:sp>
        <p:nvSpPr>
          <p:cNvPr id="5" name="Title 1">
            <a:extLst>
              <a:ext uri="{FF2B5EF4-FFF2-40B4-BE49-F238E27FC236}">
                <a16:creationId xmlns:a16="http://schemas.microsoft.com/office/drawing/2014/main" id="{212C8331-E42B-40AF-9976-DF2F6441C7B0}"/>
              </a:ext>
            </a:extLst>
          </p:cNvPr>
          <p:cNvSpPr>
            <a:spLocks noGrp="1"/>
          </p:cNvSpPr>
          <p:nvPr>
            <p:ph type="ctrTitle"/>
          </p:nvPr>
        </p:nvSpPr>
        <p:spPr>
          <a:xfrm>
            <a:off x="2209799" y="3764016"/>
            <a:ext cx="7772400" cy="1470025"/>
          </a:xfrm>
        </p:spPr>
        <p:txBody>
          <a:bodyPr>
            <a:noAutofit/>
          </a:bodyPr>
          <a:lstStyle/>
          <a:p>
            <a:r>
              <a:rPr lang="en-US" sz="6600" b="1" dirty="0">
                <a:latin typeface="Sassoon Infant Rg" panose="02000503030000020003" pitchFamily="2" charset="0"/>
                <a:ea typeface="Sassoon Infant Rg" panose="02000503030000020003" pitchFamily="2" charset="0"/>
              </a:rPr>
              <a:t>Oral Health for Parents</a:t>
            </a:r>
          </a:p>
        </p:txBody>
      </p:sp>
    </p:spTree>
    <p:extLst>
      <p:ext uri="{BB962C8B-B14F-4D97-AF65-F5344CB8AC3E}">
        <p14:creationId xmlns:p14="http://schemas.microsoft.com/office/powerpoint/2010/main" val="3915800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F2177653-A61C-A347-8DE4-5A6EAEF50BDF}"/>
              </a:ext>
            </a:extLst>
          </p:cNvPr>
          <p:cNvSpPr/>
          <p:nvPr/>
        </p:nvSpPr>
        <p:spPr>
          <a:xfrm>
            <a:off x="394332" y="163906"/>
            <a:ext cx="11403335" cy="604992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r>
              <a:rPr lang="en-GB" sz="4400" b="1" dirty="0">
                <a:solidFill>
                  <a:srgbClr val="0070C0"/>
                </a:solidFill>
                <a:latin typeface="Sassoon Infant Rg" panose="02000503030000020003" pitchFamily="2" charset="0"/>
                <a:ea typeface="Sassoon Infant Rg" panose="02000503030000020003" pitchFamily="2" charset="0"/>
              </a:rPr>
              <a:t>What else can I do? </a:t>
            </a:r>
          </a:p>
          <a:p>
            <a:pPr algn="l"/>
            <a:endParaRPr lang="en-GB" sz="2800" b="0" i="0" dirty="0">
              <a:solidFill>
                <a:schemeClr val="tx1"/>
              </a:solidFill>
              <a:effectLst/>
              <a:latin typeface="Sassoon Infant Rg" panose="02000503030000020003" pitchFamily="2" charset="0"/>
              <a:ea typeface="Sassoon Infant Rg" panose="02000503030000020003" pitchFamily="2" charset="0"/>
            </a:endParaRPr>
          </a:p>
          <a:p>
            <a:pPr algn="l"/>
            <a:r>
              <a:rPr lang="en-GB" sz="2800" b="0" i="0" dirty="0">
                <a:solidFill>
                  <a:srgbClr val="333333"/>
                </a:solidFill>
                <a:effectLst/>
                <a:latin typeface="Sassoon Infant Rg" panose="02000503030000020003" pitchFamily="2" charset="0"/>
                <a:ea typeface="Sassoon Infant Rg" panose="02000503030000020003" pitchFamily="2" charset="0"/>
              </a:rPr>
              <a:t>Help floss your child’s teeth from aged 2-3. </a:t>
            </a:r>
          </a:p>
          <a:p>
            <a:pPr algn="l"/>
            <a:endParaRPr lang="en-GB" sz="2800" dirty="0">
              <a:solidFill>
                <a:srgbClr val="333333"/>
              </a:solidFill>
              <a:latin typeface="Sassoon Infant Rg" panose="02000503030000020003" pitchFamily="2" charset="0"/>
              <a:ea typeface="Sassoon Infant Rg" panose="02000503030000020003" pitchFamily="2" charset="0"/>
            </a:endParaRPr>
          </a:p>
          <a:p>
            <a:pPr algn="l">
              <a:buFont typeface="+mj-lt"/>
              <a:buAutoNum type="arabicPeriod"/>
            </a:pPr>
            <a:endParaRPr lang="en-GB" sz="2800" b="0" i="0" dirty="0">
              <a:solidFill>
                <a:srgbClr val="333333"/>
              </a:solidFill>
              <a:effectLst/>
              <a:latin typeface="Sassoon Infant Rg" panose="02000503030000020003" pitchFamily="2" charset="0"/>
              <a:ea typeface="Sassoon Infant Rg" panose="02000503030000020003" pitchFamily="2" charset="0"/>
            </a:endParaRPr>
          </a:p>
          <a:p>
            <a:pPr algn="ctr"/>
            <a:endParaRPr lang="en-GB" sz="7000" dirty="0">
              <a:solidFill>
                <a:schemeClr val="tx1"/>
              </a:solidFill>
              <a:latin typeface="Comic Sans MS" panose="030F0902030302020204" pitchFamily="66" charset="0"/>
            </a:endParaRPr>
          </a:p>
        </p:txBody>
      </p:sp>
      <p:pic>
        <p:nvPicPr>
          <p:cNvPr id="5" name="Picture 4">
            <a:extLst>
              <a:ext uri="{FF2B5EF4-FFF2-40B4-BE49-F238E27FC236}">
                <a16:creationId xmlns:a16="http://schemas.microsoft.com/office/drawing/2014/main" id="{A8431F34-9EBA-4F01-B0D5-48F72BDCB5EE}"/>
              </a:ext>
            </a:extLst>
          </p:cNvPr>
          <p:cNvPicPr>
            <a:picLocks noChangeAspect="1"/>
          </p:cNvPicPr>
          <p:nvPr/>
        </p:nvPicPr>
        <p:blipFill>
          <a:blip r:embed="rId2"/>
          <a:stretch>
            <a:fillRect/>
          </a:stretch>
        </p:blipFill>
        <p:spPr>
          <a:xfrm>
            <a:off x="7732266" y="3273818"/>
            <a:ext cx="2419350" cy="2324100"/>
          </a:xfrm>
          <a:prstGeom prst="rect">
            <a:avLst/>
          </a:prstGeom>
        </p:spPr>
      </p:pic>
    </p:spTree>
    <p:extLst>
      <p:ext uri="{BB962C8B-B14F-4D97-AF65-F5344CB8AC3E}">
        <p14:creationId xmlns:p14="http://schemas.microsoft.com/office/powerpoint/2010/main" val="223392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F2177653-A61C-A347-8DE4-5A6EAEF50BDF}"/>
              </a:ext>
            </a:extLst>
          </p:cNvPr>
          <p:cNvSpPr/>
          <p:nvPr/>
        </p:nvSpPr>
        <p:spPr>
          <a:xfrm>
            <a:off x="394332" y="163906"/>
            <a:ext cx="11403335" cy="604992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r>
              <a:rPr lang="en-GB" sz="4400" b="1" dirty="0">
                <a:solidFill>
                  <a:srgbClr val="0070C0"/>
                </a:solidFill>
                <a:latin typeface="Sassoon Infant Rg" panose="02000503030000020003" pitchFamily="2" charset="0"/>
                <a:ea typeface="Sassoon Infant Rg" panose="02000503030000020003" pitchFamily="2" charset="0"/>
              </a:rPr>
              <a:t>More Information </a:t>
            </a:r>
          </a:p>
          <a:p>
            <a:pPr algn="l"/>
            <a:endParaRPr lang="en-GB" sz="2800" dirty="0">
              <a:solidFill>
                <a:srgbClr val="333333"/>
              </a:solidFill>
              <a:latin typeface="Sassoon Infant Rg" panose="02000503030000020003" pitchFamily="2" charset="0"/>
              <a:ea typeface="Sassoon Infant Rg" panose="02000503030000020003" pitchFamily="2" charset="0"/>
            </a:endParaRPr>
          </a:p>
          <a:p>
            <a:pPr algn="l">
              <a:buFont typeface="+mj-lt"/>
              <a:buAutoNum type="arabicPeriod"/>
            </a:pPr>
            <a:endParaRPr lang="en-GB" sz="2800" b="0" i="0" dirty="0">
              <a:solidFill>
                <a:srgbClr val="333333"/>
              </a:solidFill>
              <a:effectLst/>
              <a:latin typeface="Sassoon Infant Rg" panose="02000503030000020003" pitchFamily="2" charset="0"/>
              <a:ea typeface="Sassoon Infant Rg" panose="02000503030000020003" pitchFamily="2" charset="0"/>
            </a:endParaRPr>
          </a:p>
          <a:p>
            <a:pPr algn="ctr"/>
            <a:r>
              <a:rPr lang="en-GB" sz="3600" dirty="0">
                <a:solidFill>
                  <a:schemeClr val="tx1"/>
                </a:solidFill>
                <a:latin typeface="Sassoon Infant Rg" panose="02000503030000020003" pitchFamily="2" charset="0"/>
                <a:ea typeface="Sassoon Infant Rg" panose="02000503030000020003" pitchFamily="2" charset="0"/>
              </a:rPr>
              <a:t>https://teethteam.org.uk/resources/BSPD-Practical-parenting-guide.pdf</a:t>
            </a:r>
          </a:p>
        </p:txBody>
      </p:sp>
      <p:pic>
        <p:nvPicPr>
          <p:cNvPr id="3" name="Picture 2">
            <a:extLst>
              <a:ext uri="{FF2B5EF4-FFF2-40B4-BE49-F238E27FC236}">
                <a16:creationId xmlns:a16="http://schemas.microsoft.com/office/drawing/2014/main" id="{FA03E54A-0267-4EEC-8253-6D821388FDC4}"/>
              </a:ext>
            </a:extLst>
          </p:cNvPr>
          <p:cNvPicPr>
            <a:picLocks noChangeAspect="1"/>
          </p:cNvPicPr>
          <p:nvPr/>
        </p:nvPicPr>
        <p:blipFill>
          <a:blip r:embed="rId2"/>
          <a:stretch>
            <a:fillRect/>
          </a:stretch>
        </p:blipFill>
        <p:spPr>
          <a:xfrm>
            <a:off x="5019835" y="456130"/>
            <a:ext cx="1822721" cy="1804185"/>
          </a:xfrm>
          <a:prstGeom prst="rect">
            <a:avLst/>
          </a:prstGeom>
        </p:spPr>
      </p:pic>
    </p:spTree>
    <p:extLst>
      <p:ext uri="{BB962C8B-B14F-4D97-AF65-F5344CB8AC3E}">
        <p14:creationId xmlns:p14="http://schemas.microsoft.com/office/powerpoint/2010/main" val="359141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F2177653-A61C-A347-8DE4-5A6EAEF50BDF}"/>
              </a:ext>
            </a:extLst>
          </p:cNvPr>
          <p:cNvSpPr/>
          <p:nvPr/>
        </p:nvSpPr>
        <p:spPr>
          <a:xfrm>
            <a:off x="394332" y="163906"/>
            <a:ext cx="11403335" cy="604992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endParaRPr lang="en-GB" sz="900" b="1" dirty="0">
              <a:solidFill>
                <a:srgbClr val="0070C0"/>
              </a:solidFill>
              <a:latin typeface="Sassoon Infant Rg" panose="02000503030000020003" pitchFamily="2" charset="0"/>
              <a:ea typeface="Sassoon Infant Rg" panose="02000503030000020003" pitchFamily="2" charset="0"/>
            </a:endParaRPr>
          </a:p>
          <a:p>
            <a:pPr algn="ctr"/>
            <a:r>
              <a:rPr lang="en-GB" sz="4400" b="1" dirty="0">
                <a:solidFill>
                  <a:srgbClr val="0070C0"/>
                </a:solidFill>
                <a:latin typeface="Sassoon Infant Rg" panose="02000503030000020003" pitchFamily="2" charset="0"/>
                <a:ea typeface="Sassoon Infant Rg" panose="02000503030000020003" pitchFamily="2" charset="0"/>
              </a:rPr>
              <a:t>Why is oral health so important? </a:t>
            </a:r>
          </a:p>
          <a:p>
            <a:pPr algn="ctr"/>
            <a:endParaRPr lang="en-GB" sz="1600" b="1" dirty="0">
              <a:solidFill>
                <a:srgbClr val="0070C0"/>
              </a:solidFill>
              <a:latin typeface="Sassoon Infant Rg" panose="02000503030000020003" pitchFamily="2" charset="0"/>
              <a:ea typeface="Sassoon Infant Rg" panose="02000503030000020003" pitchFamily="2" charset="0"/>
            </a:endParaRPr>
          </a:p>
          <a:p>
            <a:pPr marL="457200" indent="-457200" algn="ctr">
              <a:buFont typeface="Arial" panose="020B0604020202020204" pitchFamily="34" charset="0"/>
              <a:buChar char="•"/>
            </a:pPr>
            <a:r>
              <a:rPr lang="en-GB" sz="3200" dirty="0">
                <a:solidFill>
                  <a:schemeClr val="tx1"/>
                </a:solidFill>
                <a:latin typeface="Sassoon Infant Rg" panose="02000503030000020003" pitchFamily="2" charset="0"/>
                <a:ea typeface="Sassoon Infant Rg" panose="02000503030000020003" pitchFamily="2" charset="0"/>
              </a:rPr>
              <a:t>Tooth decay is the number 1 reason that children aged 5-9 are admitted to hospital! </a:t>
            </a:r>
          </a:p>
          <a:p>
            <a:pPr marL="457200" indent="-457200" algn="ctr">
              <a:buFont typeface="Arial" panose="020B0604020202020204" pitchFamily="34" charset="0"/>
              <a:buChar char="•"/>
            </a:pPr>
            <a:r>
              <a:rPr lang="en-GB" sz="3200" dirty="0">
                <a:solidFill>
                  <a:schemeClr val="tx1"/>
                </a:solidFill>
                <a:latin typeface="Sassoon Infant Rg" panose="02000503030000020003" pitchFamily="2" charset="0"/>
                <a:ea typeface="Sassoon Infant Rg" panose="02000503030000020003" pitchFamily="2" charset="0"/>
              </a:rPr>
              <a:t>23,529 children underwent hospital treatment for tooth decay from April 2019 to March 2020. This is more than double the second most common cause, acute tonsilitis! </a:t>
            </a:r>
          </a:p>
          <a:p>
            <a:pPr marL="457200" indent="-457200" algn="ctr">
              <a:buFont typeface="Arial" panose="020B0604020202020204" pitchFamily="34" charset="0"/>
              <a:buChar char="•"/>
            </a:pPr>
            <a:endParaRPr lang="en-GB" sz="3200" dirty="0">
              <a:solidFill>
                <a:schemeClr val="tx1"/>
              </a:solidFill>
              <a:latin typeface="Sassoon Infant Rg" panose="02000503030000020003" pitchFamily="2" charset="0"/>
              <a:ea typeface="Sassoon Infant Rg" panose="02000503030000020003" pitchFamily="2" charset="0"/>
            </a:endParaRPr>
          </a:p>
          <a:p>
            <a:pPr algn="ctr"/>
            <a:endParaRPr lang="en-GB" sz="2800" dirty="0">
              <a:solidFill>
                <a:schemeClr val="tx1"/>
              </a:solidFill>
              <a:latin typeface="Sassoon Infant Rg" panose="02000503030000020003" pitchFamily="2" charset="0"/>
              <a:ea typeface="Sassoon Infant Rg" panose="02000503030000020003" pitchFamily="2" charset="0"/>
            </a:endParaRPr>
          </a:p>
          <a:p>
            <a:pPr algn="ctr"/>
            <a:endParaRPr lang="en-GB" sz="2800" dirty="0">
              <a:solidFill>
                <a:schemeClr val="tx1"/>
              </a:solidFill>
              <a:latin typeface="Sassoon Infant Rg" panose="02000503030000020003" pitchFamily="2" charset="0"/>
              <a:ea typeface="Sassoon Infant Rg" panose="02000503030000020003" pitchFamily="2" charset="0"/>
            </a:endParaRPr>
          </a:p>
        </p:txBody>
      </p:sp>
      <p:pic>
        <p:nvPicPr>
          <p:cNvPr id="3" name="Picture 2">
            <a:extLst>
              <a:ext uri="{FF2B5EF4-FFF2-40B4-BE49-F238E27FC236}">
                <a16:creationId xmlns:a16="http://schemas.microsoft.com/office/drawing/2014/main" id="{387C8DC1-301B-428B-8293-FF7146C3C0F0}"/>
              </a:ext>
            </a:extLst>
          </p:cNvPr>
          <p:cNvPicPr>
            <a:picLocks noChangeAspect="1"/>
          </p:cNvPicPr>
          <p:nvPr/>
        </p:nvPicPr>
        <p:blipFill>
          <a:blip r:embed="rId2"/>
          <a:stretch>
            <a:fillRect/>
          </a:stretch>
        </p:blipFill>
        <p:spPr>
          <a:xfrm>
            <a:off x="4855957" y="4677187"/>
            <a:ext cx="2253760" cy="1536645"/>
          </a:xfrm>
          <a:prstGeom prst="rect">
            <a:avLst/>
          </a:prstGeom>
        </p:spPr>
      </p:pic>
    </p:spTree>
    <p:extLst>
      <p:ext uri="{BB962C8B-B14F-4D97-AF65-F5344CB8AC3E}">
        <p14:creationId xmlns:p14="http://schemas.microsoft.com/office/powerpoint/2010/main" val="2359166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F2177653-A61C-A347-8DE4-5A6EAEF50BDF}"/>
              </a:ext>
            </a:extLst>
          </p:cNvPr>
          <p:cNvSpPr/>
          <p:nvPr/>
        </p:nvSpPr>
        <p:spPr>
          <a:xfrm>
            <a:off x="394332" y="163906"/>
            <a:ext cx="11403335" cy="604992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r>
              <a:rPr lang="en-GB" sz="4400" b="1" dirty="0">
                <a:solidFill>
                  <a:srgbClr val="0070C0"/>
                </a:solidFill>
                <a:latin typeface="Sassoon Infant Rg" panose="02000503030000020003" pitchFamily="2" charset="0"/>
                <a:ea typeface="Sassoon Infant Rg" panose="02000503030000020003" pitchFamily="2" charset="0"/>
              </a:rPr>
              <a:t>When should we take our first trip to the dentist? </a:t>
            </a:r>
          </a:p>
          <a:p>
            <a:pPr algn="ctr"/>
            <a:endParaRPr lang="en-GB" sz="2800" dirty="0">
              <a:solidFill>
                <a:schemeClr val="tx1"/>
              </a:solidFill>
              <a:latin typeface="Sassoon Infant Rg" panose="02000503030000020003" pitchFamily="2" charset="0"/>
              <a:ea typeface="Sassoon Infant Rg" panose="02000503030000020003" pitchFamily="2" charset="0"/>
            </a:endParaRPr>
          </a:p>
          <a:p>
            <a:pPr algn="ctr"/>
            <a:r>
              <a:rPr lang="en-GB" sz="7000" dirty="0">
                <a:solidFill>
                  <a:schemeClr val="tx1"/>
                </a:solidFill>
                <a:latin typeface="Sassoon Infant Rg" panose="02000503030000020003" pitchFamily="2" charset="0"/>
                <a:ea typeface="Sassoon Infant Rg" panose="02000503030000020003" pitchFamily="2" charset="0"/>
              </a:rPr>
              <a:t>At 6 months then every 6 months </a:t>
            </a:r>
          </a:p>
        </p:txBody>
      </p:sp>
      <p:pic>
        <p:nvPicPr>
          <p:cNvPr id="3" name="Picture 2">
            <a:extLst>
              <a:ext uri="{FF2B5EF4-FFF2-40B4-BE49-F238E27FC236}">
                <a16:creationId xmlns:a16="http://schemas.microsoft.com/office/drawing/2014/main" id="{23536016-F288-499B-B41A-1EC602A0189B}"/>
              </a:ext>
            </a:extLst>
          </p:cNvPr>
          <p:cNvPicPr>
            <a:picLocks noChangeAspect="1"/>
          </p:cNvPicPr>
          <p:nvPr/>
        </p:nvPicPr>
        <p:blipFill>
          <a:blip r:embed="rId2"/>
          <a:stretch>
            <a:fillRect/>
          </a:stretch>
        </p:blipFill>
        <p:spPr>
          <a:xfrm>
            <a:off x="8063715" y="4614541"/>
            <a:ext cx="2097426" cy="1254473"/>
          </a:xfrm>
          <a:prstGeom prst="rect">
            <a:avLst/>
          </a:prstGeom>
        </p:spPr>
      </p:pic>
    </p:spTree>
    <p:extLst>
      <p:ext uri="{BB962C8B-B14F-4D97-AF65-F5344CB8AC3E}">
        <p14:creationId xmlns:p14="http://schemas.microsoft.com/office/powerpoint/2010/main" val="769508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F2177653-A61C-A347-8DE4-5A6EAEF50BDF}"/>
              </a:ext>
            </a:extLst>
          </p:cNvPr>
          <p:cNvSpPr/>
          <p:nvPr/>
        </p:nvSpPr>
        <p:spPr>
          <a:xfrm>
            <a:off x="394332" y="163906"/>
            <a:ext cx="11403335" cy="604992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r>
              <a:rPr lang="en-GB" sz="4400" b="1" dirty="0">
                <a:solidFill>
                  <a:srgbClr val="0070C0"/>
                </a:solidFill>
                <a:latin typeface="Sassoon Infant Rg" panose="02000503030000020003" pitchFamily="2" charset="0"/>
                <a:ea typeface="Sassoon Infant Rg" panose="02000503030000020003" pitchFamily="2" charset="0"/>
              </a:rPr>
              <a:t>How to keep your child’s teeth healthy</a:t>
            </a:r>
          </a:p>
          <a:p>
            <a:pPr algn="ctr"/>
            <a:endParaRPr lang="en-GB" sz="2800" dirty="0">
              <a:solidFill>
                <a:schemeClr val="tx1"/>
              </a:solidFill>
              <a:latin typeface="Sassoon Infant Rg" panose="02000503030000020003" pitchFamily="2" charset="0"/>
              <a:ea typeface="Sassoon Infant Rg" panose="02000503030000020003" pitchFamily="2" charset="0"/>
            </a:endParaRPr>
          </a:p>
          <a:p>
            <a:pPr algn="l">
              <a:buFont typeface="+mj-lt"/>
              <a:buAutoNum type="arabicPeriod"/>
            </a:pPr>
            <a:r>
              <a:rPr lang="en-GB" sz="2800" b="0" i="0" dirty="0">
                <a:solidFill>
                  <a:srgbClr val="333333"/>
                </a:solidFill>
                <a:effectLst/>
                <a:latin typeface="Sassoon Infant Rg" panose="02000503030000020003" pitchFamily="2" charset="0"/>
                <a:ea typeface="Sassoon Infant Rg" panose="02000503030000020003" pitchFamily="2" charset="0"/>
              </a:rPr>
              <a:t>Teach your child how to clean their teeth at least twice a day, you will need to support this until they are 10.</a:t>
            </a:r>
          </a:p>
          <a:p>
            <a:pPr algn="l">
              <a:buFont typeface="+mj-lt"/>
              <a:buAutoNum type="arabicPeriod"/>
            </a:pPr>
            <a:r>
              <a:rPr lang="en-GB" sz="2800" b="0" i="0" dirty="0">
                <a:solidFill>
                  <a:srgbClr val="333333"/>
                </a:solidFill>
                <a:effectLst/>
                <a:latin typeface="Sassoon Infant Rg" panose="02000503030000020003" pitchFamily="2" charset="0"/>
                <a:ea typeface="Sassoon Infant Rg" panose="02000503030000020003" pitchFamily="2" charset="0"/>
              </a:rPr>
              <a:t>Eat a well-balanced diet that limits starchy or sugary foods.</a:t>
            </a:r>
          </a:p>
          <a:p>
            <a:pPr algn="l">
              <a:buFont typeface="+mj-lt"/>
              <a:buAutoNum type="arabicPeriod"/>
            </a:pPr>
            <a:r>
              <a:rPr lang="en-GB" sz="2800" b="0" i="0" dirty="0">
                <a:solidFill>
                  <a:srgbClr val="333333"/>
                </a:solidFill>
                <a:effectLst/>
                <a:latin typeface="Sassoon Infant Rg" panose="02000503030000020003" pitchFamily="2" charset="0"/>
                <a:ea typeface="Sassoon Infant Rg" panose="02000503030000020003" pitchFamily="2" charset="0"/>
              </a:rPr>
              <a:t>Make sure that your child is drinking water or using dental products with the appropriate level of fluoride.</a:t>
            </a:r>
          </a:p>
          <a:p>
            <a:pPr algn="l">
              <a:buFont typeface="+mj-lt"/>
              <a:buAutoNum type="arabicPeriod"/>
            </a:pPr>
            <a:r>
              <a:rPr lang="en-GB" sz="2800" b="0" i="0" dirty="0">
                <a:solidFill>
                  <a:srgbClr val="333333"/>
                </a:solidFill>
                <a:effectLst/>
                <a:latin typeface="Sassoon Infant Rg" panose="02000503030000020003" pitchFamily="2" charset="0"/>
                <a:ea typeface="Sassoon Infant Rg" panose="02000503030000020003" pitchFamily="2" charset="0"/>
              </a:rPr>
              <a:t>Take your child to the dentist for regular check-ups and preventive care.</a:t>
            </a:r>
          </a:p>
          <a:p>
            <a:pPr algn="l">
              <a:buFont typeface="+mj-lt"/>
              <a:buAutoNum type="arabicPeriod"/>
            </a:pPr>
            <a:r>
              <a:rPr lang="en-GB" sz="2800" b="0" i="0" dirty="0">
                <a:solidFill>
                  <a:srgbClr val="333333"/>
                </a:solidFill>
                <a:effectLst/>
                <a:latin typeface="Sassoon Infant Rg" panose="02000503030000020003" pitchFamily="2" charset="0"/>
                <a:ea typeface="Sassoon Infant Rg" panose="02000503030000020003" pitchFamily="2" charset="0"/>
              </a:rPr>
              <a:t>Visit the dentist right away if an injury has led to chipped, broken, or knocked-out teeth.</a:t>
            </a:r>
          </a:p>
          <a:p>
            <a:pPr algn="ctr"/>
            <a:endParaRPr lang="en-GB" sz="7000" dirty="0">
              <a:solidFill>
                <a:schemeClr val="tx1"/>
              </a:solidFill>
              <a:latin typeface="Comic Sans MS" panose="030F0902030302020204" pitchFamily="66" charset="0"/>
            </a:endParaRPr>
          </a:p>
        </p:txBody>
      </p:sp>
      <p:pic>
        <p:nvPicPr>
          <p:cNvPr id="3" name="Picture 2">
            <a:extLst>
              <a:ext uri="{FF2B5EF4-FFF2-40B4-BE49-F238E27FC236}">
                <a16:creationId xmlns:a16="http://schemas.microsoft.com/office/drawing/2014/main" id="{989831AE-0623-44D8-9ABB-791B9378B0CB}"/>
              </a:ext>
            </a:extLst>
          </p:cNvPr>
          <p:cNvPicPr>
            <a:picLocks noChangeAspect="1"/>
          </p:cNvPicPr>
          <p:nvPr/>
        </p:nvPicPr>
        <p:blipFill>
          <a:blip r:embed="rId2"/>
          <a:stretch>
            <a:fillRect/>
          </a:stretch>
        </p:blipFill>
        <p:spPr>
          <a:xfrm>
            <a:off x="4495158" y="163906"/>
            <a:ext cx="2994703" cy="1080551"/>
          </a:xfrm>
          <a:prstGeom prst="rect">
            <a:avLst/>
          </a:prstGeom>
        </p:spPr>
      </p:pic>
    </p:spTree>
    <p:extLst>
      <p:ext uri="{BB962C8B-B14F-4D97-AF65-F5344CB8AC3E}">
        <p14:creationId xmlns:p14="http://schemas.microsoft.com/office/powerpoint/2010/main" val="1734821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F2177653-A61C-A347-8DE4-5A6EAEF50BDF}"/>
              </a:ext>
            </a:extLst>
          </p:cNvPr>
          <p:cNvSpPr/>
          <p:nvPr/>
        </p:nvSpPr>
        <p:spPr>
          <a:xfrm>
            <a:off x="394332" y="163906"/>
            <a:ext cx="11403335" cy="604992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r>
              <a:rPr lang="en-GB" sz="4400" b="1" dirty="0">
                <a:solidFill>
                  <a:srgbClr val="0070C0"/>
                </a:solidFill>
                <a:latin typeface="Sassoon Infant Rg" panose="02000503030000020003" pitchFamily="2" charset="0"/>
                <a:ea typeface="Sassoon Infant Rg" panose="02000503030000020003" pitchFamily="2" charset="0"/>
              </a:rPr>
              <a:t>Why do you need fluoride? </a:t>
            </a:r>
          </a:p>
          <a:p>
            <a:pPr algn="ctr"/>
            <a:endParaRPr lang="en-GB" sz="2800" dirty="0">
              <a:solidFill>
                <a:schemeClr val="tx1"/>
              </a:solidFill>
              <a:latin typeface="Sassoon Infant Rg" panose="02000503030000020003" pitchFamily="2" charset="0"/>
              <a:ea typeface="Sassoon Infant Rg" panose="02000503030000020003" pitchFamily="2" charset="0"/>
            </a:endParaRPr>
          </a:p>
          <a:p>
            <a:pPr algn="ctr"/>
            <a:r>
              <a:rPr lang="en-GB" sz="3200" dirty="0">
                <a:solidFill>
                  <a:schemeClr val="tx1"/>
                </a:solidFill>
                <a:latin typeface="Sassoon Infant Rg" panose="02000503030000020003" pitchFamily="2" charset="0"/>
                <a:ea typeface="Sassoon Infant Rg" panose="02000503030000020003" pitchFamily="2" charset="0"/>
              </a:rPr>
              <a:t>Over time, we have become increasingly aware of the important role of fluoride in strengthening tooth enamel. Fluoride occurs naturally in some water supplies, but in other parts of the country it is added to prevent dental decay. Research has shown that there is substantially less dental decay in children’s teeth in areas where the drinking water is fluoridated.</a:t>
            </a:r>
          </a:p>
        </p:txBody>
      </p:sp>
      <p:pic>
        <p:nvPicPr>
          <p:cNvPr id="3" name="Picture 2">
            <a:extLst>
              <a:ext uri="{FF2B5EF4-FFF2-40B4-BE49-F238E27FC236}">
                <a16:creationId xmlns:a16="http://schemas.microsoft.com/office/drawing/2014/main" id="{989831AE-0623-44D8-9ABB-791B9378B0CB}"/>
              </a:ext>
            </a:extLst>
          </p:cNvPr>
          <p:cNvPicPr>
            <a:picLocks noChangeAspect="1"/>
          </p:cNvPicPr>
          <p:nvPr/>
        </p:nvPicPr>
        <p:blipFill>
          <a:blip r:embed="rId2"/>
          <a:stretch>
            <a:fillRect/>
          </a:stretch>
        </p:blipFill>
        <p:spPr>
          <a:xfrm>
            <a:off x="4495158" y="163906"/>
            <a:ext cx="2994703" cy="1080551"/>
          </a:xfrm>
          <a:prstGeom prst="rect">
            <a:avLst/>
          </a:prstGeom>
        </p:spPr>
      </p:pic>
    </p:spTree>
    <p:extLst>
      <p:ext uri="{BB962C8B-B14F-4D97-AF65-F5344CB8AC3E}">
        <p14:creationId xmlns:p14="http://schemas.microsoft.com/office/powerpoint/2010/main" val="4250968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F2177653-A61C-A347-8DE4-5A6EAEF50BDF}"/>
              </a:ext>
            </a:extLst>
          </p:cNvPr>
          <p:cNvSpPr/>
          <p:nvPr/>
        </p:nvSpPr>
        <p:spPr>
          <a:xfrm>
            <a:off x="394332" y="163906"/>
            <a:ext cx="11403335" cy="604992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r>
              <a:rPr lang="en-GB" sz="4400" b="1" dirty="0">
                <a:solidFill>
                  <a:srgbClr val="0070C0"/>
                </a:solidFill>
                <a:latin typeface="Sassoon Infant Rg" panose="02000503030000020003" pitchFamily="2" charset="0"/>
                <a:ea typeface="Sassoon Infant Rg" panose="02000503030000020003" pitchFamily="2" charset="0"/>
              </a:rPr>
              <a:t>How should you brush children’s teeth? </a:t>
            </a:r>
          </a:p>
          <a:p>
            <a:pPr algn="ctr"/>
            <a:endParaRPr lang="en-GB" sz="2800" dirty="0">
              <a:solidFill>
                <a:schemeClr val="tx1"/>
              </a:solidFill>
              <a:latin typeface="Sassoon Infant Rg" panose="02000503030000020003" pitchFamily="2" charset="0"/>
              <a:ea typeface="Sassoon Infant Rg" panose="02000503030000020003" pitchFamily="2" charset="0"/>
            </a:endParaRPr>
          </a:p>
          <a:p>
            <a:pPr algn="l">
              <a:buFont typeface="+mj-lt"/>
              <a:buAutoNum type="arabicPeriod"/>
            </a:pPr>
            <a:r>
              <a:rPr lang="en-GB" sz="2800" b="0" i="0" dirty="0">
                <a:solidFill>
                  <a:srgbClr val="333333"/>
                </a:solidFill>
                <a:effectLst/>
                <a:latin typeface="Sassoon Infant Rg" panose="02000503030000020003" pitchFamily="2" charset="0"/>
                <a:ea typeface="Sassoon Infant Rg" panose="02000503030000020003" pitchFamily="2" charset="0"/>
              </a:rPr>
              <a:t> Use fluoride toothpast</a:t>
            </a:r>
            <a:r>
              <a:rPr lang="en-GB" sz="2800" dirty="0">
                <a:solidFill>
                  <a:srgbClr val="333333"/>
                </a:solidFill>
                <a:latin typeface="Sassoon Infant Rg" panose="02000503030000020003" pitchFamily="2" charset="0"/>
                <a:ea typeface="Sassoon Infant Rg" panose="02000503030000020003" pitchFamily="2" charset="0"/>
              </a:rPr>
              <a:t>e appropriate for their age – a pea sized amount</a:t>
            </a:r>
          </a:p>
          <a:p>
            <a:pPr algn="l">
              <a:buFont typeface="+mj-lt"/>
              <a:buAutoNum type="arabicPeriod"/>
            </a:pPr>
            <a:r>
              <a:rPr lang="en-GB" sz="2800" dirty="0">
                <a:solidFill>
                  <a:srgbClr val="333333"/>
                </a:solidFill>
                <a:latin typeface="Sassoon Infant Rg" panose="02000503030000020003" pitchFamily="2" charset="0"/>
                <a:ea typeface="Sassoon Infant Rg" panose="02000503030000020003" pitchFamily="2" charset="0"/>
              </a:rPr>
              <a:t> At a 45 degree angle brush where the gum meets the teeth gently all around</a:t>
            </a:r>
          </a:p>
          <a:p>
            <a:pPr algn="l">
              <a:buFont typeface="+mj-lt"/>
              <a:buAutoNum type="arabicPeriod"/>
            </a:pPr>
            <a:r>
              <a:rPr lang="en-GB" sz="2800" dirty="0">
                <a:solidFill>
                  <a:srgbClr val="333333"/>
                </a:solidFill>
                <a:latin typeface="Sassoon Infant Rg" panose="02000503030000020003" pitchFamily="2" charset="0"/>
                <a:ea typeface="Sassoon Infant Rg" panose="02000503030000020003" pitchFamily="2" charset="0"/>
              </a:rPr>
              <a:t> Spit out the toothpaste   </a:t>
            </a:r>
          </a:p>
          <a:p>
            <a:pPr algn="l">
              <a:buFont typeface="+mj-lt"/>
              <a:buAutoNum type="arabicPeriod"/>
            </a:pPr>
            <a:r>
              <a:rPr lang="en-GB" sz="2800" b="0" i="0" dirty="0">
                <a:solidFill>
                  <a:srgbClr val="333333"/>
                </a:solidFill>
                <a:effectLst/>
                <a:latin typeface="Sassoon Infant Rg" panose="02000503030000020003" pitchFamily="2" charset="0"/>
                <a:ea typeface="Sassoon Infant Rg" panose="02000503030000020003" pitchFamily="2" charset="0"/>
              </a:rPr>
              <a:t>Brush twice a day for 2 minutes </a:t>
            </a:r>
          </a:p>
          <a:p>
            <a:pPr algn="ctr"/>
            <a:endParaRPr lang="en-GB" sz="7000" dirty="0">
              <a:solidFill>
                <a:schemeClr val="tx1"/>
              </a:solidFill>
              <a:latin typeface="Comic Sans MS" panose="030F0902030302020204" pitchFamily="66" charset="0"/>
            </a:endParaRPr>
          </a:p>
        </p:txBody>
      </p:sp>
      <p:pic>
        <p:nvPicPr>
          <p:cNvPr id="3" name="Picture 2">
            <a:extLst>
              <a:ext uri="{FF2B5EF4-FFF2-40B4-BE49-F238E27FC236}">
                <a16:creationId xmlns:a16="http://schemas.microsoft.com/office/drawing/2014/main" id="{8346B08B-BEDF-4B42-A121-18D56F0F9EFA}"/>
              </a:ext>
            </a:extLst>
          </p:cNvPr>
          <p:cNvPicPr>
            <a:picLocks noChangeAspect="1"/>
          </p:cNvPicPr>
          <p:nvPr/>
        </p:nvPicPr>
        <p:blipFill>
          <a:blip r:embed="rId2"/>
          <a:stretch>
            <a:fillRect/>
          </a:stretch>
        </p:blipFill>
        <p:spPr>
          <a:xfrm>
            <a:off x="7248311" y="3994507"/>
            <a:ext cx="1085850" cy="2219325"/>
          </a:xfrm>
          <a:prstGeom prst="rect">
            <a:avLst/>
          </a:prstGeom>
        </p:spPr>
      </p:pic>
    </p:spTree>
    <p:extLst>
      <p:ext uri="{BB962C8B-B14F-4D97-AF65-F5344CB8AC3E}">
        <p14:creationId xmlns:p14="http://schemas.microsoft.com/office/powerpoint/2010/main" val="3237520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F2177653-A61C-A347-8DE4-5A6EAEF50BDF}"/>
              </a:ext>
            </a:extLst>
          </p:cNvPr>
          <p:cNvSpPr/>
          <p:nvPr/>
        </p:nvSpPr>
        <p:spPr>
          <a:xfrm>
            <a:off x="394332" y="163906"/>
            <a:ext cx="11403335" cy="604992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r>
              <a:rPr lang="en-GB" sz="4400" b="1" dirty="0">
                <a:solidFill>
                  <a:srgbClr val="0070C0"/>
                </a:solidFill>
                <a:latin typeface="Sassoon Infant Rg" panose="02000503030000020003" pitchFamily="2" charset="0"/>
                <a:ea typeface="Sassoon Infant Rg" panose="02000503030000020003" pitchFamily="2" charset="0"/>
              </a:rPr>
              <a:t>What else can I do? </a:t>
            </a:r>
          </a:p>
          <a:p>
            <a:pPr algn="l"/>
            <a:endParaRPr lang="en-GB" sz="2800" b="0" i="0" dirty="0">
              <a:solidFill>
                <a:schemeClr val="tx1"/>
              </a:solidFill>
              <a:effectLst/>
              <a:latin typeface="Sassoon Infant Rg" panose="02000503030000020003" pitchFamily="2" charset="0"/>
              <a:ea typeface="Sassoon Infant Rg" panose="02000503030000020003" pitchFamily="2" charset="0"/>
            </a:endParaRPr>
          </a:p>
          <a:p>
            <a:pPr algn="l"/>
            <a:r>
              <a:rPr lang="en-GB" sz="2800" b="0" i="0" dirty="0">
                <a:solidFill>
                  <a:srgbClr val="333333"/>
                </a:solidFill>
                <a:effectLst/>
                <a:latin typeface="Sassoon Infant Rg" panose="02000503030000020003" pitchFamily="2" charset="0"/>
                <a:ea typeface="Sassoon Infant Rg" panose="02000503030000020003" pitchFamily="2" charset="0"/>
              </a:rPr>
              <a:t>Stop using baby bottles at 12 months as </a:t>
            </a:r>
            <a:r>
              <a:rPr lang="en-GB" sz="2800" b="0" i="0" dirty="0">
                <a:solidFill>
                  <a:srgbClr val="3B3B3B"/>
                </a:solidFill>
                <a:effectLst/>
                <a:latin typeface="Sassoon Infant Rg" panose="02000503030000020003" pitchFamily="2" charset="0"/>
                <a:ea typeface="Sassoon Infant Rg" panose="02000503030000020003" pitchFamily="2" charset="0"/>
              </a:rPr>
              <a:t>drinking from a bottle rather than a cup or beaker may encourage dental cavities in children, as the natural milk sugars present often linger around the teeth for longer with the use of the bottle.</a:t>
            </a:r>
            <a:endParaRPr lang="en-GB" sz="2800" b="0" i="0" dirty="0">
              <a:solidFill>
                <a:srgbClr val="333333"/>
              </a:solidFill>
              <a:effectLst/>
              <a:latin typeface="Sassoon Infant Rg" panose="02000503030000020003" pitchFamily="2" charset="0"/>
              <a:ea typeface="Sassoon Infant Rg" panose="02000503030000020003" pitchFamily="2" charset="0"/>
            </a:endParaRPr>
          </a:p>
          <a:p>
            <a:pPr algn="l"/>
            <a:endParaRPr lang="en-GB" sz="2800" dirty="0">
              <a:solidFill>
                <a:srgbClr val="333333"/>
              </a:solidFill>
              <a:latin typeface="Sassoon Infant Rg" panose="02000503030000020003" pitchFamily="2" charset="0"/>
              <a:ea typeface="Sassoon Infant Rg" panose="02000503030000020003" pitchFamily="2" charset="0"/>
            </a:endParaRPr>
          </a:p>
          <a:p>
            <a:pPr algn="l">
              <a:buFont typeface="+mj-lt"/>
              <a:buAutoNum type="arabicPeriod"/>
            </a:pPr>
            <a:endParaRPr lang="en-GB" sz="2800" b="0" i="0" dirty="0">
              <a:solidFill>
                <a:srgbClr val="333333"/>
              </a:solidFill>
              <a:effectLst/>
              <a:latin typeface="Sassoon Infant Rg" panose="02000503030000020003" pitchFamily="2" charset="0"/>
              <a:ea typeface="Sassoon Infant Rg" panose="02000503030000020003" pitchFamily="2" charset="0"/>
            </a:endParaRPr>
          </a:p>
          <a:p>
            <a:pPr algn="ctr"/>
            <a:endParaRPr lang="en-GB" sz="7000" dirty="0">
              <a:solidFill>
                <a:schemeClr val="tx1"/>
              </a:solidFill>
              <a:latin typeface="Comic Sans MS" panose="030F0902030302020204" pitchFamily="66" charset="0"/>
            </a:endParaRPr>
          </a:p>
        </p:txBody>
      </p:sp>
      <p:pic>
        <p:nvPicPr>
          <p:cNvPr id="3" name="Picture 2">
            <a:extLst>
              <a:ext uri="{FF2B5EF4-FFF2-40B4-BE49-F238E27FC236}">
                <a16:creationId xmlns:a16="http://schemas.microsoft.com/office/drawing/2014/main" id="{AAF18AB8-07AA-449F-A7D0-012313DFAA9B}"/>
              </a:ext>
            </a:extLst>
          </p:cNvPr>
          <p:cNvPicPr>
            <a:picLocks noChangeAspect="1"/>
          </p:cNvPicPr>
          <p:nvPr/>
        </p:nvPicPr>
        <p:blipFill>
          <a:blip r:embed="rId2"/>
          <a:stretch>
            <a:fillRect/>
          </a:stretch>
        </p:blipFill>
        <p:spPr>
          <a:xfrm>
            <a:off x="9257016" y="3947334"/>
            <a:ext cx="1925494" cy="2050526"/>
          </a:xfrm>
          <a:prstGeom prst="rect">
            <a:avLst/>
          </a:prstGeom>
        </p:spPr>
      </p:pic>
    </p:spTree>
    <p:extLst>
      <p:ext uri="{BB962C8B-B14F-4D97-AF65-F5344CB8AC3E}">
        <p14:creationId xmlns:p14="http://schemas.microsoft.com/office/powerpoint/2010/main" val="2165803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F2177653-A61C-A347-8DE4-5A6EAEF50BDF}"/>
              </a:ext>
            </a:extLst>
          </p:cNvPr>
          <p:cNvSpPr/>
          <p:nvPr/>
        </p:nvSpPr>
        <p:spPr>
          <a:xfrm>
            <a:off x="394332" y="163906"/>
            <a:ext cx="11403335" cy="604992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r>
              <a:rPr lang="en-GB" sz="4400" b="1" dirty="0">
                <a:solidFill>
                  <a:srgbClr val="0070C0"/>
                </a:solidFill>
                <a:latin typeface="Sassoon Infant Rg" panose="02000503030000020003" pitchFamily="2" charset="0"/>
                <a:ea typeface="Sassoon Infant Rg" panose="02000503030000020003" pitchFamily="2" charset="0"/>
              </a:rPr>
              <a:t>What else can I do? </a:t>
            </a:r>
          </a:p>
          <a:p>
            <a:pPr algn="l"/>
            <a:endParaRPr lang="en-GB" sz="2800" b="0" i="0" dirty="0">
              <a:solidFill>
                <a:schemeClr val="tx1"/>
              </a:solidFill>
              <a:effectLst/>
              <a:latin typeface="Sassoon Infant Rg" panose="02000503030000020003" pitchFamily="2" charset="0"/>
              <a:ea typeface="Sassoon Infant Rg" panose="02000503030000020003" pitchFamily="2" charset="0"/>
            </a:endParaRPr>
          </a:p>
          <a:p>
            <a:pPr algn="l"/>
            <a:r>
              <a:rPr lang="en-GB" sz="2800" b="0" i="0" dirty="0">
                <a:solidFill>
                  <a:srgbClr val="333333"/>
                </a:solidFill>
                <a:effectLst/>
                <a:latin typeface="Sassoon Infant Rg" panose="02000503030000020003" pitchFamily="2" charset="0"/>
                <a:ea typeface="Sassoon Infant Rg" panose="02000503030000020003" pitchFamily="2" charset="0"/>
              </a:rPr>
              <a:t>Only drink water a</a:t>
            </a:r>
            <a:r>
              <a:rPr lang="en-GB" sz="2800" dirty="0">
                <a:solidFill>
                  <a:srgbClr val="333333"/>
                </a:solidFill>
                <a:latin typeface="Sassoon Infant Rg" panose="02000503030000020003" pitchFamily="2" charset="0"/>
                <a:ea typeface="Sassoon Infant Rg" panose="02000503030000020003" pitchFamily="2" charset="0"/>
              </a:rPr>
              <a:t>t night as this cannot effect teeth. </a:t>
            </a:r>
            <a:endParaRPr lang="en-GB" sz="2800" b="0" i="0" dirty="0">
              <a:solidFill>
                <a:srgbClr val="333333"/>
              </a:solidFill>
              <a:effectLst/>
              <a:latin typeface="Sassoon Infant Rg" panose="02000503030000020003" pitchFamily="2" charset="0"/>
              <a:ea typeface="Sassoon Infant Rg" panose="02000503030000020003" pitchFamily="2" charset="0"/>
            </a:endParaRPr>
          </a:p>
          <a:p>
            <a:pPr algn="l"/>
            <a:endParaRPr lang="en-GB" sz="2800" dirty="0">
              <a:solidFill>
                <a:srgbClr val="333333"/>
              </a:solidFill>
              <a:latin typeface="Sassoon Infant Rg" panose="02000503030000020003" pitchFamily="2" charset="0"/>
              <a:ea typeface="Sassoon Infant Rg" panose="02000503030000020003" pitchFamily="2" charset="0"/>
            </a:endParaRPr>
          </a:p>
          <a:p>
            <a:pPr algn="l">
              <a:buFont typeface="+mj-lt"/>
              <a:buAutoNum type="arabicPeriod"/>
            </a:pPr>
            <a:endParaRPr lang="en-GB" sz="2800" b="0" i="0" dirty="0">
              <a:solidFill>
                <a:srgbClr val="333333"/>
              </a:solidFill>
              <a:effectLst/>
              <a:latin typeface="Sassoon Infant Rg" panose="02000503030000020003" pitchFamily="2" charset="0"/>
              <a:ea typeface="Sassoon Infant Rg" panose="02000503030000020003" pitchFamily="2" charset="0"/>
            </a:endParaRPr>
          </a:p>
          <a:p>
            <a:pPr algn="ctr"/>
            <a:endParaRPr lang="en-GB" sz="7000" dirty="0">
              <a:solidFill>
                <a:schemeClr val="tx1"/>
              </a:solidFill>
              <a:latin typeface="Comic Sans MS" panose="030F0902030302020204" pitchFamily="66" charset="0"/>
            </a:endParaRPr>
          </a:p>
        </p:txBody>
      </p:sp>
      <p:pic>
        <p:nvPicPr>
          <p:cNvPr id="5" name="Picture 4">
            <a:extLst>
              <a:ext uri="{FF2B5EF4-FFF2-40B4-BE49-F238E27FC236}">
                <a16:creationId xmlns:a16="http://schemas.microsoft.com/office/drawing/2014/main" id="{7283BC94-6ECE-4351-AD41-30F2AE9E9F09}"/>
              </a:ext>
            </a:extLst>
          </p:cNvPr>
          <p:cNvPicPr>
            <a:picLocks noChangeAspect="1"/>
          </p:cNvPicPr>
          <p:nvPr/>
        </p:nvPicPr>
        <p:blipFill>
          <a:blip r:embed="rId2"/>
          <a:stretch>
            <a:fillRect/>
          </a:stretch>
        </p:blipFill>
        <p:spPr>
          <a:xfrm>
            <a:off x="8926156" y="3749960"/>
            <a:ext cx="1819275" cy="2152650"/>
          </a:xfrm>
          <a:prstGeom prst="rect">
            <a:avLst/>
          </a:prstGeom>
        </p:spPr>
      </p:pic>
    </p:spTree>
    <p:extLst>
      <p:ext uri="{BB962C8B-B14F-4D97-AF65-F5344CB8AC3E}">
        <p14:creationId xmlns:p14="http://schemas.microsoft.com/office/powerpoint/2010/main" val="1746543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F2177653-A61C-A347-8DE4-5A6EAEF50BDF}"/>
              </a:ext>
            </a:extLst>
          </p:cNvPr>
          <p:cNvSpPr/>
          <p:nvPr/>
        </p:nvSpPr>
        <p:spPr>
          <a:xfrm>
            <a:off x="394332" y="163906"/>
            <a:ext cx="11403335" cy="604992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endParaRPr lang="en-GB" sz="4400" b="1" dirty="0">
              <a:solidFill>
                <a:srgbClr val="0070C0"/>
              </a:solidFill>
              <a:latin typeface="Sassoon Infant Rg" panose="02000503030000020003" pitchFamily="2" charset="0"/>
              <a:ea typeface="Sassoon Infant Rg" panose="02000503030000020003" pitchFamily="2" charset="0"/>
            </a:endParaRPr>
          </a:p>
          <a:p>
            <a:pPr algn="ctr"/>
            <a:r>
              <a:rPr lang="en-GB" sz="4400" b="1" dirty="0">
                <a:solidFill>
                  <a:srgbClr val="0070C0"/>
                </a:solidFill>
                <a:latin typeface="Sassoon Infant Rg" panose="02000503030000020003" pitchFamily="2" charset="0"/>
                <a:ea typeface="Sassoon Infant Rg" panose="02000503030000020003" pitchFamily="2" charset="0"/>
              </a:rPr>
              <a:t>What else can I do? </a:t>
            </a:r>
          </a:p>
          <a:p>
            <a:pPr algn="l"/>
            <a:endParaRPr lang="en-GB" sz="2800" b="0" i="0" dirty="0">
              <a:solidFill>
                <a:schemeClr val="tx1"/>
              </a:solidFill>
              <a:effectLst/>
              <a:latin typeface="Sassoon Infant Rg" panose="02000503030000020003" pitchFamily="2" charset="0"/>
              <a:ea typeface="Sassoon Infant Rg" panose="02000503030000020003" pitchFamily="2" charset="0"/>
            </a:endParaRPr>
          </a:p>
          <a:p>
            <a:pPr algn="l"/>
            <a:r>
              <a:rPr lang="en-GB" sz="2800" b="1" i="0" dirty="0">
                <a:solidFill>
                  <a:srgbClr val="FF0000"/>
                </a:solidFill>
                <a:effectLst/>
                <a:latin typeface="Sassoon Infant Rg" panose="02000503030000020003" pitchFamily="2" charset="0"/>
                <a:ea typeface="Sassoon Infant Rg" panose="02000503030000020003" pitchFamily="2" charset="0"/>
              </a:rPr>
              <a:t>Avoid</a:t>
            </a:r>
            <a:r>
              <a:rPr lang="en-GB" sz="2800" b="0" i="0" dirty="0">
                <a:solidFill>
                  <a:srgbClr val="333333"/>
                </a:solidFill>
                <a:effectLst/>
                <a:latin typeface="Sassoon Infant Rg" panose="02000503030000020003" pitchFamily="2" charset="0"/>
                <a:ea typeface="Sassoon Infant Rg" panose="02000503030000020003" pitchFamily="2" charset="0"/>
              </a:rPr>
              <a:t> sugary foods and drinks. </a:t>
            </a:r>
          </a:p>
          <a:p>
            <a:pPr algn="l"/>
            <a:endParaRPr lang="en-GB" sz="2800" dirty="0">
              <a:solidFill>
                <a:srgbClr val="333333"/>
              </a:solidFill>
              <a:latin typeface="Sassoon Infant Rg" panose="02000503030000020003" pitchFamily="2" charset="0"/>
              <a:ea typeface="Sassoon Infant Rg" panose="02000503030000020003" pitchFamily="2" charset="0"/>
            </a:endParaRPr>
          </a:p>
          <a:p>
            <a:pPr algn="l">
              <a:buFont typeface="+mj-lt"/>
              <a:buAutoNum type="arabicPeriod"/>
            </a:pPr>
            <a:endParaRPr lang="en-GB" sz="2800" b="0" i="0" dirty="0">
              <a:solidFill>
                <a:srgbClr val="333333"/>
              </a:solidFill>
              <a:effectLst/>
              <a:latin typeface="Sassoon Infant Rg" panose="02000503030000020003" pitchFamily="2" charset="0"/>
              <a:ea typeface="Sassoon Infant Rg" panose="02000503030000020003" pitchFamily="2" charset="0"/>
            </a:endParaRPr>
          </a:p>
          <a:p>
            <a:pPr algn="ctr"/>
            <a:endParaRPr lang="en-GB" sz="7000" dirty="0">
              <a:solidFill>
                <a:schemeClr val="tx1"/>
              </a:solidFill>
              <a:latin typeface="Comic Sans MS" panose="030F0902030302020204" pitchFamily="66" charset="0"/>
            </a:endParaRPr>
          </a:p>
        </p:txBody>
      </p:sp>
      <p:pic>
        <p:nvPicPr>
          <p:cNvPr id="3" name="Picture 2">
            <a:extLst>
              <a:ext uri="{FF2B5EF4-FFF2-40B4-BE49-F238E27FC236}">
                <a16:creationId xmlns:a16="http://schemas.microsoft.com/office/drawing/2014/main" id="{8212BCFD-0B88-4019-B6E7-3EACF4A0D8BC}"/>
              </a:ext>
            </a:extLst>
          </p:cNvPr>
          <p:cNvPicPr>
            <a:picLocks noChangeAspect="1"/>
          </p:cNvPicPr>
          <p:nvPr/>
        </p:nvPicPr>
        <p:blipFill>
          <a:blip r:embed="rId2"/>
          <a:stretch>
            <a:fillRect/>
          </a:stretch>
        </p:blipFill>
        <p:spPr>
          <a:xfrm>
            <a:off x="7164298" y="3188869"/>
            <a:ext cx="3390900" cy="2486025"/>
          </a:xfrm>
          <a:prstGeom prst="rect">
            <a:avLst/>
          </a:prstGeom>
        </p:spPr>
      </p:pic>
    </p:spTree>
    <p:extLst>
      <p:ext uri="{BB962C8B-B14F-4D97-AF65-F5344CB8AC3E}">
        <p14:creationId xmlns:p14="http://schemas.microsoft.com/office/powerpoint/2010/main" val="1103156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1091</TotalTime>
  <Words>387</Words>
  <Application>Microsoft Office PowerPoint</Application>
  <PresentationFormat>Widescreen</PresentationFormat>
  <Paragraphs>66</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Comic Sans MS</vt:lpstr>
      <vt:lpstr>Sassoon Infant Rg</vt:lpstr>
      <vt:lpstr>Office Theme</vt:lpstr>
      <vt:lpstr>Oral Health for Parents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Adele Stuckey</dc:creator>
  <cp:lastModifiedBy>Cath</cp:lastModifiedBy>
  <cp:revision>41</cp:revision>
  <dcterms:created xsi:type="dcterms:W3CDTF">2019-02-25T18:35:26Z</dcterms:created>
  <dcterms:modified xsi:type="dcterms:W3CDTF">2021-09-15T09:09:20Z</dcterms:modified>
</cp:coreProperties>
</file>