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5" r:id="rId4"/>
    <p:sldId id="277" r:id="rId5"/>
    <p:sldId id="276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267" r:id="rId14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7"/>
      <p:bold r:id="rId18"/>
    </p:embeddedFont>
    <p:embeddedFont>
      <p:font typeface="Twinkl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215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06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/grammar-spag/gramma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/grammar-spag/gramma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DD47D-CBBE-47E1-B2CC-65F0FDB299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134"/>
          <a:stretch/>
        </p:blipFill>
        <p:spPr>
          <a:xfrm>
            <a:off x="3374717" y="2348492"/>
            <a:ext cx="2905954" cy="1272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A15C58-AB39-478D-8F55-7DB03F9FA0D5}"/>
              </a:ext>
            </a:extLst>
          </p:cNvPr>
          <p:cNvSpPr/>
          <p:nvPr/>
        </p:nvSpPr>
        <p:spPr>
          <a:xfrm>
            <a:off x="760416" y="765175"/>
            <a:ext cx="78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Now tap the lowercase </a:t>
            </a:r>
            <a:r>
              <a:rPr lang="en-GB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consonants </a:t>
            </a:r>
            <a:br>
              <a:rPr lang="en-GB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</a:br>
            <a:r>
              <a:rPr lang="en-GB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for him to stamp on, too.</a:t>
            </a:r>
            <a:endParaRPr lang="en-GB" altLang="en-US" sz="3200" dirty="0"/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4D0846DF-E658-4312-9676-096254B2CF21}"/>
              </a:ext>
            </a:extLst>
          </p:cNvPr>
          <p:cNvSpPr/>
          <p:nvPr/>
        </p:nvSpPr>
        <p:spPr>
          <a:xfrm>
            <a:off x="5210402" y="164324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035249C5-5578-4269-AF06-55E28B96CC17}"/>
              </a:ext>
            </a:extLst>
          </p:cNvPr>
          <p:cNvSpPr/>
          <p:nvPr/>
        </p:nvSpPr>
        <p:spPr>
          <a:xfrm>
            <a:off x="6008191" y="172056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985B0AD-179E-470D-AAE3-FED6EDFC0B59}"/>
              </a:ext>
            </a:extLst>
          </p:cNvPr>
          <p:cNvSpPr/>
          <p:nvPr/>
        </p:nvSpPr>
        <p:spPr>
          <a:xfrm>
            <a:off x="6706566" y="197530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c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B87FA2B4-631F-4BD0-95A5-2D442A69F69B}"/>
              </a:ext>
            </a:extLst>
          </p:cNvPr>
          <p:cNvSpPr/>
          <p:nvPr/>
        </p:nvSpPr>
        <p:spPr>
          <a:xfrm>
            <a:off x="7358537" y="232964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d</a:t>
            </a:r>
          </a:p>
        </p:txBody>
      </p:sp>
      <p:sp>
        <p:nvSpPr>
          <p:cNvPr id="14" name="E">
            <a:extLst>
              <a:ext uri="{FF2B5EF4-FFF2-40B4-BE49-F238E27FC236}">
                <a16:creationId xmlns:a16="http://schemas.microsoft.com/office/drawing/2014/main" id="{A2156310-0FFE-4F00-A788-E74C2B9D49EF}"/>
              </a:ext>
            </a:extLst>
          </p:cNvPr>
          <p:cNvSpPr/>
          <p:nvPr/>
        </p:nvSpPr>
        <p:spPr>
          <a:xfrm>
            <a:off x="7704054" y="291558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e</a:t>
            </a:r>
          </a:p>
        </p:txBody>
      </p:sp>
      <p:sp>
        <p:nvSpPr>
          <p:cNvPr id="15" name="F">
            <a:extLst>
              <a:ext uri="{FF2B5EF4-FFF2-40B4-BE49-F238E27FC236}">
                <a16:creationId xmlns:a16="http://schemas.microsoft.com/office/drawing/2014/main" id="{45F350DC-B6A6-4F96-B315-E2B2DEA63D93}"/>
              </a:ext>
            </a:extLst>
          </p:cNvPr>
          <p:cNvSpPr/>
          <p:nvPr/>
        </p:nvSpPr>
        <p:spPr>
          <a:xfrm>
            <a:off x="7740184" y="359843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</a:t>
            </a:r>
          </a:p>
        </p:txBody>
      </p:sp>
      <p:sp>
        <p:nvSpPr>
          <p:cNvPr id="16" name="G">
            <a:extLst>
              <a:ext uri="{FF2B5EF4-FFF2-40B4-BE49-F238E27FC236}">
                <a16:creationId xmlns:a16="http://schemas.microsoft.com/office/drawing/2014/main" id="{EC8C29BF-ADF5-449E-A38B-3ADDD55D92BE}"/>
              </a:ext>
            </a:extLst>
          </p:cNvPr>
          <p:cNvSpPr/>
          <p:nvPr/>
        </p:nvSpPr>
        <p:spPr>
          <a:xfrm>
            <a:off x="7646184" y="429048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g</a:t>
            </a:r>
          </a:p>
        </p:txBody>
      </p:sp>
      <p:sp>
        <p:nvSpPr>
          <p:cNvPr id="17" name="H">
            <a:extLst>
              <a:ext uri="{FF2B5EF4-FFF2-40B4-BE49-F238E27FC236}">
                <a16:creationId xmlns:a16="http://schemas.microsoft.com/office/drawing/2014/main" id="{AB6193B3-3F32-4D15-9656-2303B2EF5974}"/>
              </a:ext>
            </a:extLst>
          </p:cNvPr>
          <p:cNvSpPr/>
          <p:nvPr/>
        </p:nvSpPr>
        <p:spPr>
          <a:xfrm>
            <a:off x="7358537" y="4917850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h</a:t>
            </a:r>
          </a:p>
        </p:txBody>
      </p:sp>
      <p:sp>
        <p:nvSpPr>
          <p:cNvPr id="18" name="I">
            <a:extLst>
              <a:ext uri="{FF2B5EF4-FFF2-40B4-BE49-F238E27FC236}">
                <a16:creationId xmlns:a16="http://schemas.microsoft.com/office/drawing/2014/main" id="{826D8E8E-58AF-4492-82E6-B309BF5B1209}"/>
              </a:ext>
            </a:extLst>
          </p:cNvPr>
          <p:cNvSpPr/>
          <p:nvPr/>
        </p:nvSpPr>
        <p:spPr>
          <a:xfrm>
            <a:off x="6706566" y="5256615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i</a:t>
            </a:r>
            <a:endParaRPr lang="en-GB" sz="3200" b="1" dirty="0"/>
          </a:p>
        </p:txBody>
      </p:sp>
      <p:sp>
        <p:nvSpPr>
          <p:cNvPr id="19" name="J">
            <a:extLst>
              <a:ext uri="{FF2B5EF4-FFF2-40B4-BE49-F238E27FC236}">
                <a16:creationId xmlns:a16="http://schemas.microsoft.com/office/drawing/2014/main" id="{E6621B67-0AEE-4888-8AD1-E0901C3CDA97}"/>
              </a:ext>
            </a:extLst>
          </p:cNvPr>
          <p:cNvSpPr/>
          <p:nvPr/>
        </p:nvSpPr>
        <p:spPr>
          <a:xfrm>
            <a:off x="5993024" y="544866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j</a:t>
            </a:r>
          </a:p>
        </p:txBody>
      </p:sp>
      <p:sp>
        <p:nvSpPr>
          <p:cNvPr id="20" name="K">
            <a:extLst>
              <a:ext uri="{FF2B5EF4-FFF2-40B4-BE49-F238E27FC236}">
                <a16:creationId xmlns:a16="http://schemas.microsoft.com/office/drawing/2014/main" id="{2AAAC599-BBEC-409F-A716-78683B195C68}"/>
              </a:ext>
            </a:extLst>
          </p:cNvPr>
          <p:cNvSpPr/>
          <p:nvPr/>
        </p:nvSpPr>
        <p:spPr>
          <a:xfrm>
            <a:off x="5260209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k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id="{1966AD4F-2B09-42D3-8256-7360017EDB4F}"/>
              </a:ext>
            </a:extLst>
          </p:cNvPr>
          <p:cNvSpPr/>
          <p:nvPr/>
        </p:nvSpPr>
        <p:spPr>
          <a:xfrm>
            <a:off x="4468985" y="553319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l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id="{591F69FA-AC7D-4217-B98E-FA025178933A}"/>
              </a:ext>
            </a:extLst>
          </p:cNvPr>
          <p:cNvSpPr/>
          <p:nvPr/>
        </p:nvSpPr>
        <p:spPr>
          <a:xfrm>
            <a:off x="3688817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</a:t>
            </a: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id="{6FF74E63-B78C-4BFC-9939-ED2CC808FCB0}"/>
              </a:ext>
            </a:extLst>
          </p:cNvPr>
          <p:cNvSpPr/>
          <p:nvPr/>
        </p:nvSpPr>
        <p:spPr>
          <a:xfrm>
            <a:off x="2991971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n</a:t>
            </a: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id="{97D0737B-D9A9-43C2-BEE3-02D3166A1E86}"/>
              </a:ext>
            </a:extLst>
          </p:cNvPr>
          <p:cNvSpPr/>
          <p:nvPr/>
        </p:nvSpPr>
        <p:spPr>
          <a:xfrm>
            <a:off x="2308712" y="538126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o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id="{BB35F01F-BC4B-48CF-AB3C-64D0323D6E10}"/>
              </a:ext>
            </a:extLst>
          </p:cNvPr>
          <p:cNvSpPr/>
          <p:nvPr/>
        </p:nvSpPr>
        <p:spPr>
          <a:xfrm>
            <a:off x="1674142" y="511361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</a:t>
            </a:r>
          </a:p>
        </p:txBody>
      </p:sp>
      <p:sp>
        <p:nvSpPr>
          <p:cNvPr id="27" name="Q">
            <a:extLst>
              <a:ext uri="{FF2B5EF4-FFF2-40B4-BE49-F238E27FC236}">
                <a16:creationId xmlns:a16="http://schemas.microsoft.com/office/drawing/2014/main" id="{606703A8-FA14-4CFE-9F99-25CCA5432B1E}"/>
              </a:ext>
            </a:extLst>
          </p:cNvPr>
          <p:cNvSpPr/>
          <p:nvPr/>
        </p:nvSpPr>
        <p:spPr>
          <a:xfrm>
            <a:off x="1180444" y="467628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q</a:t>
            </a:r>
          </a:p>
        </p:txBody>
      </p:sp>
      <p:sp>
        <p:nvSpPr>
          <p:cNvPr id="28" name="R">
            <a:extLst>
              <a:ext uri="{FF2B5EF4-FFF2-40B4-BE49-F238E27FC236}">
                <a16:creationId xmlns:a16="http://schemas.microsoft.com/office/drawing/2014/main" id="{F76CD589-D7E7-4D02-A1E0-8AFD29EBEF46}"/>
              </a:ext>
            </a:extLst>
          </p:cNvPr>
          <p:cNvSpPr/>
          <p:nvPr/>
        </p:nvSpPr>
        <p:spPr>
          <a:xfrm>
            <a:off x="801761" y="414096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</a:t>
            </a:r>
          </a:p>
        </p:txBody>
      </p:sp>
      <p:sp>
        <p:nvSpPr>
          <p:cNvPr id="29" name="S">
            <a:extLst>
              <a:ext uri="{FF2B5EF4-FFF2-40B4-BE49-F238E27FC236}">
                <a16:creationId xmlns:a16="http://schemas.microsoft.com/office/drawing/2014/main" id="{97B394C0-B48F-4352-B7FB-341D06B29AE7}"/>
              </a:ext>
            </a:extLst>
          </p:cNvPr>
          <p:cNvSpPr/>
          <p:nvPr/>
        </p:nvSpPr>
        <p:spPr>
          <a:xfrm>
            <a:off x="801761" y="345090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D4C699A6-04A5-451D-AC4B-3B07FE4AF49F}"/>
              </a:ext>
            </a:extLst>
          </p:cNvPr>
          <p:cNvSpPr/>
          <p:nvPr/>
        </p:nvSpPr>
        <p:spPr>
          <a:xfrm>
            <a:off x="1009833" y="281582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t</a:t>
            </a:r>
          </a:p>
        </p:txBody>
      </p:sp>
      <p:sp>
        <p:nvSpPr>
          <p:cNvPr id="31" name="U">
            <a:extLst>
              <a:ext uri="{FF2B5EF4-FFF2-40B4-BE49-F238E27FC236}">
                <a16:creationId xmlns:a16="http://schemas.microsoft.com/office/drawing/2014/main" id="{161B8EA2-0E98-42F3-BB73-9E52CFC0224F}"/>
              </a:ext>
            </a:extLst>
          </p:cNvPr>
          <p:cNvSpPr/>
          <p:nvPr/>
        </p:nvSpPr>
        <p:spPr>
          <a:xfrm>
            <a:off x="1550673" y="228051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u</a:t>
            </a:r>
          </a:p>
        </p:txBody>
      </p:sp>
      <p:sp>
        <p:nvSpPr>
          <p:cNvPr id="32" name="V">
            <a:extLst>
              <a:ext uri="{FF2B5EF4-FFF2-40B4-BE49-F238E27FC236}">
                <a16:creationId xmlns:a16="http://schemas.microsoft.com/office/drawing/2014/main" id="{42AE7770-E1A7-4462-A6A7-AE251D8FDB2C}"/>
              </a:ext>
            </a:extLst>
          </p:cNvPr>
          <p:cNvSpPr/>
          <p:nvPr/>
        </p:nvSpPr>
        <p:spPr>
          <a:xfrm>
            <a:off x="2212502" y="193761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v</a:t>
            </a:r>
          </a:p>
        </p:txBody>
      </p:sp>
      <p:sp>
        <p:nvSpPr>
          <p:cNvPr id="33" name="W">
            <a:extLst>
              <a:ext uri="{FF2B5EF4-FFF2-40B4-BE49-F238E27FC236}">
                <a16:creationId xmlns:a16="http://schemas.microsoft.com/office/drawing/2014/main" id="{9B8900A5-5952-47CF-84F8-6F97CEA82EDA}"/>
              </a:ext>
            </a:extLst>
          </p:cNvPr>
          <p:cNvSpPr/>
          <p:nvPr/>
        </p:nvSpPr>
        <p:spPr>
          <a:xfrm>
            <a:off x="2919428" y="175809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</a:t>
            </a:r>
          </a:p>
        </p:txBody>
      </p:sp>
      <p:sp>
        <p:nvSpPr>
          <p:cNvPr id="34" name="X">
            <a:extLst>
              <a:ext uri="{FF2B5EF4-FFF2-40B4-BE49-F238E27FC236}">
                <a16:creationId xmlns:a16="http://schemas.microsoft.com/office/drawing/2014/main" id="{427D6544-87A9-45D6-87DC-06E9E3D6ECBD}"/>
              </a:ext>
            </a:extLst>
          </p:cNvPr>
          <p:cNvSpPr/>
          <p:nvPr/>
        </p:nvSpPr>
        <p:spPr>
          <a:xfrm>
            <a:off x="3617803" y="165141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x</a:t>
            </a:r>
          </a:p>
        </p:txBody>
      </p:sp>
      <p:sp>
        <p:nvSpPr>
          <p:cNvPr id="35" name="Z">
            <a:extLst>
              <a:ext uri="{FF2B5EF4-FFF2-40B4-BE49-F238E27FC236}">
                <a16:creationId xmlns:a16="http://schemas.microsoft.com/office/drawing/2014/main" id="{2530F84A-0151-4804-95EF-D4146BB0A576}"/>
              </a:ext>
            </a:extLst>
          </p:cNvPr>
          <p:cNvSpPr/>
          <p:nvPr/>
        </p:nvSpPr>
        <p:spPr>
          <a:xfrm>
            <a:off x="4412613" y="1651257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8359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5069 0.2708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35816 0.0780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4409 -0.0680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31788 -0.1606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0504 -0.231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6285 -0.2187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302 -0.2067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02483 -0.2254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7882 -0.2187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9566 -0.156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25278 -0.1182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24218 -0.0608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21684 0.0020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27604 0.2412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16302 0.2560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24201 -0.0145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2222 0.1944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1566 0.2858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6042 0.2717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0868 0.24838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DD47D-CBBE-47E1-B2CC-65F0FDB299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134"/>
          <a:stretch/>
        </p:blipFill>
        <p:spPr>
          <a:xfrm>
            <a:off x="3374717" y="2348492"/>
            <a:ext cx="2905954" cy="1272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A15C58-AB39-478D-8F55-7DB03F9FA0D5}"/>
              </a:ext>
            </a:extLst>
          </p:cNvPr>
          <p:cNvSpPr/>
          <p:nvPr/>
        </p:nvSpPr>
        <p:spPr>
          <a:xfrm>
            <a:off x="760416" y="765175"/>
            <a:ext cx="784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Now, tap </a:t>
            </a:r>
            <a:r>
              <a:rPr lang="en-GB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all of the consonants.</a:t>
            </a:r>
            <a:endParaRPr lang="en-GB" altLang="en-US" sz="3200" dirty="0"/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4D0846DF-E658-4312-9676-096254B2CF21}"/>
              </a:ext>
            </a:extLst>
          </p:cNvPr>
          <p:cNvSpPr/>
          <p:nvPr/>
        </p:nvSpPr>
        <p:spPr>
          <a:xfrm>
            <a:off x="5210402" y="164324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G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035249C5-5578-4269-AF06-55E28B96CC17}"/>
              </a:ext>
            </a:extLst>
          </p:cNvPr>
          <p:cNvSpPr/>
          <p:nvPr/>
        </p:nvSpPr>
        <p:spPr>
          <a:xfrm>
            <a:off x="6008191" y="172056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985B0AD-179E-470D-AAE3-FED6EDFC0B59}"/>
              </a:ext>
            </a:extLst>
          </p:cNvPr>
          <p:cNvSpPr/>
          <p:nvPr/>
        </p:nvSpPr>
        <p:spPr>
          <a:xfrm>
            <a:off x="6706566" y="197530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c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B87FA2B4-631F-4BD0-95A5-2D442A69F69B}"/>
              </a:ext>
            </a:extLst>
          </p:cNvPr>
          <p:cNvSpPr/>
          <p:nvPr/>
        </p:nvSpPr>
        <p:spPr>
          <a:xfrm>
            <a:off x="7358537" y="232964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d</a:t>
            </a:r>
          </a:p>
        </p:txBody>
      </p:sp>
      <p:sp>
        <p:nvSpPr>
          <p:cNvPr id="14" name="E">
            <a:extLst>
              <a:ext uri="{FF2B5EF4-FFF2-40B4-BE49-F238E27FC236}">
                <a16:creationId xmlns:a16="http://schemas.microsoft.com/office/drawing/2014/main" id="{A2156310-0FFE-4F00-A788-E74C2B9D49EF}"/>
              </a:ext>
            </a:extLst>
          </p:cNvPr>
          <p:cNvSpPr/>
          <p:nvPr/>
        </p:nvSpPr>
        <p:spPr>
          <a:xfrm>
            <a:off x="7704054" y="291558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</a:t>
            </a:r>
          </a:p>
        </p:txBody>
      </p:sp>
      <p:sp>
        <p:nvSpPr>
          <p:cNvPr id="15" name="F">
            <a:extLst>
              <a:ext uri="{FF2B5EF4-FFF2-40B4-BE49-F238E27FC236}">
                <a16:creationId xmlns:a16="http://schemas.microsoft.com/office/drawing/2014/main" id="{45F350DC-B6A6-4F96-B315-E2B2DEA63D93}"/>
              </a:ext>
            </a:extLst>
          </p:cNvPr>
          <p:cNvSpPr/>
          <p:nvPr/>
        </p:nvSpPr>
        <p:spPr>
          <a:xfrm>
            <a:off x="7740184" y="359843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</a:t>
            </a:r>
          </a:p>
        </p:txBody>
      </p:sp>
      <p:sp>
        <p:nvSpPr>
          <p:cNvPr id="16" name="G">
            <a:extLst>
              <a:ext uri="{FF2B5EF4-FFF2-40B4-BE49-F238E27FC236}">
                <a16:creationId xmlns:a16="http://schemas.microsoft.com/office/drawing/2014/main" id="{EC8C29BF-ADF5-449E-A38B-3ADDD55D92BE}"/>
              </a:ext>
            </a:extLst>
          </p:cNvPr>
          <p:cNvSpPr/>
          <p:nvPr/>
        </p:nvSpPr>
        <p:spPr>
          <a:xfrm>
            <a:off x="7646184" y="429048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7" name="H">
            <a:extLst>
              <a:ext uri="{FF2B5EF4-FFF2-40B4-BE49-F238E27FC236}">
                <a16:creationId xmlns:a16="http://schemas.microsoft.com/office/drawing/2014/main" id="{AB6193B3-3F32-4D15-9656-2303B2EF5974}"/>
              </a:ext>
            </a:extLst>
          </p:cNvPr>
          <p:cNvSpPr/>
          <p:nvPr/>
        </p:nvSpPr>
        <p:spPr>
          <a:xfrm>
            <a:off x="7358537" y="4917850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Z</a:t>
            </a:r>
          </a:p>
        </p:txBody>
      </p:sp>
      <p:sp>
        <p:nvSpPr>
          <p:cNvPr id="18" name="I">
            <a:extLst>
              <a:ext uri="{FF2B5EF4-FFF2-40B4-BE49-F238E27FC236}">
                <a16:creationId xmlns:a16="http://schemas.microsoft.com/office/drawing/2014/main" id="{826D8E8E-58AF-4492-82E6-B309BF5B1209}"/>
              </a:ext>
            </a:extLst>
          </p:cNvPr>
          <p:cNvSpPr/>
          <p:nvPr/>
        </p:nvSpPr>
        <p:spPr>
          <a:xfrm>
            <a:off x="6706566" y="5256615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i</a:t>
            </a:r>
            <a:endParaRPr lang="en-GB" sz="3200" b="1" dirty="0"/>
          </a:p>
        </p:txBody>
      </p:sp>
      <p:sp>
        <p:nvSpPr>
          <p:cNvPr id="19" name="J">
            <a:extLst>
              <a:ext uri="{FF2B5EF4-FFF2-40B4-BE49-F238E27FC236}">
                <a16:creationId xmlns:a16="http://schemas.microsoft.com/office/drawing/2014/main" id="{E6621B67-0AEE-4888-8AD1-E0901C3CDA97}"/>
              </a:ext>
            </a:extLst>
          </p:cNvPr>
          <p:cNvSpPr/>
          <p:nvPr/>
        </p:nvSpPr>
        <p:spPr>
          <a:xfrm>
            <a:off x="5993024" y="544866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</a:t>
            </a:r>
          </a:p>
        </p:txBody>
      </p:sp>
      <p:sp>
        <p:nvSpPr>
          <p:cNvPr id="20" name="K">
            <a:extLst>
              <a:ext uri="{FF2B5EF4-FFF2-40B4-BE49-F238E27FC236}">
                <a16:creationId xmlns:a16="http://schemas.microsoft.com/office/drawing/2014/main" id="{2AAAC599-BBEC-409F-A716-78683B195C68}"/>
              </a:ext>
            </a:extLst>
          </p:cNvPr>
          <p:cNvSpPr/>
          <p:nvPr/>
        </p:nvSpPr>
        <p:spPr>
          <a:xfrm>
            <a:off x="5260209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K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id="{1966AD4F-2B09-42D3-8256-7360017EDB4F}"/>
              </a:ext>
            </a:extLst>
          </p:cNvPr>
          <p:cNvSpPr/>
          <p:nvPr/>
        </p:nvSpPr>
        <p:spPr>
          <a:xfrm>
            <a:off x="4468985" y="553319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l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id="{591F69FA-AC7D-4217-B98E-FA025178933A}"/>
              </a:ext>
            </a:extLst>
          </p:cNvPr>
          <p:cNvSpPr/>
          <p:nvPr/>
        </p:nvSpPr>
        <p:spPr>
          <a:xfrm>
            <a:off x="3688817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</a:t>
            </a: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id="{6FF74E63-B78C-4BFC-9939-ED2CC808FCB0}"/>
              </a:ext>
            </a:extLst>
          </p:cNvPr>
          <p:cNvSpPr/>
          <p:nvPr/>
        </p:nvSpPr>
        <p:spPr>
          <a:xfrm>
            <a:off x="2991971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n</a:t>
            </a: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id="{97D0737B-D9A9-43C2-BEE3-02D3166A1E86}"/>
              </a:ext>
            </a:extLst>
          </p:cNvPr>
          <p:cNvSpPr/>
          <p:nvPr/>
        </p:nvSpPr>
        <p:spPr>
          <a:xfrm>
            <a:off x="2308712" y="538126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U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id="{BB35F01F-BC4B-48CF-AB3C-64D0323D6E10}"/>
              </a:ext>
            </a:extLst>
          </p:cNvPr>
          <p:cNvSpPr/>
          <p:nvPr/>
        </p:nvSpPr>
        <p:spPr>
          <a:xfrm>
            <a:off x="1674142" y="511361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</a:t>
            </a:r>
          </a:p>
        </p:txBody>
      </p:sp>
      <p:sp>
        <p:nvSpPr>
          <p:cNvPr id="27" name="Q">
            <a:extLst>
              <a:ext uri="{FF2B5EF4-FFF2-40B4-BE49-F238E27FC236}">
                <a16:creationId xmlns:a16="http://schemas.microsoft.com/office/drawing/2014/main" id="{606703A8-FA14-4CFE-9F99-25CCA5432B1E}"/>
              </a:ext>
            </a:extLst>
          </p:cNvPr>
          <p:cNvSpPr/>
          <p:nvPr/>
        </p:nvSpPr>
        <p:spPr>
          <a:xfrm>
            <a:off x="1180444" y="467628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q</a:t>
            </a:r>
          </a:p>
        </p:txBody>
      </p:sp>
      <p:sp>
        <p:nvSpPr>
          <p:cNvPr id="28" name="R">
            <a:extLst>
              <a:ext uri="{FF2B5EF4-FFF2-40B4-BE49-F238E27FC236}">
                <a16:creationId xmlns:a16="http://schemas.microsoft.com/office/drawing/2014/main" id="{F76CD589-D7E7-4D02-A1E0-8AFD29EBEF46}"/>
              </a:ext>
            </a:extLst>
          </p:cNvPr>
          <p:cNvSpPr/>
          <p:nvPr/>
        </p:nvSpPr>
        <p:spPr>
          <a:xfrm>
            <a:off x="801761" y="414096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</a:t>
            </a:r>
          </a:p>
        </p:txBody>
      </p:sp>
      <p:sp>
        <p:nvSpPr>
          <p:cNvPr id="29" name="S">
            <a:extLst>
              <a:ext uri="{FF2B5EF4-FFF2-40B4-BE49-F238E27FC236}">
                <a16:creationId xmlns:a16="http://schemas.microsoft.com/office/drawing/2014/main" id="{97B394C0-B48F-4352-B7FB-341D06B29AE7}"/>
              </a:ext>
            </a:extLst>
          </p:cNvPr>
          <p:cNvSpPr/>
          <p:nvPr/>
        </p:nvSpPr>
        <p:spPr>
          <a:xfrm>
            <a:off x="801761" y="345090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I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D4C699A6-04A5-451D-AC4B-3B07FE4AF49F}"/>
              </a:ext>
            </a:extLst>
          </p:cNvPr>
          <p:cNvSpPr/>
          <p:nvPr/>
        </p:nvSpPr>
        <p:spPr>
          <a:xfrm>
            <a:off x="1009833" y="281582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t</a:t>
            </a:r>
          </a:p>
        </p:txBody>
      </p:sp>
      <p:sp>
        <p:nvSpPr>
          <p:cNvPr id="31" name="U">
            <a:extLst>
              <a:ext uri="{FF2B5EF4-FFF2-40B4-BE49-F238E27FC236}">
                <a16:creationId xmlns:a16="http://schemas.microsoft.com/office/drawing/2014/main" id="{161B8EA2-0E98-42F3-BB73-9E52CFC0224F}"/>
              </a:ext>
            </a:extLst>
          </p:cNvPr>
          <p:cNvSpPr/>
          <p:nvPr/>
        </p:nvSpPr>
        <p:spPr>
          <a:xfrm>
            <a:off x="1550673" y="228051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e</a:t>
            </a:r>
          </a:p>
        </p:txBody>
      </p:sp>
      <p:sp>
        <p:nvSpPr>
          <p:cNvPr id="32" name="V">
            <a:extLst>
              <a:ext uri="{FF2B5EF4-FFF2-40B4-BE49-F238E27FC236}">
                <a16:creationId xmlns:a16="http://schemas.microsoft.com/office/drawing/2014/main" id="{42AE7770-E1A7-4462-A6A7-AE251D8FDB2C}"/>
              </a:ext>
            </a:extLst>
          </p:cNvPr>
          <p:cNvSpPr/>
          <p:nvPr/>
        </p:nvSpPr>
        <p:spPr>
          <a:xfrm>
            <a:off x="2212502" y="193761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v</a:t>
            </a:r>
          </a:p>
        </p:txBody>
      </p:sp>
      <p:sp>
        <p:nvSpPr>
          <p:cNvPr id="33" name="W">
            <a:extLst>
              <a:ext uri="{FF2B5EF4-FFF2-40B4-BE49-F238E27FC236}">
                <a16:creationId xmlns:a16="http://schemas.microsoft.com/office/drawing/2014/main" id="{9B8900A5-5952-47CF-84F8-6F97CEA82EDA}"/>
              </a:ext>
            </a:extLst>
          </p:cNvPr>
          <p:cNvSpPr/>
          <p:nvPr/>
        </p:nvSpPr>
        <p:spPr>
          <a:xfrm>
            <a:off x="2919428" y="175809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</a:t>
            </a:r>
          </a:p>
        </p:txBody>
      </p:sp>
      <p:sp>
        <p:nvSpPr>
          <p:cNvPr id="34" name="X">
            <a:extLst>
              <a:ext uri="{FF2B5EF4-FFF2-40B4-BE49-F238E27FC236}">
                <a16:creationId xmlns:a16="http://schemas.microsoft.com/office/drawing/2014/main" id="{427D6544-87A9-45D6-87DC-06E9E3D6ECBD}"/>
              </a:ext>
            </a:extLst>
          </p:cNvPr>
          <p:cNvSpPr/>
          <p:nvPr/>
        </p:nvSpPr>
        <p:spPr>
          <a:xfrm>
            <a:off x="3617803" y="165141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x</a:t>
            </a:r>
          </a:p>
        </p:txBody>
      </p:sp>
      <p:sp>
        <p:nvSpPr>
          <p:cNvPr id="35" name="Z">
            <a:extLst>
              <a:ext uri="{FF2B5EF4-FFF2-40B4-BE49-F238E27FC236}">
                <a16:creationId xmlns:a16="http://schemas.microsoft.com/office/drawing/2014/main" id="{2530F84A-0151-4804-95EF-D4146BB0A576}"/>
              </a:ext>
            </a:extLst>
          </p:cNvPr>
          <p:cNvSpPr/>
          <p:nvPr/>
        </p:nvSpPr>
        <p:spPr>
          <a:xfrm>
            <a:off x="4412613" y="1651257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358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5069 0.2708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35816 0.0780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4409 -0.068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31788 -0.1606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0504 -0.2317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6285 -0.218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302 -0.206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02483 -0.225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7882 -0.2187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9566 -0.156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25278 -0.1182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21684 0.0020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27604 0.2412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16302 0.2560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2222 0.1944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1566 0.2858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6042 0.2717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0868 0.2483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3159 0.3370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24115 0.0606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08215"/>
                </a:solidFill>
                <a:latin typeface="+mn-lt"/>
              </a:rPr>
              <a:t>Watch Out for the Tricky ‘Y’!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66479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letter ‘y’ represents different sounds in different words. </a:t>
            </a:r>
          </a:p>
          <a:p>
            <a:endParaRPr lang="en-GB" dirty="0"/>
          </a:p>
          <a:p>
            <a:r>
              <a:rPr lang="en-GB" dirty="0"/>
              <a:t>This means it is sometimes a consonant and sometimes a vowel.</a:t>
            </a:r>
          </a:p>
          <a:p>
            <a:endParaRPr lang="en-GB" dirty="0"/>
          </a:p>
          <a:p>
            <a:r>
              <a:rPr lang="en-GB" dirty="0"/>
              <a:t>‘y’ is a vowel in these words and is made with an open mouth: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217917-E7FC-4A79-883B-57A33AB97565}"/>
              </a:ext>
            </a:extLst>
          </p:cNvPr>
          <p:cNvSpPr/>
          <p:nvPr/>
        </p:nvSpPr>
        <p:spPr>
          <a:xfrm>
            <a:off x="1405686" y="3104814"/>
            <a:ext cx="1073149" cy="854246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dirty="0"/>
              <a:t>my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801567-C908-4A45-AB0D-09D6010163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208" y="6957807"/>
            <a:ext cx="1996250" cy="4008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FF6EC5-DFFF-4EDD-BAE5-1B52E59A3B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031" y="2129269"/>
            <a:ext cx="1073149" cy="12116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15A422-8D49-4B7A-9BD9-3728B5D47B56}"/>
              </a:ext>
            </a:extLst>
          </p:cNvPr>
          <p:cNvSpPr/>
          <p:nvPr/>
        </p:nvSpPr>
        <p:spPr>
          <a:xfrm>
            <a:off x="668215" y="4210850"/>
            <a:ext cx="35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‘y’ is a consonant in these words: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9787668-2401-47CF-ACDA-FA27AE7019E7}"/>
              </a:ext>
            </a:extLst>
          </p:cNvPr>
          <p:cNvSpPr/>
          <p:nvPr/>
        </p:nvSpPr>
        <p:spPr>
          <a:xfrm>
            <a:off x="3240013" y="3104814"/>
            <a:ext cx="1498765" cy="854246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dirty="0"/>
              <a:t>myth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873F66-53DA-4F53-8DAD-96F594AB934F}"/>
              </a:ext>
            </a:extLst>
          </p:cNvPr>
          <p:cNvSpPr/>
          <p:nvPr/>
        </p:nvSpPr>
        <p:spPr>
          <a:xfrm>
            <a:off x="5360819" y="3104814"/>
            <a:ext cx="1656108" cy="854246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dirty="0"/>
              <a:t>hymn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AE7F6B-E391-4BD1-8A5D-46AB730A07C2}"/>
              </a:ext>
            </a:extLst>
          </p:cNvPr>
          <p:cNvSpPr/>
          <p:nvPr/>
        </p:nvSpPr>
        <p:spPr>
          <a:xfrm>
            <a:off x="983460" y="4782344"/>
            <a:ext cx="1877790" cy="854246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dirty="0"/>
              <a:t>beyond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DD73E2-7FF3-4532-8BF5-5092BAB832D1}"/>
              </a:ext>
            </a:extLst>
          </p:cNvPr>
          <p:cNvSpPr/>
          <p:nvPr/>
        </p:nvSpPr>
        <p:spPr>
          <a:xfrm>
            <a:off x="3292066" y="4782344"/>
            <a:ext cx="1127042" cy="854246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dirty="0"/>
              <a:t>yet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FE91BE-8225-4DE2-92EB-8864B3850F89}"/>
              </a:ext>
            </a:extLst>
          </p:cNvPr>
          <p:cNvSpPr/>
          <p:nvPr/>
        </p:nvSpPr>
        <p:spPr>
          <a:xfrm>
            <a:off x="4849924" y="4782344"/>
            <a:ext cx="1656108" cy="854246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dirty="0"/>
              <a:t>yippee</a:t>
            </a:r>
          </a:p>
        </p:txBody>
      </p:sp>
    </p:spTree>
    <p:extLst>
      <p:ext uri="{BB962C8B-B14F-4D97-AF65-F5344CB8AC3E}">
        <p14:creationId xmlns:p14="http://schemas.microsoft.com/office/powerpoint/2010/main" val="40190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00417 -0.414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0" y="1957650"/>
            <a:ext cx="7009670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The five vowels are: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08215"/>
                </a:solidFill>
                <a:latin typeface="+mn-lt"/>
              </a:rPr>
              <a:t>Vowels and Consonants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are two types of letters - vowels and consonants.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C9B196-3F38-4D3A-A55C-667E3505E777}"/>
              </a:ext>
            </a:extLst>
          </p:cNvPr>
          <p:cNvSpPr/>
          <p:nvPr/>
        </p:nvSpPr>
        <p:spPr>
          <a:xfrm>
            <a:off x="1358586" y="2663539"/>
            <a:ext cx="1982812" cy="1240843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A/a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1855E7-BD0B-4E36-B8B8-41A8E586C6FB}"/>
              </a:ext>
            </a:extLst>
          </p:cNvPr>
          <p:cNvGrpSpPr/>
          <p:nvPr/>
        </p:nvGrpSpPr>
        <p:grpSpPr>
          <a:xfrm>
            <a:off x="6619558" y="1307529"/>
            <a:ext cx="1768792" cy="1806043"/>
            <a:chOff x="6254803" y="1991482"/>
            <a:chExt cx="1910160" cy="19503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DB753F-A634-49DF-A6B3-E910CDA66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270" t="-1446" r="-7270"/>
            <a:stretch/>
          </p:blipFill>
          <p:spPr>
            <a:xfrm>
              <a:off x="6254803" y="1991482"/>
              <a:ext cx="1910160" cy="1950388"/>
            </a:xfrm>
            <a:prstGeom prst="ellipse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7BC831-F180-44DB-ABD7-506347AEA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6713" y="2008818"/>
              <a:ext cx="1670099" cy="1215352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A392FDDD-374F-4276-8759-B95BD03DF833}"/>
              </a:ext>
            </a:extLst>
          </p:cNvPr>
          <p:cNvSpPr/>
          <p:nvPr/>
        </p:nvSpPr>
        <p:spPr>
          <a:xfrm>
            <a:off x="3571939" y="2663539"/>
            <a:ext cx="1982812" cy="1240843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E/e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8F4CDA-33A6-4983-890C-743F30B48682}"/>
              </a:ext>
            </a:extLst>
          </p:cNvPr>
          <p:cNvSpPr/>
          <p:nvPr/>
        </p:nvSpPr>
        <p:spPr>
          <a:xfrm>
            <a:off x="5818784" y="2672489"/>
            <a:ext cx="1982812" cy="1240843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I/</a:t>
            </a:r>
            <a:r>
              <a:rPr lang="en-GB" sz="4800" b="1" dirty="0" err="1"/>
              <a:t>i</a:t>
            </a:r>
            <a:endParaRPr lang="en-GB" sz="48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9FCC37-004F-4ADE-BF7B-E7153B830387}"/>
              </a:ext>
            </a:extLst>
          </p:cNvPr>
          <p:cNvSpPr/>
          <p:nvPr/>
        </p:nvSpPr>
        <p:spPr>
          <a:xfrm>
            <a:off x="2469346" y="3808370"/>
            <a:ext cx="1982812" cy="1240843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O/o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52E366-D250-4501-BE6E-3F8353C7D5BE}"/>
              </a:ext>
            </a:extLst>
          </p:cNvPr>
          <p:cNvSpPr/>
          <p:nvPr/>
        </p:nvSpPr>
        <p:spPr>
          <a:xfrm>
            <a:off x="4682699" y="3808370"/>
            <a:ext cx="1982812" cy="1240843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U/u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6FD87CA-9D7A-4A52-BF82-05CDF4A67229}"/>
              </a:ext>
            </a:extLst>
          </p:cNvPr>
          <p:cNvSpPr/>
          <p:nvPr/>
        </p:nvSpPr>
        <p:spPr>
          <a:xfrm>
            <a:off x="1067165" y="5207284"/>
            <a:ext cx="7009670" cy="786143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3200" b="1" dirty="0"/>
              <a:t>The other 21 letters are consonants.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08215"/>
                </a:solidFill>
                <a:latin typeface="+mn-lt"/>
              </a:rPr>
              <a:t>Vowels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We say the vowels with our mouths open.</a:t>
            </a:r>
          </a:p>
          <a:p>
            <a:endParaRPr lang="en-GB" dirty="0"/>
          </a:p>
          <a:p>
            <a:r>
              <a:rPr lang="en-GB" dirty="0"/>
              <a:t>Try it!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C9B196-3F38-4D3A-A55C-667E3505E777}"/>
              </a:ext>
            </a:extLst>
          </p:cNvPr>
          <p:cNvSpPr/>
          <p:nvPr/>
        </p:nvSpPr>
        <p:spPr>
          <a:xfrm>
            <a:off x="1371951" y="3029775"/>
            <a:ext cx="1982812" cy="1240843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92FDDD-374F-4276-8759-B95BD03DF833}"/>
              </a:ext>
            </a:extLst>
          </p:cNvPr>
          <p:cNvSpPr/>
          <p:nvPr/>
        </p:nvSpPr>
        <p:spPr>
          <a:xfrm>
            <a:off x="3585304" y="3029775"/>
            <a:ext cx="1982812" cy="1240843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8F4CDA-33A6-4983-890C-743F30B48682}"/>
              </a:ext>
            </a:extLst>
          </p:cNvPr>
          <p:cNvSpPr/>
          <p:nvPr/>
        </p:nvSpPr>
        <p:spPr>
          <a:xfrm>
            <a:off x="5832149" y="3038725"/>
            <a:ext cx="1982812" cy="1240843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err="1"/>
              <a:t>i</a:t>
            </a:r>
            <a:endParaRPr lang="en-GB" sz="66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9FCC37-004F-4ADE-BF7B-E7153B830387}"/>
              </a:ext>
            </a:extLst>
          </p:cNvPr>
          <p:cNvSpPr/>
          <p:nvPr/>
        </p:nvSpPr>
        <p:spPr>
          <a:xfrm>
            <a:off x="2482711" y="4174606"/>
            <a:ext cx="1982812" cy="1240843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52E366-D250-4501-BE6E-3F8353C7D5BE}"/>
              </a:ext>
            </a:extLst>
          </p:cNvPr>
          <p:cNvSpPr/>
          <p:nvPr/>
        </p:nvSpPr>
        <p:spPr>
          <a:xfrm>
            <a:off x="4696064" y="4174606"/>
            <a:ext cx="1982812" cy="1240843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FC7D30-CDAF-4F4D-9B1B-54C4D3D8C0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458" y="1051773"/>
            <a:ext cx="1584193" cy="17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08215"/>
                </a:solidFill>
                <a:latin typeface="+mn-lt"/>
              </a:rPr>
              <a:t>How Can I Remember the Vowels?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493507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solidFill>
                  <a:srgbClr val="F08215"/>
                </a:solidFill>
              </a:rPr>
              <a:t>A</a:t>
            </a:r>
            <a:r>
              <a:rPr lang="en-GB" sz="3200" dirty="0"/>
              <a:t>ngry </a:t>
            </a:r>
            <a:r>
              <a:rPr lang="en-GB" sz="3200" b="1" dirty="0">
                <a:solidFill>
                  <a:srgbClr val="F08215"/>
                </a:solidFill>
              </a:rPr>
              <a:t>E</a:t>
            </a:r>
            <a:r>
              <a:rPr lang="en-GB" sz="3200" dirty="0"/>
              <a:t>lephant </a:t>
            </a:r>
            <a:r>
              <a:rPr lang="en-GB" sz="3200" b="1" dirty="0">
                <a:solidFill>
                  <a:srgbClr val="F08215"/>
                </a:solidFill>
              </a:rPr>
              <a:t>I</a:t>
            </a:r>
            <a:r>
              <a:rPr lang="en-GB" sz="3200" dirty="0"/>
              <a:t>n </a:t>
            </a:r>
            <a:r>
              <a:rPr lang="en-GB" sz="3200" b="1" dirty="0">
                <a:solidFill>
                  <a:srgbClr val="F08215"/>
                </a:solidFill>
              </a:rPr>
              <a:t>O</a:t>
            </a:r>
            <a:r>
              <a:rPr lang="en-GB" sz="3200" dirty="0"/>
              <a:t>range </a:t>
            </a:r>
            <a:r>
              <a:rPr lang="en-GB" sz="3200" b="1" dirty="0">
                <a:solidFill>
                  <a:srgbClr val="F08215"/>
                </a:solidFill>
              </a:rPr>
              <a:t>U</a:t>
            </a:r>
            <a:r>
              <a:rPr lang="en-GB" sz="3200" dirty="0"/>
              <a:t>nderpants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FC1D7-4825-4520-9729-C8E488CB43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74" y="1321854"/>
            <a:ext cx="1996250" cy="400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08215"/>
                </a:solidFill>
                <a:latin typeface="+mn-lt"/>
              </a:rPr>
              <a:t>Let’s Practise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4D373D-52C1-484E-95FE-A2C172D6BBC1}"/>
              </a:ext>
            </a:extLst>
          </p:cNvPr>
          <p:cNvGrpSpPr>
            <a:grpSpLocks/>
          </p:cNvGrpSpPr>
          <p:nvPr/>
        </p:nvGrpSpPr>
        <p:grpSpPr bwMode="auto">
          <a:xfrm>
            <a:off x="585771" y="2002305"/>
            <a:ext cx="1805203" cy="871021"/>
            <a:chOff x="461225" y="2165897"/>
            <a:chExt cx="1690667" cy="817469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E4BA2765-EBA9-43B9-8F44-EC7CAAE2D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1225" y="2179540"/>
              <a:ext cx="1690667" cy="66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14B5A4-562C-49D2-BE80-B167071012DF}"/>
                </a:ext>
              </a:extLst>
            </p:cNvPr>
            <p:cNvSpPr/>
            <p:nvPr/>
          </p:nvSpPr>
          <p:spPr>
            <a:xfrm>
              <a:off x="923428" y="2199680"/>
              <a:ext cx="782044" cy="783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59CFAA73-B4A3-43F1-B19B-2467DA2D1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625" y="2165897"/>
              <a:ext cx="861647" cy="80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 b="1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70FEB5-4CE1-4E01-A621-8B940A6166D6}"/>
              </a:ext>
            </a:extLst>
          </p:cNvPr>
          <p:cNvGrpSpPr>
            <a:grpSpLocks/>
          </p:cNvGrpSpPr>
          <p:nvPr/>
        </p:nvGrpSpPr>
        <p:grpSpPr bwMode="auto">
          <a:xfrm>
            <a:off x="2025543" y="1947242"/>
            <a:ext cx="1996744" cy="935250"/>
            <a:chOff x="360038" y="2114222"/>
            <a:chExt cx="1870054" cy="877750"/>
          </a:xfrm>
        </p:grpSpPr>
        <p:pic>
          <p:nvPicPr>
            <p:cNvPr id="20" name="Picture 1">
              <a:extLst>
                <a:ext uri="{FF2B5EF4-FFF2-40B4-BE49-F238E27FC236}">
                  <a16:creationId xmlns:a16="http://schemas.microsoft.com/office/drawing/2014/main" id="{758C47F5-CE7F-4CEF-9187-CE57611C3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60038" y="2114222"/>
              <a:ext cx="1870054" cy="7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0CD26A-0BF9-4375-BF69-6DE9A5AA5E22}"/>
                </a:ext>
              </a:extLst>
            </p:cNvPr>
            <p:cNvSpPr/>
            <p:nvPr/>
          </p:nvSpPr>
          <p:spPr>
            <a:xfrm>
              <a:off x="923428" y="2199680"/>
              <a:ext cx="782044" cy="783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7B0EF43A-87ED-4228-BE9C-82F8F8FB5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625" y="2183763"/>
              <a:ext cx="861647" cy="80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 b="1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8C2448-7D7C-443E-81DE-AC16AD6A5993}"/>
              </a:ext>
            </a:extLst>
          </p:cNvPr>
          <p:cNvGrpSpPr>
            <a:grpSpLocks/>
          </p:cNvGrpSpPr>
          <p:nvPr/>
        </p:nvGrpSpPr>
        <p:grpSpPr bwMode="auto">
          <a:xfrm>
            <a:off x="3747608" y="1947244"/>
            <a:ext cx="1841007" cy="926081"/>
            <a:chOff x="523235" y="2114222"/>
            <a:chExt cx="1724198" cy="869144"/>
          </a:xfrm>
        </p:grpSpPr>
        <p:pic>
          <p:nvPicPr>
            <p:cNvPr id="25" name="Picture 1">
              <a:extLst>
                <a:ext uri="{FF2B5EF4-FFF2-40B4-BE49-F238E27FC236}">
                  <a16:creationId xmlns:a16="http://schemas.microsoft.com/office/drawing/2014/main" id="{45FBF01C-9941-44E3-8002-6E8CFE2D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23235" y="2114222"/>
              <a:ext cx="1724198" cy="68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EC261EF-F3A1-4A28-AA0B-457CCF24A540}"/>
                </a:ext>
              </a:extLst>
            </p:cNvPr>
            <p:cNvSpPr/>
            <p:nvPr/>
          </p:nvSpPr>
          <p:spPr>
            <a:xfrm>
              <a:off x="923428" y="2199680"/>
              <a:ext cx="782044" cy="783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42DA0706-735B-480F-BC7D-FC47443A6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625" y="2165897"/>
              <a:ext cx="861647" cy="80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 b="1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9A5E17-ABC7-411A-9297-53BDC62988C8}"/>
              </a:ext>
            </a:extLst>
          </p:cNvPr>
          <p:cNvGrpSpPr>
            <a:grpSpLocks/>
          </p:cNvGrpSpPr>
          <p:nvPr/>
        </p:nvGrpSpPr>
        <p:grpSpPr bwMode="auto">
          <a:xfrm>
            <a:off x="5295541" y="1980849"/>
            <a:ext cx="1756116" cy="880187"/>
            <a:chOff x="478197" y="2165900"/>
            <a:chExt cx="1644693" cy="826072"/>
          </a:xfrm>
        </p:grpSpPr>
        <p:pic>
          <p:nvPicPr>
            <p:cNvPr id="29" name="Picture 1">
              <a:extLst>
                <a:ext uri="{FF2B5EF4-FFF2-40B4-BE49-F238E27FC236}">
                  <a16:creationId xmlns:a16="http://schemas.microsoft.com/office/drawing/2014/main" id="{1A49228B-FA31-41B9-B69D-455C4FCCB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78197" y="2165900"/>
              <a:ext cx="1644693" cy="64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C5DCF1-ABB8-43A4-B42D-B6458E59334B}"/>
                </a:ext>
              </a:extLst>
            </p:cNvPr>
            <p:cNvSpPr/>
            <p:nvPr/>
          </p:nvSpPr>
          <p:spPr>
            <a:xfrm>
              <a:off x="923428" y="2199680"/>
              <a:ext cx="782044" cy="783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E459A283-D007-49AC-9E14-0FC6BDB35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625" y="2183763"/>
              <a:ext cx="861647" cy="80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 b="1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C2EEE0-3F88-4CA8-8D0C-17E6E4B21E0E}"/>
              </a:ext>
            </a:extLst>
          </p:cNvPr>
          <p:cNvGrpSpPr>
            <a:grpSpLocks/>
          </p:cNvGrpSpPr>
          <p:nvPr/>
        </p:nvGrpSpPr>
        <p:grpSpPr bwMode="auto">
          <a:xfrm>
            <a:off x="6758583" y="1947245"/>
            <a:ext cx="1948534" cy="954286"/>
            <a:chOff x="443956" y="2114223"/>
            <a:chExt cx="1824904" cy="895615"/>
          </a:xfrm>
        </p:grpSpPr>
        <p:pic>
          <p:nvPicPr>
            <p:cNvPr id="33" name="Picture 1">
              <a:extLst>
                <a:ext uri="{FF2B5EF4-FFF2-40B4-BE49-F238E27FC236}">
                  <a16:creationId xmlns:a16="http://schemas.microsoft.com/office/drawing/2014/main" id="{D1335B45-7E39-4BC0-9D71-35709B3C8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43956" y="2114223"/>
              <a:ext cx="1824904" cy="72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7EED90B-93EB-410F-9150-F5C8922F5B7D}"/>
                </a:ext>
              </a:extLst>
            </p:cNvPr>
            <p:cNvSpPr/>
            <p:nvPr/>
          </p:nvSpPr>
          <p:spPr>
            <a:xfrm>
              <a:off x="923428" y="2199680"/>
              <a:ext cx="782044" cy="783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B98E1E45-69D3-4E83-884E-B22A333F2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625" y="2201629"/>
              <a:ext cx="861647" cy="80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 b="1">
                  <a:solidFill>
                    <a:schemeClr val="tx1"/>
                  </a:solidFill>
                </a:rPr>
                <a:t>U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16E6E-734D-4A8A-A427-787C2B120635}"/>
              </a:ext>
            </a:extLst>
          </p:cNvPr>
          <p:cNvGrpSpPr>
            <a:grpSpLocks/>
          </p:cNvGrpSpPr>
          <p:nvPr/>
        </p:nvGrpSpPr>
        <p:grpSpPr bwMode="auto">
          <a:xfrm>
            <a:off x="590124" y="3575883"/>
            <a:ext cx="1805201" cy="910344"/>
            <a:chOff x="462328" y="2130165"/>
            <a:chExt cx="1690664" cy="853364"/>
          </a:xfrm>
        </p:grpSpPr>
        <p:pic>
          <p:nvPicPr>
            <p:cNvPr id="37" name="Picture 1">
              <a:extLst>
                <a:ext uri="{FF2B5EF4-FFF2-40B4-BE49-F238E27FC236}">
                  <a16:creationId xmlns:a16="http://schemas.microsoft.com/office/drawing/2014/main" id="{87A78CCC-7638-4155-80CA-E60B9CB1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2328" y="2180267"/>
              <a:ext cx="1690664" cy="666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62C23A3-0AE0-4E1C-93EB-B98F30767EF7}"/>
                </a:ext>
              </a:extLst>
            </p:cNvPr>
            <p:cNvSpPr/>
            <p:nvPr/>
          </p:nvSpPr>
          <p:spPr>
            <a:xfrm>
              <a:off x="923428" y="2200769"/>
              <a:ext cx="782044" cy="7827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TextBox 3">
              <a:extLst>
                <a:ext uri="{FF2B5EF4-FFF2-40B4-BE49-F238E27FC236}">
                  <a16:creationId xmlns:a16="http://schemas.microsoft.com/office/drawing/2014/main" id="{34FDF7A4-FD85-4EBB-9781-BD2C354A7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705" y="2130165"/>
              <a:ext cx="861647" cy="80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 b="1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DF2CA2-5C09-4312-AAD6-51907F3D85E9}"/>
              </a:ext>
            </a:extLst>
          </p:cNvPr>
          <p:cNvGrpSpPr>
            <a:grpSpLocks/>
          </p:cNvGrpSpPr>
          <p:nvPr/>
        </p:nvGrpSpPr>
        <p:grpSpPr bwMode="auto">
          <a:xfrm>
            <a:off x="2109947" y="3573834"/>
            <a:ext cx="1909082" cy="912392"/>
            <a:chOff x="436114" y="2128245"/>
            <a:chExt cx="1787955" cy="855284"/>
          </a:xfrm>
        </p:grpSpPr>
        <p:pic>
          <p:nvPicPr>
            <p:cNvPr id="41" name="Picture 1">
              <a:extLst>
                <a:ext uri="{FF2B5EF4-FFF2-40B4-BE49-F238E27FC236}">
                  <a16:creationId xmlns:a16="http://schemas.microsoft.com/office/drawing/2014/main" id="{F85AC6BD-0884-4BAF-B8C1-82A0E7B6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36114" y="2128245"/>
              <a:ext cx="1787955" cy="70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1F3D97A-7219-4EA3-AA8B-60DC0EB65343}"/>
                </a:ext>
              </a:extLst>
            </p:cNvPr>
            <p:cNvSpPr/>
            <p:nvPr/>
          </p:nvSpPr>
          <p:spPr>
            <a:xfrm>
              <a:off x="923428" y="2200769"/>
              <a:ext cx="782044" cy="7827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TextBox 3">
              <a:extLst>
                <a:ext uri="{FF2B5EF4-FFF2-40B4-BE49-F238E27FC236}">
                  <a16:creationId xmlns:a16="http://schemas.microsoft.com/office/drawing/2014/main" id="{29926E41-D6A3-4F19-A590-A7F19FC69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705" y="2130165"/>
              <a:ext cx="861647" cy="80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 b="1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04CC271-52CE-4CD4-A398-7A7D3B6A1488}"/>
              </a:ext>
            </a:extLst>
          </p:cNvPr>
          <p:cNvGrpSpPr>
            <a:grpSpLocks/>
          </p:cNvGrpSpPr>
          <p:nvPr/>
        </p:nvGrpSpPr>
        <p:grpSpPr bwMode="auto">
          <a:xfrm>
            <a:off x="3747609" y="3626741"/>
            <a:ext cx="1774764" cy="868495"/>
            <a:chOff x="520263" y="2177838"/>
            <a:chExt cx="1662159" cy="814134"/>
          </a:xfrm>
        </p:grpSpPr>
        <p:pic>
          <p:nvPicPr>
            <p:cNvPr id="45" name="Picture 1">
              <a:extLst>
                <a:ext uri="{FF2B5EF4-FFF2-40B4-BE49-F238E27FC236}">
                  <a16:creationId xmlns:a16="http://schemas.microsoft.com/office/drawing/2014/main" id="{F6EF2D70-3550-4552-B3E9-A41159ED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20263" y="2177838"/>
              <a:ext cx="1662159" cy="65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A3DB6E4-6003-4A0C-A9DD-89A9E067F238}"/>
                </a:ext>
              </a:extLst>
            </p:cNvPr>
            <p:cNvSpPr/>
            <p:nvPr/>
          </p:nvSpPr>
          <p:spPr>
            <a:xfrm>
              <a:off x="923428" y="2200769"/>
              <a:ext cx="782044" cy="7827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TextBox 3">
              <a:extLst>
                <a:ext uri="{FF2B5EF4-FFF2-40B4-BE49-F238E27FC236}">
                  <a16:creationId xmlns:a16="http://schemas.microsoft.com/office/drawing/2014/main" id="{ECADB8CD-B85E-4C94-91E2-BC273949C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705" y="2183763"/>
              <a:ext cx="861647" cy="80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 b="1" dirty="0" err="1">
                  <a:solidFill>
                    <a:schemeClr val="tx1"/>
                  </a:solidFill>
                </a:rPr>
                <a:t>i</a:t>
              </a:r>
              <a:endParaRPr lang="en-GB" altLang="en-US" sz="5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0959F0-104A-4928-BC7C-ED8424D1F9A9}"/>
              </a:ext>
            </a:extLst>
          </p:cNvPr>
          <p:cNvGrpSpPr>
            <a:grpSpLocks/>
          </p:cNvGrpSpPr>
          <p:nvPr/>
        </p:nvGrpSpPr>
        <p:grpSpPr bwMode="auto">
          <a:xfrm>
            <a:off x="5248062" y="3575883"/>
            <a:ext cx="1859143" cy="910344"/>
            <a:chOff x="475908" y="2130165"/>
            <a:chExt cx="1741184" cy="853364"/>
          </a:xfrm>
        </p:grpSpPr>
        <p:pic>
          <p:nvPicPr>
            <p:cNvPr id="49" name="Picture 1">
              <a:extLst>
                <a:ext uri="{FF2B5EF4-FFF2-40B4-BE49-F238E27FC236}">
                  <a16:creationId xmlns:a16="http://schemas.microsoft.com/office/drawing/2014/main" id="{D13FDCE8-A65E-4C0F-A421-B409D428D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75908" y="2160350"/>
              <a:ext cx="1741184" cy="68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A0B45D-944A-4D05-BFF8-7A03D95613AF}"/>
                </a:ext>
              </a:extLst>
            </p:cNvPr>
            <p:cNvSpPr/>
            <p:nvPr/>
          </p:nvSpPr>
          <p:spPr>
            <a:xfrm>
              <a:off x="923428" y="2200769"/>
              <a:ext cx="782044" cy="7827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TextBox 3">
              <a:extLst>
                <a:ext uri="{FF2B5EF4-FFF2-40B4-BE49-F238E27FC236}">
                  <a16:creationId xmlns:a16="http://schemas.microsoft.com/office/drawing/2014/main" id="{ED7DFC0B-BE25-4514-8617-5D84F7C30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625" y="2130165"/>
              <a:ext cx="861647" cy="80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 b="1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764B16-DD72-4F9C-8059-DAA6A3710599}"/>
              </a:ext>
            </a:extLst>
          </p:cNvPr>
          <p:cNvGrpSpPr>
            <a:grpSpLocks/>
          </p:cNvGrpSpPr>
          <p:nvPr/>
        </p:nvGrpSpPr>
        <p:grpSpPr bwMode="auto">
          <a:xfrm>
            <a:off x="6776271" y="3566353"/>
            <a:ext cx="1901001" cy="919873"/>
            <a:chOff x="457548" y="2121232"/>
            <a:chExt cx="1780386" cy="862297"/>
          </a:xfrm>
        </p:grpSpPr>
        <p:pic>
          <p:nvPicPr>
            <p:cNvPr id="53" name="Picture 1">
              <a:extLst>
                <a:ext uri="{FF2B5EF4-FFF2-40B4-BE49-F238E27FC236}">
                  <a16:creationId xmlns:a16="http://schemas.microsoft.com/office/drawing/2014/main" id="{46916C3F-3A27-489E-8853-BA6052AFA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57548" y="2153112"/>
              <a:ext cx="1780386" cy="70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CA938-BCF9-49FA-AE96-C0DFDE3B8BB9}"/>
                </a:ext>
              </a:extLst>
            </p:cNvPr>
            <p:cNvSpPr/>
            <p:nvPr/>
          </p:nvSpPr>
          <p:spPr>
            <a:xfrm>
              <a:off x="923428" y="2200769"/>
              <a:ext cx="782044" cy="7827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" name="TextBox 3">
              <a:extLst>
                <a:ext uri="{FF2B5EF4-FFF2-40B4-BE49-F238E27FC236}">
                  <a16:creationId xmlns:a16="http://schemas.microsoft.com/office/drawing/2014/main" id="{D7CC2E24-E406-4F2A-8CD1-628541821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705" y="2121232"/>
              <a:ext cx="861647" cy="80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 b="1">
                  <a:solidFill>
                    <a:schemeClr val="tx1"/>
                  </a:solidFill>
                </a:rPr>
                <a:t>u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3231109-EBC3-4BAE-B19A-225CB366CCAA}"/>
              </a:ext>
            </a:extLst>
          </p:cNvPr>
          <p:cNvSpPr/>
          <p:nvPr/>
        </p:nvSpPr>
        <p:spPr>
          <a:xfrm>
            <a:off x="1672452" y="5024654"/>
            <a:ext cx="5751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/>
              <a:t>Tap the vowels and say the sounds.</a:t>
            </a:r>
          </a:p>
          <a:p>
            <a:pPr algn="ctr">
              <a:defRPr/>
            </a:pPr>
            <a:r>
              <a:rPr lang="en-GB" sz="2400" dirty="0"/>
              <a:t>Try it again and say the letter names.</a:t>
            </a:r>
          </a:p>
        </p:txBody>
      </p:sp>
    </p:spTree>
    <p:extLst>
      <p:ext uri="{BB962C8B-B14F-4D97-AF65-F5344CB8AC3E}">
        <p14:creationId xmlns:p14="http://schemas.microsoft.com/office/powerpoint/2010/main" val="35610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750" fill="hold"/>
                                        <p:tgtEl>
                                          <p:spTgt spid="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6C5C41-2702-4F9B-B180-3B7F67ED2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9" y="2340484"/>
            <a:ext cx="3102109" cy="29161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A15C58-AB39-478D-8F55-7DB03F9FA0D5}"/>
              </a:ext>
            </a:extLst>
          </p:cNvPr>
          <p:cNvSpPr/>
          <p:nvPr/>
        </p:nvSpPr>
        <p:spPr>
          <a:xfrm>
            <a:off x="760416" y="765175"/>
            <a:ext cx="7627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The angry elephant is packing for his holiday. </a:t>
            </a:r>
          </a:p>
          <a:p>
            <a:r>
              <a:rPr lang="en-US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Tap the uppercase </a:t>
            </a:r>
            <a:r>
              <a:rPr lang="en-GB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vowels to put them in his trunk.</a:t>
            </a:r>
            <a:endParaRPr lang="en-GB" sz="2400" dirty="0"/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4D0846DF-E658-4312-9676-096254B2CF21}"/>
              </a:ext>
            </a:extLst>
          </p:cNvPr>
          <p:cNvSpPr/>
          <p:nvPr/>
        </p:nvSpPr>
        <p:spPr>
          <a:xfrm>
            <a:off x="5210402" y="164324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035249C5-5578-4269-AF06-55E28B96CC17}"/>
              </a:ext>
            </a:extLst>
          </p:cNvPr>
          <p:cNvSpPr/>
          <p:nvPr/>
        </p:nvSpPr>
        <p:spPr>
          <a:xfrm>
            <a:off x="6008191" y="172056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985B0AD-179E-470D-AAE3-FED6EDFC0B59}"/>
              </a:ext>
            </a:extLst>
          </p:cNvPr>
          <p:cNvSpPr/>
          <p:nvPr/>
        </p:nvSpPr>
        <p:spPr>
          <a:xfrm>
            <a:off x="6706566" y="197530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C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B87FA2B4-631F-4BD0-95A5-2D442A69F69B}"/>
              </a:ext>
            </a:extLst>
          </p:cNvPr>
          <p:cNvSpPr/>
          <p:nvPr/>
        </p:nvSpPr>
        <p:spPr>
          <a:xfrm>
            <a:off x="7358537" y="232964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D</a:t>
            </a:r>
          </a:p>
        </p:txBody>
      </p:sp>
      <p:sp>
        <p:nvSpPr>
          <p:cNvPr id="14" name="E">
            <a:extLst>
              <a:ext uri="{FF2B5EF4-FFF2-40B4-BE49-F238E27FC236}">
                <a16:creationId xmlns:a16="http://schemas.microsoft.com/office/drawing/2014/main" id="{A2156310-0FFE-4F00-A788-E74C2B9D49EF}"/>
              </a:ext>
            </a:extLst>
          </p:cNvPr>
          <p:cNvSpPr/>
          <p:nvPr/>
        </p:nvSpPr>
        <p:spPr>
          <a:xfrm>
            <a:off x="7704054" y="291558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E</a:t>
            </a:r>
          </a:p>
        </p:txBody>
      </p:sp>
      <p:sp>
        <p:nvSpPr>
          <p:cNvPr id="15" name="F">
            <a:extLst>
              <a:ext uri="{FF2B5EF4-FFF2-40B4-BE49-F238E27FC236}">
                <a16:creationId xmlns:a16="http://schemas.microsoft.com/office/drawing/2014/main" id="{45F350DC-B6A6-4F96-B315-E2B2DEA63D93}"/>
              </a:ext>
            </a:extLst>
          </p:cNvPr>
          <p:cNvSpPr/>
          <p:nvPr/>
        </p:nvSpPr>
        <p:spPr>
          <a:xfrm>
            <a:off x="7740184" y="359843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</a:t>
            </a:r>
          </a:p>
        </p:txBody>
      </p:sp>
      <p:sp>
        <p:nvSpPr>
          <p:cNvPr id="16" name="G">
            <a:extLst>
              <a:ext uri="{FF2B5EF4-FFF2-40B4-BE49-F238E27FC236}">
                <a16:creationId xmlns:a16="http://schemas.microsoft.com/office/drawing/2014/main" id="{EC8C29BF-ADF5-449E-A38B-3ADDD55D92BE}"/>
              </a:ext>
            </a:extLst>
          </p:cNvPr>
          <p:cNvSpPr/>
          <p:nvPr/>
        </p:nvSpPr>
        <p:spPr>
          <a:xfrm>
            <a:off x="7646184" y="429048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G</a:t>
            </a:r>
          </a:p>
        </p:txBody>
      </p:sp>
      <p:sp>
        <p:nvSpPr>
          <p:cNvPr id="17" name="H">
            <a:extLst>
              <a:ext uri="{FF2B5EF4-FFF2-40B4-BE49-F238E27FC236}">
                <a16:creationId xmlns:a16="http://schemas.microsoft.com/office/drawing/2014/main" id="{AB6193B3-3F32-4D15-9656-2303B2EF5974}"/>
              </a:ext>
            </a:extLst>
          </p:cNvPr>
          <p:cNvSpPr/>
          <p:nvPr/>
        </p:nvSpPr>
        <p:spPr>
          <a:xfrm>
            <a:off x="7358537" y="4917850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H</a:t>
            </a:r>
          </a:p>
        </p:txBody>
      </p:sp>
      <p:sp>
        <p:nvSpPr>
          <p:cNvPr id="18" name="I">
            <a:extLst>
              <a:ext uri="{FF2B5EF4-FFF2-40B4-BE49-F238E27FC236}">
                <a16:creationId xmlns:a16="http://schemas.microsoft.com/office/drawing/2014/main" id="{826D8E8E-58AF-4492-82E6-B309BF5B1209}"/>
              </a:ext>
            </a:extLst>
          </p:cNvPr>
          <p:cNvSpPr/>
          <p:nvPr/>
        </p:nvSpPr>
        <p:spPr>
          <a:xfrm>
            <a:off x="6706566" y="5256615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I</a:t>
            </a:r>
          </a:p>
        </p:txBody>
      </p:sp>
      <p:sp>
        <p:nvSpPr>
          <p:cNvPr id="19" name="J">
            <a:extLst>
              <a:ext uri="{FF2B5EF4-FFF2-40B4-BE49-F238E27FC236}">
                <a16:creationId xmlns:a16="http://schemas.microsoft.com/office/drawing/2014/main" id="{E6621B67-0AEE-4888-8AD1-E0901C3CDA97}"/>
              </a:ext>
            </a:extLst>
          </p:cNvPr>
          <p:cNvSpPr/>
          <p:nvPr/>
        </p:nvSpPr>
        <p:spPr>
          <a:xfrm>
            <a:off x="5993024" y="544866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J</a:t>
            </a:r>
          </a:p>
        </p:txBody>
      </p:sp>
      <p:sp>
        <p:nvSpPr>
          <p:cNvPr id="20" name="K">
            <a:extLst>
              <a:ext uri="{FF2B5EF4-FFF2-40B4-BE49-F238E27FC236}">
                <a16:creationId xmlns:a16="http://schemas.microsoft.com/office/drawing/2014/main" id="{2AAAC599-BBEC-409F-A716-78683B195C68}"/>
              </a:ext>
            </a:extLst>
          </p:cNvPr>
          <p:cNvSpPr/>
          <p:nvPr/>
        </p:nvSpPr>
        <p:spPr>
          <a:xfrm>
            <a:off x="5260209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K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id="{1966AD4F-2B09-42D3-8256-7360017EDB4F}"/>
              </a:ext>
            </a:extLst>
          </p:cNvPr>
          <p:cNvSpPr/>
          <p:nvPr/>
        </p:nvSpPr>
        <p:spPr>
          <a:xfrm>
            <a:off x="4468985" y="553319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L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id="{591F69FA-AC7D-4217-B98E-FA025178933A}"/>
              </a:ext>
            </a:extLst>
          </p:cNvPr>
          <p:cNvSpPr/>
          <p:nvPr/>
        </p:nvSpPr>
        <p:spPr>
          <a:xfrm>
            <a:off x="3688817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</a:t>
            </a: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id="{6FF74E63-B78C-4BFC-9939-ED2CC808FCB0}"/>
              </a:ext>
            </a:extLst>
          </p:cNvPr>
          <p:cNvSpPr/>
          <p:nvPr/>
        </p:nvSpPr>
        <p:spPr>
          <a:xfrm>
            <a:off x="2991971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N</a:t>
            </a: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id="{97D0737B-D9A9-43C2-BEE3-02D3166A1E86}"/>
              </a:ext>
            </a:extLst>
          </p:cNvPr>
          <p:cNvSpPr/>
          <p:nvPr/>
        </p:nvSpPr>
        <p:spPr>
          <a:xfrm>
            <a:off x="2308712" y="538126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O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id="{BB35F01F-BC4B-48CF-AB3C-64D0323D6E10}"/>
              </a:ext>
            </a:extLst>
          </p:cNvPr>
          <p:cNvSpPr/>
          <p:nvPr/>
        </p:nvSpPr>
        <p:spPr>
          <a:xfrm>
            <a:off x="1674142" y="511361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</a:t>
            </a:r>
          </a:p>
        </p:txBody>
      </p:sp>
      <p:sp>
        <p:nvSpPr>
          <p:cNvPr id="27" name="Q">
            <a:extLst>
              <a:ext uri="{FF2B5EF4-FFF2-40B4-BE49-F238E27FC236}">
                <a16:creationId xmlns:a16="http://schemas.microsoft.com/office/drawing/2014/main" id="{606703A8-FA14-4CFE-9F99-25CCA5432B1E}"/>
              </a:ext>
            </a:extLst>
          </p:cNvPr>
          <p:cNvSpPr/>
          <p:nvPr/>
        </p:nvSpPr>
        <p:spPr>
          <a:xfrm>
            <a:off x="1180444" y="467628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Q</a:t>
            </a:r>
          </a:p>
        </p:txBody>
      </p:sp>
      <p:sp>
        <p:nvSpPr>
          <p:cNvPr id="28" name="R">
            <a:extLst>
              <a:ext uri="{FF2B5EF4-FFF2-40B4-BE49-F238E27FC236}">
                <a16:creationId xmlns:a16="http://schemas.microsoft.com/office/drawing/2014/main" id="{F76CD589-D7E7-4D02-A1E0-8AFD29EBEF46}"/>
              </a:ext>
            </a:extLst>
          </p:cNvPr>
          <p:cNvSpPr/>
          <p:nvPr/>
        </p:nvSpPr>
        <p:spPr>
          <a:xfrm>
            <a:off x="801761" y="414096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</a:t>
            </a:r>
          </a:p>
        </p:txBody>
      </p:sp>
      <p:sp>
        <p:nvSpPr>
          <p:cNvPr id="29" name="S">
            <a:extLst>
              <a:ext uri="{FF2B5EF4-FFF2-40B4-BE49-F238E27FC236}">
                <a16:creationId xmlns:a16="http://schemas.microsoft.com/office/drawing/2014/main" id="{97B394C0-B48F-4352-B7FB-341D06B29AE7}"/>
              </a:ext>
            </a:extLst>
          </p:cNvPr>
          <p:cNvSpPr/>
          <p:nvPr/>
        </p:nvSpPr>
        <p:spPr>
          <a:xfrm>
            <a:off x="801761" y="345090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D4C699A6-04A5-451D-AC4B-3B07FE4AF49F}"/>
              </a:ext>
            </a:extLst>
          </p:cNvPr>
          <p:cNvSpPr/>
          <p:nvPr/>
        </p:nvSpPr>
        <p:spPr>
          <a:xfrm>
            <a:off x="1009833" y="281582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T</a:t>
            </a:r>
          </a:p>
        </p:txBody>
      </p:sp>
      <p:sp>
        <p:nvSpPr>
          <p:cNvPr id="31" name="U">
            <a:extLst>
              <a:ext uri="{FF2B5EF4-FFF2-40B4-BE49-F238E27FC236}">
                <a16:creationId xmlns:a16="http://schemas.microsoft.com/office/drawing/2014/main" id="{161B8EA2-0E98-42F3-BB73-9E52CFC0224F}"/>
              </a:ext>
            </a:extLst>
          </p:cNvPr>
          <p:cNvSpPr/>
          <p:nvPr/>
        </p:nvSpPr>
        <p:spPr>
          <a:xfrm>
            <a:off x="1550673" y="228051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U</a:t>
            </a:r>
          </a:p>
        </p:txBody>
      </p:sp>
      <p:sp>
        <p:nvSpPr>
          <p:cNvPr id="32" name="V">
            <a:extLst>
              <a:ext uri="{FF2B5EF4-FFF2-40B4-BE49-F238E27FC236}">
                <a16:creationId xmlns:a16="http://schemas.microsoft.com/office/drawing/2014/main" id="{42AE7770-E1A7-4462-A6A7-AE251D8FDB2C}"/>
              </a:ext>
            </a:extLst>
          </p:cNvPr>
          <p:cNvSpPr/>
          <p:nvPr/>
        </p:nvSpPr>
        <p:spPr>
          <a:xfrm>
            <a:off x="2212502" y="193761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V</a:t>
            </a:r>
          </a:p>
        </p:txBody>
      </p:sp>
      <p:sp>
        <p:nvSpPr>
          <p:cNvPr id="33" name="W">
            <a:extLst>
              <a:ext uri="{FF2B5EF4-FFF2-40B4-BE49-F238E27FC236}">
                <a16:creationId xmlns:a16="http://schemas.microsoft.com/office/drawing/2014/main" id="{9B8900A5-5952-47CF-84F8-6F97CEA82EDA}"/>
              </a:ext>
            </a:extLst>
          </p:cNvPr>
          <p:cNvSpPr/>
          <p:nvPr/>
        </p:nvSpPr>
        <p:spPr>
          <a:xfrm>
            <a:off x="2919428" y="175809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</a:t>
            </a:r>
          </a:p>
        </p:txBody>
      </p:sp>
      <p:sp>
        <p:nvSpPr>
          <p:cNvPr id="34" name="X">
            <a:extLst>
              <a:ext uri="{FF2B5EF4-FFF2-40B4-BE49-F238E27FC236}">
                <a16:creationId xmlns:a16="http://schemas.microsoft.com/office/drawing/2014/main" id="{427D6544-87A9-45D6-87DC-06E9E3D6ECBD}"/>
              </a:ext>
            </a:extLst>
          </p:cNvPr>
          <p:cNvSpPr/>
          <p:nvPr/>
        </p:nvSpPr>
        <p:spPr>
          <a:xfrm>
            <a:off x="3617803" y="165141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X</a:t>
            </a:r>
          </a:p>
        </p:txBody>
      </p:sp>
      <p:sp>
        <p:nvSpPr>
          <p:cNvPr id="35" name="Z">
            <a:extLst>
              <a:ext uri="{FF2B5EF4-FFF2-40B4-BE49-F238E27FC236}">
                <a16:creationId xmlns:a16="http://schemas.microsoft.com/office/drawing/2014/main" id="{2530F84A-0151-4804-95EF-D4146BB0A576}"/>
              </a:ext>
            </a:extLst>
          </p:cNvPr>
          <p:cNvSpPr/>
          <p:nvPr/>
        </p:nvSpPr>
        <p:spPr>
          <a:xfrm>
            <a:off x="4412613" y="1651257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9200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21112 0.2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42379 0.132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24167 -0.172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2743 -0.2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24722 0.1652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6C5C41-2702-4F9B-B180-3B7F67ED2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9" y="2340484"/>
            <a:ext cx="3102109" cy="29161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A15C58-AB39-478D-8F55-7DB03F9FA0D5}"/>
              </a:ext>
            </a:extLst>
          </p:cNvPr>
          <p:cNvSpPr/>
          <p:nvPr/>
        </p:nvSpPr>
        <p:spPr>
          <a:xfrm>
            <a:off x="715412" y="765175"/>
            <a:ext cx="7672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Now, tap the lowercase </a:t>
            </a:r>
            <a:r>
              <a:rPr lang="en-GB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vowels </a:t>
            </a:r>
            <a:br>
              <a:rPr lang="en-GB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</a:br>
            <a:r>
              <a:rPr lang="en-GB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to put them in his trunk, too.</a:t>
            </a:r>
            <a:endParaRPr lang="en-GB" altLang="en-US" sz="3200" dirty="0"/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4D0846DF-E658-4312-9676-096254B2CF21}"/>
              </a:ext>
            </a:extLst>
          </p:cNvPr>
          <p:cNvSpPr/>
          <p:nvPr/>
        </p:nvSpPr>
        <p:spPr>
          <a:xfrm>
            <a:off x="5210402" y="164324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035249C5-5578-4269-AF06-55E28B96CC17}"/>
              </a:ext>
            </a:extLst>
          </p:cNvPr>
          <p:cNvSpPr/>
          <p:nvPr/>
        </p:nvSpPr>
        <p:spPr>
          <a:xfrm>
            <a:off x="6008191" y="172056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985B0AD-179E-470D-AAE3-FED6EDFC0B59}"/>
              </a:ext>
            </a:extLst>
          </p:cNvPr>
          <p:cNvSpPr/>
          <p:nvPr/>
        </p:nvSpPr>
        <p:spPr>
          <a:xfrm>
            <a:off x="6706566" y="197530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c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B87FA2B4-631F-4BD0-95A5-2D442A69F69B}"/>
              </a:ext>
            </a:extLst>
          </p:cNvPr>
          <p:cNvSpPr/>
          <p:nvPr/>
        </p:nvSpPr>
        <p:spPr>
          <a:xfrm>
            <a:off x="7358537" y="232964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d</a:t>
            </a:r>
          </a:p>
        </p:txBody>
      </p:sp>
      <p:sp>
        <p:nvSpPr>
          <p:cNvPr id="14" name="E">
            <a:extLst>
              <a:ext uri="{FF2B5EF4-FFF2-40B4-BE49-F238E27FC236}">
                <a16:creationId xmlns:a16="http://schemas.microsoft.com/office/drawing/2014/main" id="{A2156310-0FFE-4F00-A788-E74C2B9D49EF}"/>
              </a:ext>
            </a:extLst>
          </p:cNvPr>
          <p:cNvSpPr/>
          <p:nvPr/>
        </p:nvSpPr>
        <p:spPr>
          <a:xfrm>
            <a:off x="7704054" y="291558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e</a:t>
            </a:r>
          </a:p>
        </p:txBody>
      </p:sp>
      <p:sp>
        <p:nvSpPr>
          <p:cNvPr id="15" name="F">
            <a:extLst>
              <a:ext uri="{FF2B5EF4-FFF2-40B4-BE49-F238E27FC236}">
                <a16:creationId xmlns:a16="http://schemas.microsoft.com/office/drawing/2014/main" id="{45F350DC-B6A6-4F96-B315-E2B2DEA63D93}"/>
              </a:ext>
            </a:extLst>
          </p:cNvPr>
          <p:cNvSpPr/>
          <p:nvPr/>
        </p:nvSpPr>
        <p:spPr>
          <a:xfrm>
            <a:off x="7740184" y="359843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</a:t>
            </a:r>
          </a:p>
        </p:txBody>
      </p:sp>
      <p:sp>
        <p:nvSpPr>
          <p:cNvPr id="16" name="G">
            <a:extLst>
              <a:ext uri="{FF2B5EF4-FFF2-40B4-BE49-F238E27FC236}">
                <a16:creationId xmlns:a16="http://schemas.microsoft.com/office/drawing/2014/main" id="{EC8C29BF-ADF5-449E-A38B-3ADDD55D92BE}"/>
              </a:ext>
            </a:extLst>
          </p:cNvPr>
          <p:cNvSpPr/>
          <p:nvPr/>
        </p:nvSpPr>
        <p:spPr>
          <a:xfrm>
            <a:off x="7646184" y="429048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g</a:t>
            </a:r>
          </a:p>
        </p:txBody>
      </p:sp>
      <p:sp>
        <p:nvSpPr>
          <p:cNvPr id="17" name="H">
            <a:extLst>
              <a:ext uri="{FF2B5EF4-FFF2-40B4-BE49-F238E27FC236}">
                <a16:creationId xmlns:a16="http://schemas.microsoft.com/office/drawing/2014/main" id="{AB6193B3-3F32-4D15-9656-2303B2EF5974}"/>
              </a:ext>
            </a:extLst>
          </p:cNvPr>
          <p:cNvSpPr/>
          <p:nvPr/>
        </p:nvSpPr>
        <p:spPr>
          <a:xfrm>
            <a:off x="7358537" y="4917850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h</a:t>
            </a:r>
          </a:p>
        </p:txBody>
      </p:sp>
      <p:sp>
        <p:nvSpPr>
          <p:cNvPr id="18" name="I">
            <a:extLst>
              <a:ext uri="{FF2B5EF4-FFF2-40B4-BE49-F238E27FC236}">
                <a16:creationId xmlns:a16="http://schemas.microsoft.com/office/drawing/2014/main" id="{826D8E8E-58AF-4492-82E6-B309BF5B1209}"/>
              </a:ext>
            </a:extLst>
          </p:cNvPr>
          <p:cNvSpPr/>
          <p:nvPr/>
        </p:nvSpPr>
        <p:spPr>
          <a:xfrm>
            <a:off x="6706566" y="5256615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i</a:t>
            </a:r>
            <a:endParaRPr lang="en-GB" sz="3200" b="1" dirty="0"/>
          </a:p>
        </p:txBody>
      </p:sp>
      <p:sp>
        <p:nvSpPr>
          <p:cNvPr id="19" name="J">
            <a:extLst>
              <a:ext uri="{FF2B5EF4-FFF2-40B4-BE49-F238E27FC236}">
                <a16:creationId xmlns:a16="http://schemas.microsoft.com/office/drawing/2014/main" id="{E6621B67-0AEE-4888-8AD1-E0901C3CDA97}"/>
              </a:ext>
            </a:extLst>
          </p:cNvPr>
          <p:cNvSpPr/>
          <p:nvPr/>
        </p:nvSpPr>
        <p:spPr>
          <a:xfrm>
            <a:off x="5993024" y="544866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j</a:t>
            </a:r>
          </a:p>
        </p:txBody>
      </p:sp>
      <p:sp>
        <p:nvSpPr>
          <p:cNvPr id="20" name="K">
            <a:extLst>
              <a:ext uri="{FF2B5EF4-FFF2-40B4-BE49-F238E27FC236}">
                <a16:creationId xmlns:a16="http://schemas.microsoft.com/office/drawing/2014/main" id="{2AAAC599-BBEC-409F-A716-78683B195C68}"/>
              </a:ext>
            </a:extLst>
          </p:cNvPr>
          <p:cNvSpPr/>
          <p:nvPr/>
        </p:nvSpPr>
        <p:spPr>
          <a:xfrm>
            <a:off x="5260209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k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id="{1966AD4F-2B09-42D3-8256-7360017EDB4F}"/>
              </a:ext>
            </a:extLst>
          </p:cNvPr>
          <p:cNvSpPr/>
          <p:nvPr/>
        </p:nvSpPr>
        <p:spPr>
          <a:xfrm>
            <a:off x="4468985" y="553319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l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id="{591F69FA-AC7D-4217-B98E-FA025178933A}"/>
              </a:ext>
            </a:extLst>
          </p:cNvPr>
          <p:cNvSpPr/>
          <p:nvPr/>
        </p:nvSpPr>
        <p:spPr>
          <a:xfrm>
            <a:off x="3688817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</a:t>
            </a: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id="{6FF74E63-B78C-4BFC-9939-ED2CC808FCB0}"/>
              </a:ext>
            </a:extLst>
          </p:cNvPr>
          <p:cNvSpPr/>
          <p:nvPr/>
        </p:nvSpPr>
        <p:spPr>
          <a:xfrm>
            <a:off x="2991971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n</a:t>
            </a: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id="{97D0737B-D9A9-43C2-BEE3-02D3166A1E86}"/>
              </a:ext>
            </a:extLst>
          </p:cNvPr>
          <p:cNvSpPr/>
          <p:nvPr/>
        </p:nvSpPr>
        <p:spPr>
          <a:xfrm>
            <a:off x="2308712" y="538126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o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id="{BB35F01F-BC4B-48CF-AB3C-64D0323D6E10}"/>
              </a:ext>
            </a:extLst>
          </p:cNvPr>
          <p:cNvSpPr/>
          <p:nvPr/>
        </p:nvSpPr>
        <p:spPr>
          <a:xfrm>
            <a:off x="1674142" y="511361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</a:t>
            </a:r>
          </a:p>
        </p:txBody>
      </p:sp>
      <p:sp>
        <p:nvSpPr>
          <p:cNvPr id="27" name="Q">
            <a:extLst>
              <a:ext uri="{FF2B5EF4-FFF2-40B4-BE49-F238E27FC236}">
                <a16:creationId xmlns:a16="http://schemas.microsoft.com/office/drawing/2014/main" id="{606703A8-FA14-4CFE-9F99-25CCA5432B1E}"/>
              </a:ext>
            </a:extLst>
          </p:cNvPr>
          <p:cNvSpPr/>
          <p:nvPr/>
        </p:nvSpPr>
        <p:spPr>
          <a:xfrm>
            <a:off x="1180444" y="467628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q</a:t>
            </a:r>
          </a:p>
        </p:txBody>
      </p:sp>
      <p:sp>
        <p:nvSpPr>
          <p:cNvPr id="28" name="R">
            <a:extLst>
              <a:ext uri="{FF2B5EF4-FFF2-40B4-BE49-F238E27FC236}">
                <a16:creationId xmlns:a16="http://schemas.microsoft.com/office/drawing/2014/main" id="{F76CD589-D7E7-4D02-A1E0-8AFD29EBEF46}"/>
              </a:ext>
            </a:extLst>
          </p:cNvPr>
          <p:cNvSpPr/>
          <p:nvPr/>
        </p:nvSpPr>
        <p:spPr>
          <a:xfrm>
            <a:off x="801761" y="414096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</a:t>
            </a:r>
          </a:p>
        </p:txBody>
      </p:sp>
      <p:sp>
        <p:nvSpPr>
          <p:cNvPr id="29" name="S">
            <a:extLst>
              <a:ext uri="{FF2B5EF4-FFF2-40B4-BE49-F238E27FC236}">
                <a16:creationId xmlns:a16="http://schemas.microsoft.com/office/drawing/2014/main" id="{97B394C0-B48F-4352-B7FB-341D06B29AE7}"/>
              </a:ext>
            </a:extLst>
          </p:cNvPr>
          <p:cNvSpPr/>
          <p:nvPr/>
        </p:nvSpPr>
        <p:spPr>
          <a:xfrm>
            <a:off x="801761" y="345090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D4C699A6-04A5-451D-AC4B-3B07FE4AF49F}"/>
              </a:ext>
            </a:extLst>
          </p:cNvPr>
          <p:cNvSpPr/>
          <p:nvPr/>
        </p:nvSpPr>
        <p:spPr>
          <a:xfrm>
            <a:off x="1009833" y="281582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t</a:t>
            </a:r>
          </a:p>
        </p:txBody>
      </p:sp>
      <p:sp>
        <p:nvSpPr>
          <p:cNvPr id="31" name="U">
            <a:extLst>
              <a:ext uri="{FF2B5EF4-FFF2-40B4-BE49-F238E27FC236}">
                <a16:creationId xmlns:a16="http://schemas.microsoft.com/office/drawing/2014/main" id="{161B8EA2-0E98-42F3-BB73-9E52CFC0224F}"/>
              </a:ext>
            </a:extLst>
          </p:cNvPr>
          <p:cNvSpPr/>
          <p:nvPr/>
        </p:nvSpPr>
        <p:spPr>
          <a:xfrm>
            <a:off x="1550673" y="228051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u</a:t>
            </a:r>
          </a:p>
        </p:txBody>
      </p:sp>
      <p:sp>
        <p:nvSpPr>
          <p:cNvPr id="32" name="V">
            <a:extLst>
              <a:ext uri="{FF2B5EF4-FFF2-40B4-BE49-F238E27FC236}">
                <a16:creationId xmlns:a16="http://schemas.microsoft.com/office/drawing/2014/main" id="{42AE7770-E1A7-4462-A6A7-AE251D8FDB2C}"/>
              </a:ext>
            </a:extLst>
          </p:cNvPr>
          <p:cNvSpPr/>
          <p:nvPr/>
        </p:nvSpPr>
        <p:spPr>
          <a:xfrm>
            <a:off x="2212502" y="193761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v</a:t>
            </a:r>
          </a:p>
        </p:txBody>
      </p:sp>
      <p:sp>
        <p:nvSpPr>
          <p:cNvPr id="33" name="W">
            <a:extLst>
              <a:ext uri="{FF2B5EF4-FFF2-40B4-BE49-F238E27FC236}">
                <a16:creationId xmlns:a16="http://schemas.microsoft.com/office/drawing/2014/main" id="{9B8900A5-5952-47CF-84F8-6F97CEA82EDA}"/>
              </a:ext>
            </a:extLst>
          </p:cNvPr>
          <p:cNvSpPr/>
          <p:nvPr/>
        </p:nvSpPr>
        <p:spPr>
          <a:xfrm>
            <a:off x="2919428" y="175809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</a:t>
            </a:r>
          </a:p>
        </p:txBody>
      </p:sp>
      <p:sp>
        <p:nvSpPr>
          <p:cNvPr id="34" name="X">
            <a:extLst>
              <a:ext uri="{FF2B5EF4-FFF2-40B4-BE49-F238E27FC236}">
                <a16:creationId xmlns:a16="http://schemas.microsoft.com/office/drawing/2014/main" id="{427D6544-87A9-45D6-87DC-06E9E3D6ECBD}"/>
              </a:ext>
            </a:extLst>
          </p:cNvPr>
          <p:cNvSpPr/>
          <p:nvPr/>
        </p:nvSpPr>
        <p:spPr>
          <a:xfrm>
            <a:off x="3617803" y="165141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x</a:t>
            </a:r>
          </a:p>
        </p:txBody>
      </p:sp>
      <p:sp>
        <p:nvSpPr>
          <p:cNvPr id="35" name="Z">
            <a:extLst>
              <a:ext uri="{FF2B5EF4-FFF2-40B4-BE49-F238E27FC236}">
                <a16:creationId xmlns:a16="http://schemas.microsoft.com/office/drawing/2014/main" id="{2530F84A-0151-4804-95EF-D4146BB0A576}"/>
              </a:ext>
            </a:extLst>
          </p:cNvPr>
          <p:cNvSpPr/>
          <p:nvPr/>
        </p:nvSpPr>
        <p:spPr>
          <a:xfrm>
            <a:off x="4412613" y="1651257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z</a:t>
            </a:r>
          </a:p>
        </p:txBody>
      </p:sp>
      <p:sp>
        <p:nvSpPr>
          <p:cNvPr id="36" name="A">
            <a:extLst>
              <a:ext uri="{FF2B5EF4-FFF2-40B4-BE49-F238E27FC236}">
                <a16:creationId xmlns:a16="http://schemas.microsoft.com/office/drawing/2014/main" id="{359C1982-476B-44AD-9B20-0F6B92881734}"/>
              </a:ext>
            </a:extLst>
          </p:cNvPr>
          <p:cNvSpPr/>
          <p:nvPr/>
        </p:nvSpPr>
        <p:spPr>
          <a:xfrm>
            <a:off x="3339057" y="3718560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37" name="E">
            <a:extLst>
              <a:ext uri="{FF2B5EF4-FFF2-40B4-BE49-F238E27FC236}">
                <a16:creationId xmlns:a16="http://schemas.microsoft.com/office/drawing/2014/main" id="{D1E34AFA-ACFD-461D-8AEC-AA39AAC65496}"/>
              </a:ext>
            </a:extLst>
          </p:cNvPr>
          <p:cNvSpPr/>
          <p:nvPr/>
        </p:nvSpPr>
        <p:spPr>
          <a:xfrm>
            <a:off x="3905450" y="386891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E</a:t>
            </a:r>
          </a:p>
        </p:txBody>
      </p:sp>
      <p:sp>
        <p:nvSpPr>
          <p:cNvPr id="38" name="I">
            <a:extLst>
              <a:ext uri="{FF2B5EF4-FFF2-40B4-BE49-F238E27FC236}">
                <a16:creationId xmlns:a16="http://schemas.microsoft.com/office/drawing/2014/main" id="{073FF536-D6EF-4E81-BF0A-F923E0DABC21}"/>
              </a:ext>
            </a:extLst>
          </p:cNvPr>
          <p:cNvSpPr/>
          <p:nvPr/>
        </p:nvSpPr>
        <p:spPr>
          <a:xfrm>
            <a:off x="4468985" y="402282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I</a:t>
            </a:r>
          </a:p>
        </p:txBody>
      </p:sp>
      <p:sp>
        <p:nvSpPr>
          <p:cNvPr id="39" name="O">
            <a:extLst>
              <a:ext uri="{FF2B5EF4-FFF2-40B4-BE49-F238E27FC236}">
                <a16:creationId xmlns:a16="http://schemas.microsoft.com/office/drawing/2014/main" id="{6A84D090-1EF1-4227-811B-DF6F7436CB8A}"/>
              </a:ext>
            </a:extLst>
          </p:cNvPr>
          <p:cNvSpPr/>
          <p:nvPr/>
        </p:nvSpPr>
        <p:spPr>
          <a:xfrm>
            <a:off x="4403712" y="353089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O</a:t>
            </a:r>
          </a:p>
        </p:txBody>
      </p:sp>
      <p:sp>
        <p:nvSpPr>
          <p:cNvPr id="40" name="U">
            <a:extLst>
              <a:ext uri="{FF2B5EF4-FFF2-40B4-BE49-F238E27FC236}">
                <a16:creationId xmlns:a16="http://schemas.microsoft.com/office/drawing/2014/main" id="{9F9F89E3-B058-4092-B211-61B0C6389348}"/>
              </a:ext>
            </a:extLst>
          </p:cNvPr>
          <p:cNvSpPr/>
          <p:nvPr/>
        </p:nvSpPr>
        <p:spPr>
          <a:xfrm>
            <a:off x="3837319" y="3429000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495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10643 0.1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29861 0.11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22187 -0.340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915 -0.320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18906 0.1317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6C5C41-2702-4F9B-B180-3B7F67ED2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9" y="2340484"/>
            <a:ext cx="3102109" cy="29161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A15C58-AB39-478D-8F55-7DB03F9FA0D5}"/>
              </a:ext>
            </a:extLst>
          </p:cNvPr>
          <p:cNvSpPr/>
          <p:nvPr/>
        </p:nvSpPr>
        <p:spPr>
          <a:xfrm>
            <a:off x="760416" y="765175"/>
            <a:ext cx="7627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Now tap all of the </a:t>
            </a:r>
            <a:r>
              <a:rPr lang="en-GB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vowels to add them to his trunk.</a:t>
            </a:r>
            <a:endParaRPr lang="en-GB" altLang="en-US" sz="3200" dirty="0"/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4D0846DF-E658-4312-9676-096254B2CF21}"/>
              </a:ext>
            </a:extLst>
          </p:cNvPr>
          <p:cNvSpPr/>
          <p:nvPr/>
        </p:nvSpPr>
        <p:spPr>
          <a:xfrm>
            <a:off x="5210402" y="164324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035249C5-5578-4269-AF06-55E28B96CC17}"/>
              </a:ext>
            </a:extLst>
          </p:cNvPr>
          <p:cNvSpPr/>
          <p:nvPr/>
        </p:nvSpPr>
        <p:spPr>
          <a:xfrm>
            <a:off x="6008191" y="172056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985B0AD-179E-470D-AAE3-FED6EDFC0B59}"/>
              </a:ext>
            </a:extLst>
          </p:cNvPr>
          <p:cNvSpPr/>
          <p:nvPr/>
        </p:nvSpPr>
        <p:spPr>
          <a:xfrm>
            <a:off x="6706566" y="197530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u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B87FA2B4-631F-4BD0-95A5-2D442A69F69B}"/>
              </a:ext>
            </a:extLst>
          </p:cNvPr>
          <p:cNvSpPr/>
          <p:nvPr/>
        </p:nvSpPr>
        <p:spPr>
          <a:xfrm>
            <a:off x="7358537" y="232964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</a:t>
            </a:r>
          </a:p>
        </p:txBody>
      </p:sp>
      <p:sp>
        <p:nvSpPr>
          <p:cNvPr id="14" name="E">
            <a:extLst>
              <a:ext uri="{FF2B5EF4-FFF2-40B4-BE49-F238E27FC236}">
                <a16:creationId xmlns:a16="http://schemas.microsoft.com/office/drawing/2014/main" id="{A2156310-0FFE-4F00-A788-E74C2B9D49EF}"/>
              </a:ext>
            </a:extLst>
          </p:cNvPr>
          <p:cNvSpPr/>
          <p:nvPr/>
        </p:nvSpPr>
        <p:spPr>
          <a:xfrm>
            <a:off x="7704054" y="291558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E</a:t>
            </a:r>
          </a:p>
        </p:txBody>
      </p:sp>
      <p:sp>
        <p:nvSpPr>
          <p:cNvPr id="15" name="F">
            <a:extLst>
              <a:ext uri="{FF2B5EF4-FFF2-40B4-BE49-F238E27FC236}">
                <a16:creationId xmlns:a16="http://schemas.microsoft.com/office/drawing/2014/main" id="{45F350DC-B6A6-4F96-B315-E2B2DEA63D93}"/>
              </a:ext>
            </a:extLst>
          </p:cNvPr>
          <p:cNvSpPr/>
          <p:nvPr/>
        </p:nvSpPr>
        <p:spPr>
          <a:xfrm>
            <a:off x="7740184" y="359843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c</a:t>
            </a:r>
          </a:p>
        </p:txBody>
      </p:sp>
      <p:sp>
        <p:nvSpPr>
          <p:cNvPr id="16" name="G">
            <a:extLst>
              <a:ext uri="{FF2B5EF4-FFF2-40B4-BE49-F238E27FC236}">
                <a16:creationId xmlns:a16="http://schemas.microsoft.com/office/drawing/2014/main" id="{EC8C29BF-ADF5-449E-A38B-3ADDD55D92BE}"/>
              </a:ext>
            </a:extLst>
          </p:cNvPr>
          <p:cNvSpPr/>
          <p:nvPr/>
        </p:nvSpPr>
        <p:spPr>
          <a:xfrm>
            <a:off x="7646184" y="429048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v</a:t>
            </a:r>
          </a:p>
        </p:txBody>
      </p:sp>
      <p:sp>
        <p:nvSpPr>
          <p:cNvPr id="17" name="H">
            <a:extLst>
              <a:ext uri="{FF2B5EF4-FFF2-40B4-BE49-F238E27FC236}">
                <a16:creationId xmlns:a16="http://schemas.microsoft.com/office/drawing/2014/main" id="{AB6193B3-3F32-4D15-9656-2303B2EF5974}"/>
              </a:ext>
            </a:extLst>
          </p:cNvPr>
          <p:cNvSpPr/>
          <p:nvPr/>
        </p:nvSpPr>
        <p:spPr>
          <a:xfrm>
            <a:off x="7358537" y="4917850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H</a:t>
            </a:r>
          </a:p>
        </p:txBody>
      </p:sp>
      <p:sp>
        <p:nvSpPr>
          <p:cNvPr id="18" name="I">
            <a:extLst>
              <a:ext uri="{FF2B5EF4-FFF2-40B4-BE49-F238E27FC236}">
                <a16:creationId xmlns:a16="http://schemas.microsoft.com/office/drawing/2014/main" id="{826D8E8E-58AF-4492-82E6-B309BF5B1209}"/>
              </a:ext>
            </a:extLst>
          </p:cNvPr>
          <p:cNvSpPr/>
          <p:nvPr/>
        </p:nvSpPr>
        <p:spPr>
          <a:xfrm>
            <a:off x="6706566" y="5256615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</a:t>
            </a:r>
          </a:p>
        </p:txBody>
      </p:sp>
      <p:sp>
        <p:nvSpPr>
          <p:cNvPr id="19" name="J">
            <a:extLst>
              <a:ext uri="{FF2B5EF4-FFF2-40B4-BE49-F238E27FC236}">
                <a16:creationId xmlns:a16="http://schemas.microsoft.com/office/drawing/2014/main" id="{E6621B67-0AEE-4888-8AD1-E0901C3CDA97}"/>
              </a:ext>
            </a:extLst>
          </p:cNvPr>
          <p:cNvSpPr/>
          <p:nvPr/>
        </p:nvSpPr>
        <p:spPr>
          <a:xfrm>
            <a:off x="5993024" y="544866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J</a:t>
            </a:r>
          </a:p>
        </p:txBody>
      </p:sp>
      <p:sp>
        <p:nvSpPr>
          <p:cNvPr id="20" name="K">
            <a:extLst>
              <a:ext uri="{FF2B5EF4-FFF2-40B4-BE49-F238E27FC236}">
                <a16:creationId xmlns:a16="http://schemas.microsoft.com/office/drawing/2014/main" id="{2AAAC599-BBEC-409F-A716-78683B195C68}"/>
              </a:ext>
            </a:extLst>
          </p:cNvPr>
          <p:cNvSpPr/>
          <p:nvPr/>
        </p:nvSpPr>
        <p:spPr>
          <a:xfrm>
            <a:off x="5260209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l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id="{1966AD4F-2B09-42D3-8256-7360017EDB4F}"/>
              </a:ext>
            </a:extLst>
          </p:cNvPr>
          <p:cNvSpPr/>
          <p:nvPr/>
        </p:nvSpPr>
        <p:spPr>
          <a:xfrm>
            <a:off x="4468985" y="553319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d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id="{591F69FA-AC7D-4217-B98E-FA025178933A}"/>
              </a:ext>
            </a:extLst>
          </p:cNvPr>
          <p:cNvSpPr/>
          <p:nvPr/>
        </p:nvSpPr>
        <p:spPr>
          <a:xfrm>
            <a:off x="3688817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</a:t>
            </a: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id="{6FF74E63-B78C-4BFC-9939-ED2CC808FCB0}"/>
              </a:ext>
            </a:extLst>
          </p:cNvPr>
          <p:cNvSpPr/>
          <p:nvPr/>
        </p:nvSpPr>
        <p:spPr>
          <a:xfrm>
            <a:off x="2991971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h</a:t>
            </a: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id="{97D0737B-D9A9-43C2-BEE3-02D3166A1E86}"/>
              </a:ext>
            </a:extLst>
          </p:cNvPr>
          <p:cNvSpPr/>
          <p:nvPr/>
        </p:nvSpPr>
        <p:spPr>
          <a:xfrm>
            <a:off x="2308712" y="538126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O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id="{BB35F01F-BC4B-48CF-AB3C-64D0323D6E10}"/>
              </a:ext>
            </a:extLst>
          </p:cNvPr>
          <p:cNvSpPr/>
          <p:nvPr/>
        </p:nvSpPr>
        <p:spPr>
          <a:xfrm>
            <a:off x="1674142" y="511361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</a:t>
            </a:r>
          </a:p>
        </p:txBody>
      </p:sp>
      <p:sp>
        <p:nvSpPr>
          <p:cNvPr id="27" name="Q">
            <a:extLst>
              <a:ext uri="{FF2B5EF4-FFF2-40B4-BE49-F238E27FC236}">
                <a16:creationId xmlns:a16="http://schemas.microsoft.com/office/drawing/2014/main" id="{606703A8-FA14-4CFE-9F99-25CCA5432B1E}"/>
              </a:ext>
            </a:extLst>
          </p:cNvPr>
          <p:cNvSpPr/>
          <p:nvPr/>
        </p:nvSpPr>
        <p:spPr>
          <a:xfrm>
            <a:off x="1180444" y="467628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o</a:t>
            </a:r>
          </a:p>
        </p:txBody>
      </p:sp>
      <p:sp>
        <p:nvSpPr>
          <p:cNvPr id="28" name="R">
            <a:extLst>
              <a:ext uri="{FF2B5EF4-FFF2-40B4-BE49-F238E27FC236}">
                <a16:creationId xmlns:a16="http://schemas.microsoft.com/office/drawing/2014/main" id="{F76CD589-D7E7-4D02-A1E0-8AFD29EBEF46}"/>
              </a:ext>
            </a:extLst>
          </p:cNvPr>
          <p:cNvSpPr/>
          <p:nvPr/>
        </p:nvSpPr>
        <p:spPr>
          <a:xfrm>
            <a:off x="801761" y="414096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</a:t>
            </a:r>
          </a:p>
        </p:txBody>
      </p:sp>
      <p:sp>
        <p:nvSpPr>
          <p:cNvPr id="29" name="S">
            <a:extLst>
              <a:ext uri="{FF2B5EF4-FFF2-40B4-BE49-F238E27FC236}">
                <a16:creationId xmlns:a16="http://schemas.microsoft.com/office/drawing/2014/main" id="{97B394C0-B48F-4352-B7FB-341D06B29AE7}"/>
              </a:ext>
            </a:extLst>
          </p:cNvPr>
          <p:cNvSpPr/>
          <p:nvPr/>
        </p:nvSpPr>
        <p:spPr>
          <a:xfrm>
            <a:off x="801761" y="345090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t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D4C699A6-04A5-451D-AC4B-3B07FE4AF49F}"/>
              </a:ext>
            </a:extLst>
          </p:cNvPr>
          <p:cNvSpPr/>
          <p:nvPr/>
        </p:nvSpPr>
        <p:spPr>
          <a:xfrm>
            <a:off x="1009833" y="281582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q</a:t>
            </a:r>
          </a:p>
        </p:txBody>
      </p:sp>
      <p:sp>
        <p:nvSpPr>
          <p:cNvPr id="31" name="U">
            <a:extLst>
              <a:ext uri="{FF2B5EF4-FFF2-40B4-BE49-F238E27FC236}">
                <a16:creationId xmlns:a16="http://schemas.microsoft.com/office/drawing/2014/main" id="{161B8EA2-0E98-42F3-BB73-9E52CFC0224F}"/>
              </a:ext>
            </a:extLst>
          </p:cNvPr>
          <p:cNvSpPr/>
          <p:nvPr/>
        </p:nvSpPr>
        <p:spPr>
          <a:xfrm>
            <a:off x="1550673" y="228051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U</a:t>
            </a:r>
          </a:p>
        </p:txBody>
      </p:sp>
      <p:sp>
        <p:nvSpPr>
          <p:cNvPr id="32" name="V">
            <a:extLst>
              <a:ext uri="{FF2B5EF4-FFF2-40B4-BE49-F238E27FC236}">
                <a16:creationId xmlns:a16="http://schemas.microsoft.com/office/drawing/2014/main" id="{42AE7770-E1A7-4462-A6A7-AE251D8FDB2C}"/>
              </a:ext>
            </a:extLst>
          </p:cNvPr>
          <p:cNvSpPr/>
          <p:nvPr/>
        </p:nvSpPr>
        <p:spPr>
          <a:xfrm>
            <a:off x="2212502" y="193761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k</a:t>
            </a:r>
          </a:p>
        </p:txBody>
      </p:sp>
      <p:sp>
        <p:nvSpPr>
          <p:cNvPr id="33" name="W">
            <a:extLst>
              <a:ext uri="{FF2B5EF4-FFF2-40B4-BE49-F238E27FC236}">
                <a16:creationId xmlns:a16="http://schemas.microsoft.com/office/drawing/2014/main" id="{9B8900A5-5952-47CF-84F8-6F97CEA82EDA}"/>
              </a:ext>
            </a:extLst>
          </p:cNvPr>
          <p:cNvSpPr/>
          <p:nvPr/>
        </p:nvSpPr>
        <p:spPr>
          <a:xfrm>
            <a:off x="2919428" y="175809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</a:t>
            </a:r>
          </a:p>
        </p:txBody>
      </p:sp>
      <p:sp>
        <p:nvSpPr>
          <p:cNvPr id="34" name="X">
            <a:extLst>
              <a:ext uri="{FF2B5EF4-FFF2-40B4-BE49-F238E27FC236}">
                <a16:creationId xmlns:a16="http://schemas.microsoft.com/office/drawing/2014/main" id="{427D6544-87A9-45D6-87DC-06E9E3D6ECBD}"/>
              </a:ext>
            </a:extLst>
          </p:cNvPr>
          <p:cNvSpPr/>
          <p:nvPr/>
        </p:nvSpPr>
        <p:spPr>
          <a:xfrm>
            <a:off x="3617803" y="165141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X</a:t>
            </a:r>
          </a:p>
        </p:txBody>
      </p:sp>
      <p:sp>
        <p:nvSpPr>
          <p:cNvPr id="35" name="Z">
            <a:extLst>
              <a:ext uri="{FF2B5EF4-FFF2-40B4-BE49-F238E27FC236}">
                <a16:creationId xmlns:a16="http://schemas.microsoft.com/office/drawing/2014/main" id="{2530F84A-0151-4804-95EF-D4146BB0A576}"/>
              </a:ext>
            </a:extLst>
          </p:cNvPr>
          <p:cNvSpPr/>
          <p:nvPr/>
        </p:nvSpPr>
        <p:spPr>
          <a:xfrm>
            <a:off x="4412613" y="1651257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586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36736 -0.0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21112 0.29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42379 0.132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2743 -0.2571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24722 0.1652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26146 0.1645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DD47D-CBBE-47E1-B2CC-65F0FDB299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134"/>
          <a:stretch/>
        </p:blipFill>
        <p:spPr>
          <a:xfrm>
            <a:off x="3374717" y="2348492"/>
            <a:ext cx="2905954" cy="1272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A15C58-AB39-478D-8F55-7DB03F9FA0D5}"/>
              </a:ext>
            </a:extLst>
          </p:cNvPr>
          <p:cNvSpPr/>
          <p:nvPr/>
        </p:nvSpPr>
        <p:spPr>
          <a:xfrm>
            <a:off x="760416" y="765175"/>
            <a:ext cx="78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The angry elephant doesn’t like consonants. </a:t>
            </a:r>
          </a:p>
          <a:p>
            <a:r>
              <a:rPr lang="en-US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Tap the uppercase </a:t>
            </a:r>
            <a:r>
              <a:rPr lang="en-GB" altLang="en-US" sz="2400" dirty="0">
                <a:latin typeface="Twinkl" pitchFamily="2" charset="0"/>
                <a:ea typeface="Twinkl" pitchFamily="2" charset="0"/>
                <a:cs typeface="Twinkl" pitchFamily="2" charset="0"/>
              </a:rPr>
              <a:t>consonants so he can stamp on them.</a:t>
            </a:r>
            <a:endParaRPr lang="en-GB" sz="2400" dirty="0"/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4D0846DF-E658-4312-9676-096254B2CF21}"/>
              </a:ext>
            </a:extLst>
          </p:cNvPr>
          <p:cNvSpPr/>
          <p:nvPr/>
        </p:nvSpPr>
        <p:spPr>
          <a:xfrm>
            <a:off x="5210402" y="164324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035249C5-5578-4269-AF06-55E28B96CC17}"/>
              </a:ext>
            </a:extLst>
          </p:cNvPr>
          <p:cNvSpPr/>
          <p:nvPr/>
        </p:nvSpPr>
        <p:spPr>
          <a:xfrm>
            <a:off x="6008191" y="172056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985B0AD-179E-470D-AAE3-FED6EDFC0B59}"/>
              </a:ext>
            </a:extLst>
          </p:cNvPr>
          <p:cNvSpPr/>
          <p:nvPr/>
        </p:nvSpPr>
        <p:spPr>
          <a:xfrm>
            <a:off x="6706566" y="197530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C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B87FA2B4-631F-4BD0-95A5-2D442A69F69B}"/>
              </a:ext>
            </a:extLst>
          </p:cNvPr>
          <p:cNvSpPr/>
          <p:nvPr/>
        </p:nvSpPr>
        <p:spPr>
          <a:xfrm>
            <a:off x="7358537" y="232964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D</a:t>
            </a:r>
          </a:p>
        </p:txBody>
      </p:sp>
      <p:sp>
        <p:nvSpPr>
          <p:cNvPr id="14" name="E">
            <a:extLst>
              <a:ext uri="{FF2B5EF4-FFF2-40B4-BE49-F238E27FC236}">
                <a16:creationId xmlns:a16="http://schemas.microsoft.com/office/drawing/2014/main" id="{A2156310-0FFE-4F00-A788-E74C2B9D49EF}"/>
              </a:ext>
            </a:extLst>
          </p:cNvPr>
          <p:cNvSpPr/>
          <p:nvPr/>
        </p:nvSpPr>
        <p:spPr>
          <a:xfrm>
            <a:off x="7704054" y="291558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E</a:t>
            </a:r>
          </a:p>
        </p:txBody>
      </p:sp>
      <p:sp>
        <p:nvSpPr>
          <p:cNvPr id="15" name="F">
            <a:extLst>
              <a:ext uri="{FF2B5EF4-FFF2-40B4-BE49-F238E27FC236}">
                <a16:creationId xmlns:a16="http://schemas.microsoft.com/office/drawing/2014/main" id="{45F350DC-B6A6-4F96-B315-E2B2DEA63D93}"/>
              </a:ext>
            </a:extLst>
          </p:cNvPr>
          <p:cNvSpPr/>
          <p:nvPr/>
        </p:nvSpPr>
        <p:spPr>
          <a:xfrm>
            <a:off x="7740184" y="359843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</a:t>
            </a:r>
          </a:p>
        </p:txBody>
      </p:sp>
      <p:sp>
        <p:nvSpPr>
          <p:cNvPr id="16" name="G">
            <a:extLst>
              <a:ext uri="{FF2B5EF4-FFF2-40B4-BE49-F238E27FC236}">
                <a16:creationId xmlns:a16="http://schemas.microsoft.com/office/drawing/2014/main" id="{EC8C29BF-ADF5-449E-A38B-3ADDD55D92BE}"/>
              </a:ext>
            </a:extLst>
          </p:cNvPr>
          <p:cNvSpPr/>
          <p:nvPr/>
        </p:nvSpPr>
        <p:spPr>
          <a:xfrm>
            <a:off x="7646184" y="429048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G</a:t>
            </a:r>
          </a:p>
        </p:txBody>
      </p:sp>
      <p:sp>
        <p:nvSpPr>
          <p:cNvPr id="17" name="H">
            <a:extLst>
              <a:ext uri="{FF2B5EF4-FFF2-40B4-BE49-F238E27FC236}">
                <a16:creationId xmlns:a16="http://schemas.microsoft.com/office/drawing/2014/main" id="{AB6193B3-3F32-4D15-9656-2303B2EF5974}"/>
              </a:ext>
            </a:extLst>
          </p:cNvPr>
          <p:cNvSpPr/>
          <p:nvPr/>
        </p:nvSpPr>
        <p:spPr>
          <a:xfrm>
            <a:off x="7358537" y="4917850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H</a:t>
            </a:r>
          </a:p>
        </p:txBody>
      </p:sp>
      <p:sp>
        <p:nvSpPr>
          <p:cNvPr id="18" name="I">
            <a:extLst>
              <a:ext uri="{FF2B5EF4-FFF2-40B4-BE49-F238E27FC236}">
                <a16:creationId xmlns:a16="http://schemas.microsoft.com/office/drawing/2014/main" id="{826D8E8E-58AF-4492-82E6-B309BF5B1209}"/>
              </a:ext>
            </a:extLst>
          </p:cNvPr>
          <p:cNvSpPr/>
          <p:nvPr/>
        </p:nvSpPr>
        <p:spPr>
          <a:xfrm>
            <a:off x="6706566" y="5256615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I</a:t>
            </a:r>
          </a:p>
        </p:txBody>
      </p:sp>
      <p:sp>
        <p:nvSpPr>
          <p:cNvPr id="19" name="J">
            <a:extLst>
              <a:ext uri="{FF2B5EF4-FFF2-40B4-BE49-F238E27FC236}">
                <a16:creationId xmlns:a16="http://schemas.microsoft.com/office/drawing/2014/main" id="{E6621B67-0AEE-4888-8AD1-E0901C3CDA97}"/>
              </a:ext>
            </a:extLst>
          </p:cNvPr>
          <p:cNvSpPr/>
          <p:nvPr/>
        </p:nvSpPr>
        <p:spPr>
          <a:xfrm>
            <a:off x="5993024" y="544866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J</a:t>
            </a:r>
          </a:p>
        </p:txBody>
      </p:sp>
      <p:sp>
        <p:nvSpPr>
          <p:cNvPr id="20" name="K">
            <a:extLst>
              <a:ext uri="{FF2B5EF4-FFF2-40B4-BE49-F238E27FC236}">
                <a16:creationId xmlns:a16="http://schemas.microsoft.com/office/drawing/2014/main" id="{2AAAC599-BBEC-409F-A716-78683B195C68}"/>
              </a:ext>
            </a:extLst>
          </p:cNvPr>
          <p:cNvSpPr/>
          <p:nvPr/>
        </p:nvSpPr>
        <p:spPr>
          <a:xfrm>
            <a:off x="5260209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K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id="{1966AD4F-2B09-42D3-8256-7360017EDB4F}"/>
              </a:ext>
            </a:extLst>
          </p:cNvPr>
          <p:cNvSpPr/>
          <p:nvPr/>
        </p:nvSpPr>
        <p:spPr>
          <a:xfrm>
            <a:off x="4468985" y="553319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L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id="{591F69FA-AC7D-4217-B98E-FA025178933A}"/>
              </a:ext>
            </a:extLst>
          </p:cNvPr>
          <p:cNvSpPr/>
          <p:nvPr/>
        </p:nvSpPr>
        <p:spPr>
          <a:xfrm>
            <a:off x="3688817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</a:t>
            </a: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id="{6FF74E63-B78C-4BFC-9939-ED2CC808FCB0}"/>
              </a:ext>
            </a:extLst>
          </p:cNvPr>
          <p:cNvSpPr/>
          <p:nvPr/>
        </p:nvSpPr>
        <p:spPr>
          <a:xfrm>
            <a:off x="2991971" y="552427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N</a:t>
            </a: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id="{97D0737B-D9A9-43C2-BEE3-02D3166A1E86}"/>
              </a:ext>
            </a:extLst>
          </p:cNvPr>
          <p:cNvSpPr/>
          <p:nvPr/>
        </p:nvSpPr>
        <p:spPr>
          <a:xfrm>
            <a:off x="2308712" y="5381269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O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id="{BB35F01F-BC4B-48CF-AB3C-64D0323D6E10}"/>
              </a:ext>
            </a:extLst>
          </p:cNvPr>
          <p:cNvSpPr/>
          <p:nvPr/>
        </p:nvSpPr>
        <p:spPr>
          <a:xfrm>
            <a:off x="1674142" y="511361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</a:t>
            </a:r>
          </a:p>
        </p:txBody>
      </p:sp>
      <p:sp>
        <p:nvSpPr>
          <p:cNvPr id="27" name="Q">
            <a:extLst>
              <a:ext uri="{FF2B5EF4-FFF2-40B4-BE49-F238E27FC236}">
                <a16:creationId xmlns:a16="http://schemas.microsoft.com/office/drawing/2014/main" id="{606703A8-FA14-4CFE-9F99-25CCA5432B1E}"/>
              </a:ext>
            </a:extLst>
          </p:cNvPr>
          <p:cNvSpPr/>
          <p:nvPr/>
        </p:nvSpPr>
        <p:spPr>
          <a:xfrm>
            <a:off x="1180444" y="467628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Q</a:t>
            </a:r>
          </a:p>
        </p:txBody>
      </p:sp>
      <p:sp>
        <p:nvSpPr>
          <p:cNvPr id="28" name="R">
            <a:extLst>
              <a:ext uri="{FF2B5EF4-FFF2-40B4-BE49-F238E27FC236}">
                <a16:creationId xmlns:a16="http://schemas.microsoft.com/office/drawing/2014/main" id="{F76CD589-D7E7-4D02-A1E0-8AFD29EBEF46}"/>
              </a:ext>
            </a:extLst>
          </p:cNvPr>
          <p:cNvSpPr/>
          <p:nvPr/>
        </p:nvSpPr>
        <p:spPr>
          <a:xfrm>
            <a:off x="801761" y="4140966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</a:t>
            </a:r>
          </a:p>
        </p:txBody>
      </p:sp>
      <p:sp>
        <p:nvSpPr>
          <p:cNvPr id="29" name="S">
            <a:extLst>
              <a:ext uri="{FF2B5EF4-FFF2-40B4-BE49-F238E27FC236}">
                <a16:creationId xmlns:a16="http://schemas.microsoft.com/office/drawing/2014/main" id="{97B394C0-B48F-4352-B7FB-341D06B29AE7}"/>
              </a:ext>
            </a:extLst>
          </p:cNvPr>
          <p:cNvSpPr/>
          <p:nvPr/>
        </p:nvSpPr>
        <p:spPr>
          <a:xfrm>
            <a:off x="801761" y="345090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D4C699A6-04A5-451D-AC4B-3B07FE4AF49F}"/>
              </a:ext>
            </a:extLst>
          </p:cNvPr>
          <p:cNvSpPr/>
          <p:nvPr/>
        </p:nvSpPr>
        <p:spPr>
          <a:xfrm>
            <a:off x="1009833" y="2815828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T</a:t>
            </a:r>
          </a:p>
        </p:txBody>
      </p:sp>
      <p:sp>
        <p:nvSpPr>
          <p:cNvPr id="31" name="U">
            <a:extLst>
              <a:ext uri="{FF2B5EF4-FFF2-40B4-BE49-F238E27FC236}">
                <a16:creationId xmlns:a16="http://schemas.microsoft.com/office/drawing/2014/main" id="{161B8EA2-0E98-42F3-BB73-9E52CFC0224F}"/>
              </a:ext>
            </a:extLst>
          </p:cNvPr>
          <p:cNvSpPr/>
          <p:nvPr/>
        </p:nvSpPr>
        <p:spPr>
          <a:xfrm>
            <a:off x="1550673" y="2280512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U</a:t>
            </a:r>
          </a:p>
        </p:txBody>
      </p:sp>
      <p:sp>
        <p:nvSpPr>
          <p:cNvPr id="32" name="V">
            <a:extLst>
              <a:ext uri="{FF2B5EF4-FFF2-40B4-BE49-F238E27FC236}">
                <a16:creationId xmlns:a16="http://schemas.microsoft.com/office/drawing/2014/main" id="{42AE7770-E1A7-4462-A6A7-AE251D8FDB2C}"/>
              </a:ext>
            </a:extLst>
          </p:cNvPr>
          <p:cNvSpPr/>
          <p:nvPr/>
        </p:nvSpPr>
        <p:spPr>
          <a:xfrm>
            <a:off x="2212502" y="1937613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V</a:t>
            </a:r>
          </a:p>
        </p:txBody>
      </p:sp>
      <p:sp>
        <p:nvSpPr>
          <p:cNvPr id="33" name="W">
            <a:extLst>
              <a:ext uri="{FF2B5EF4-FFF2-40B4-BE49-F238E27FC236}">
                <a16:creationId xmlns:a16="http://schemas.microsoft.com/office/drawing/2014/main" id="{9B8900A5-5952-47CF-84F8-6F97CEA82EDA}"/>
              </a:ext>
            </a:extLst>
          </p:cNvPr>
          <p:cNvSpPr/>
          <p:nvPr/>
        </p:nvSpPr>
        <p:spPr>
          <a:xfrm>
            <a:off x="2919428" y="1758091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</a:t>
            </a:r>
          </a:p>
        </p:txBody>
      </p:sp>
      <p:sp>
        <p:nvSpPr>
          <p:cNvPr id="34" name="X">
            <a:extLst>
              <a:ext uri="{FF2B5EF4-FFF2-40B4-BE49-F238E27FC236}">
                <a16:creationId xmlns:a16="http://schemas.microsoft.com/office/drawing/2014/main" id="{427D6544-87A9-45D6-87DC-06E9E3D6ECBD}"/>
              </a:ext>
            </a:extLst>
          </p:cNvPr>
          <p:cNvSpPr/>
          <p:nvPr/>
        </p:nvSpPr>
        <p:spPr>
          <a:xfrm>
            <a:off x="3617803" y="1651414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X</a:t>
            </a:r>
          </a:p>
        </p:txBody>
      </p:sp>
      <p:sp>
        <p:nvSpPr>
          <p:cNvPr id="35" name="Z">
            <a:extLst>
              <a:ext uri="{FF2B5EF4-FFF2-40B4-BE49-F238E27FC236}">
                <a16:creationId xmlns:a16="http://schemas.microsoft.com/office/drawing/2014/main" id="{2530F84A-0151-4804-95EF-D4146BB0A576}"/>
              </a:ext>
            </a:extLst>
          </p:cNvPr>
          <p:cNvSpPr/>
          <p:nvPr/>
        </p:nvSpPr>
        <p:spPr>
          <a:xfrm>
            <a:off x="4412613" y="1651257"/>
            <a:ext cx="575294" cy="535316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1785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5069 0.2708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35816 0.0780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4409 -0.0680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31788 -0.1606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0504 -0.231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6285 -0.2187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302 -0.2067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02483 -0.2254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7882 -0.2187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9566 -0.156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25278 -0.1182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24218 -0.0608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21684 0.0020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27604 0.2412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16302 0.2560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24201 -0.0145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2222 0.1944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1566 0.2858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6042 0.2717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0868 0.24838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198</TotalTime>
  <Words>390</Words>
  <Application>Microsoft Office PowerPoint</Application>
  <PresentationFormat>On-screen Show (4:3)</PresentationFormat>
  <Paragraphs>209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Sassoon Infant Rg</vt:lpstr>
      <vt:lpstr>Twinkl</vt:lpstr>
      <vt:lpstr>Calibri</vt:lpstr>
      <vt:lpstr>Arial</vt:lpstr>
      <vt:lpstr>Office Theme</vt:lpstr>
      <vt:lpstr>PowerPoint Presentation</vt:lpstr>
      <vt:lpstr>Vowels and Consonants</vt:lpstr>
      <vt:lpstr>Vowels</vt:lpstr>
      <vt:lpstr>How Can I Remember the Vowels?</vt:lpstr>
      <vt:lpstr>Let’s Practise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Out for the Tricky ‘Y’!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Laura Buckland</cp:lastModifiedBy>
  <cp:revision>21</cp:revision>
  <dcterms:created xsi:type="dcterms:W3CDTF">2020-08-03T11:11:25Z</dcterms:created>
  <dcterms:modified xsi:type="dcterms:W3CDTF">2020-08-03T14:32:37Z</dcterms:modified>
</cp:coreProperties>
</file>