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  <p:sldId id="271" r:id="rId3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08" autoAdjust="0"/>
    <p:restoredTop sz="94660"/>
  </p:normalViewPr>
  <p:slideViewPr>
    <p:cSldViewPr snapToGrid="0" snapToObjects="1">
      <p:cViewPr>
        <p:scale>
          <a:sx n="100" d="100"/>
          <a:sy n="100" d="100"/>
        </p:scale>
        <p:origin x="1212" y="-22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97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694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050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662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082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63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33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89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44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850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0102A-5AD3-3C45-AA74-BC42C3CE631A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677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0102A-5AD3-3C45-AA74-BC42C3CE631A}" type="datetimeFigureOut">
              <a:rPr lang="en-US" smtClean="0"/>
              <a:pPr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8B021-DCD4-614E-83B7-4C842F67F7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569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-144205" y="523271"/>
            <a:ext cx="6857999" cy="8445797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9520107"/>
              </a:avLst>
            </a:prstTxWarp>
            <a:spAutoFit/>
          </a:bodyPr>
          <a:lstStyle/>
          <a:p>
            <a:pPr algn="ctr"/>
            <a:r>
              <a:rPr lang="en-US" sz="2800" dirty="0" err="1" smtClean="0">
                <a:latin typeface="KG Broken Vessels Sketch" pitchFamily="2" charset="0"/>
                <a:cs typeface="KG Broken Vessels Sketch"/>
              </a:rPr>
              <a:t>Mrs</a:t>
            </a:r>
            <a:r>
              <a:rPr lang="en-US" sz="2800" dirty="0" smtClean="0">
                <a:latin typeface="KG Broken Vessels Sketch" pitchFamily="2" charset="0"/>
                <a:cs typeface="KG Broken Vessels Sketch"/>
              </a:rPr>
              <a:t> Stammers</a:t>
            </a:r>
            <a:endParaRPr lang="en-US" sz="2800" dirty="0">
              <a:solidFill>
                <a:srgbClr val="000000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  <a:latin typeface="KG Broken Vessels Sketch" pitchFamily="2" charset="0"/>
              <a:cs typeface="KG Broken Vessels Sketch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6550" y="3079201"/>
            <a:ext cx="17072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PE is every Wednesday with  </a:t>
            </a:r>
            <a:r>
              <a:rPr lang="en-US" sz="1400" dirty="0" err="1" smtClean="0">
                <a:latin typeface="KG Primary Penmanship" panose="02000506000000020003" pitchFamily="2" charset="0"/>
                <a:cs typeface="KG Primary Penmanship 2"/>
              </a:rPr>
              <a:t>Mr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 </a:t>
            </a:r>
            <a:r>
              <a:rPr lang="en-US" sz="1400" dirty="0" err="1" smtClean="0">
                <a:latin typeface="KG Primary Penmanship" panose="02000506000000020003" pitchFamily="2" charset="0"/>
                <a:cs typeface="KG Primary Penmanship 2"/>
              </a:rPr>
              <a:t>Tye</a:t>
            </a:r>
            <a:r>
              <a:rPr lang="en-US" sz="1400" dirty="0">
                <a:latin typeface="KG Primary Penmanship" panose="02000506000000020003" pitchFamily="2" charset="0"/>
                <a:cs typeface="KG Primary Penmanship 2"/>
              </a:rPr>
              <a:t>.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 Please have a full PE kit in school all week 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  <a:sym typeface="Wingdings" panose="05000000000000000000" pitchFamily="2" charset="2"/>
              </a:rPr>
              <a:t> Don’t forget joggers for the cold weather.</a:t>
            </a:r>
            <a:endParaRPr lang="en-US" sz="1400" dirty="0">
              <a:latin typeface="KG Primary Penmanship" panose="02000506000000020003" pitchFamily="2" charset="0"/>
              <a:cs typeface="KG Primary Penmanship 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04125" y="1226890"/>
            <a:ext cx="1925016" cy="781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3200" dirty="0" smtClean="0">
                <a:solidFill>
                  <a:srgbClr val="000000"/>
                </a:solidFill>
                <a:latin typeface="KG Primary Penmanship" panose="02000506000000020003" pitchFamily="2" charset="0"/>
                <a:cs typeface="KG Primary Penmanship 2"/>
              </a:rPr>
              <a:t>Y2 Spring Newsletter</a:t>
            </a:r>
            <a:endParaRPr lang="en-US" sz="3200" dirty="0">
              <a:solidFill>
                <a:srgbClr val="000000"/>
              </a:solidFill>
              <a:latin typeface="KG Primary Penmanship" panose="02000506000000020003" pitchFamily="2" charset="0"/>
              <a:cs typeface="KG Primary Penmanship 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93968" y="4346059"/>
            <a:ext cx="2556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>
                <a:latin typeface="KG Primary Penmanship" panose="02000506000000020003" pitchFamily="2" charset="0"/>
                <a:cs typeface="KG Primary Penmanship 2"/>
              </a:rPr>
              <a:t>Homework</a:t>
            </a:r>
            <a:endParaRPr lang="en-US" sz="2000" b="1" u="sng" dirty="0">
              <a:latin typeface="KG Primary Penmanship" panose="02000506000000020003" pitchFamily="2" charset="0"/>
              <a:cs typeface="KG Primary Penmanship 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80091" y="5537618"/>
            <a:ext cx="17337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>
                <a:latin typeface="KG Primary Penmanship" panose="02000506000000020003" pitchFamily="2" charset="0"/>
                <a:cs typeface="KG Primary Penmanship 2"/>
              </a:rPr>
              <a:t>School Uniform</a:t>
            </a:r>
          </a:p>
          <a:p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Winter uniform should now be worn. Please wear a white shirt with a collar, tie and black school shoes.</a:t>
            </a:r>
            <a:endParaRPr lang="en-US" sz="1400" dirty="0">
              <a:latin typeface="KG Primary Penmanship" panose="02000506000000020003" pitchFamily="2" charset="0"/>
              <a:cs typeface="KG Primary Penmanship 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06550" y="2665479"/>
            <a:ext cx="26885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  <a:t>PE</a:t>
            </a:r>
            <a:endParaRPr lang="en-US" sz="2000" b="1" u="sng" dirty="0">
              <a:latin typeface="KG Primary Penmanship" panose="02000506000000020003" pitchFamily="2" charset="0"/>
              <a:ea typeface="Kiddish" panose="02000603000000000000" pitchFamily="2" charset="0"/>
              <a:cs typeface="KG Primary Penmanship 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7060" y="2649132"/>
            <a:ext cx="1127658" cy="727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800" dirty="0" smtClean="0">
                <a:solidFill>
                  <a:srgbClr val="000000"/>
                </a:solidFill>
                <a:latin typeface="KG Primary Penmanship" panose="02000506000000020003" pitchFamily="2" charset="0"/>
                <a:cs typeface="KG Primary Penmanship 2"/>
              </a:rPr>
              <a:t>Our topic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82810" y="2665479"/>
            <a:ext cx="1127658" cy="727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sz="2800" dirty="0" smtClean="0">
                <a:solidFill>
                  <a:srgbClr val="000000"/>
                </a:solidFill>
                <a:latin typeface="KG Primary Penmanship" panose="02000506000000020003" pitchFamily="2" charset="0"/>
                <a:cs typeface="KG Primary Penmanship 2"/>
              </a:rPr>
              <a:t>Key Info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05490" y="7069123"/>
            <a:ext cx="1127658" cy="888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70000"/>
              </a:lnSpc>
            </a:pPr>
            <a:r>
              <a:rPr lang="en-US" dirty="0" smtClean="0">
                <a:solidFill>
                  <a:srgbClr val="000000"/>
                </a:solidFill>
                <a:latin typeface="KG Primary Penmanship 2"/>
                <a:cs typeface="KG Primary Penmanship 2"/>
              </a:rPr>
              <a:t>Be the best you can be at SMC!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31194" y="4121587"/>
            <a:ext cx="295445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This half-term we will learn about the Chinese folktale ‘The Dragon and the Phoenix’. Children will explore the country of China and how they celebrate their New Year.</a:t>
            </a:r>
          </a:p>
          <a:p>
            <a:pPr algn="ctr"/>
            <a:endParaRPr lang="en-US" sz="12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After half-term, we’re off to somewhere colder! We’ll learn lots of interesting facts about the famous explorer, Roald Amundsen and enjoy writing stories based on ‘Lost and Found’.</a:t>
            </a:r>
          </a:p>
          <a:p>
            <a:pPr algn="ctr"/>
            <a:endParaRPr lang="en-US" sz="12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200" dirty="0" smtClean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200" dirty="0" smtClean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/>
            </a:r>
            <a:b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</a:br>
            <a:endParaRPr lang="en-US" sz="1200" dirty="0" smtClean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r>
              <a:rPr lang="en-US" sz="1200" b="1" u="sng" dirty="0" smtClean="0">
                <a:latin typeface="KG Primary Penmanship" panose="02000506000000020003" pitchFamily="2" charset="0"/>
                <a:cs typeface="KG Primary Penmanship 2"/>
              </a:rPr>
              <a:t>Y2  Optional Home Project</a:t>
            </a:r>
          </a:p>
          <a:p>
            <a:pPr algn="ctr"/>
            <a:r>
              <a:rPr lang="en-US" sz="1200" b="1" dirty="0" smtClean="0">
                <a:latin typeface="KG Primary Penmanship" panose="02000506000000020003" pitchFamily="2" charset="0"/>
                <a:cs typeface="KG Primary Penmanship 2"/>
              </a:rPr>
              <a:t>Imagine you are lost in Antarctica and want to get home. You come across some rubbish and have a great </a:t>
            </a:r>
            <a:r>
              <a:rPr lang="en-US" sz="1200" b="1" dirty="0" smtClean="0">
                <a:latin typeface="KG Primary Penmanship" panose="02000506000000020003" pitchFamily="2" charset="0"/>
                <a:cs typeface="KG Primary Penmanship 2"/>
              </a:rPr>
              <a:t>idea.</a:t>
            </a:r>
            <a:endParaRPr lang="en-US" sz="1200" b="1" dirty="0" smtClean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Your project is to make a vehicle from rubbish at home (cardboard boxes, yogurt pots, straws etc.). You might make a boat, a hot air balloon or even a time travel machine! It’s totally up to you! </a:t>
            </a:r>
          </a:p>
          <a:p>
            <a:pPr algn="ctr"/>
            <a:endParaRPr lang="en-US" sz="1200" dirty="0" smtClean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r>
              <a:rPr lang="en-US" sz="1200" dirty="0" smtClean="0">
                <a:latin typeface="KG Primary Penmanship" panose="02000506000000020003" pitchFamily="2" charset="0"/>
                <a:cs typeface="KG Primary Penmanship 2"/>
              </a:rPr>
              <a:t>If you do try this home project, please bring your escape vehicles in by </a:t>
            </a:r>
            <a:r>
              <a:rPr lang="en-US" sz="1200" b="1" dirty="0" smtClean="0">
                <a:latin typeface="KG Primary Penmanship" panose="02000506000000020003" pitchFamily="2" charset="0"/>
                <a:cs typeface="KG Primary Penmanship 2"/>
              </a:rPr>
              <a:t>Monday 26</a:t>
            </a:r>
            <a:r>
              <a:rPr lang="en-US" sz="1200" b="1" baseline="30000" dirty="0" smtClean="0">
                <a:latin typeface="KG Primary Penmanship" panose="02000506000000020003" pitchFamily="2" charset="0"/>
                <a:cs typeface="KG Primary Penmanship 2"/>
              </a:rPr>
              <a:t>th</a:t>
            </a:r>
            <a:r>
              <a:rPr lang="en-US" sz="1200" b="1" dirty="0" smtClean="0">
                <a:latin typeface="KG Primary Penmanship" panose="02000506000000020003" pitchFamily="2" charset="0"/>
                <a:cs typeface="KG Primary Penmanship 2"/>
              </a:rPr>
              <a:t> March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05490" y="4683344"/>
            <a:ext cx="27781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Spellings and </a:t>
            </a:r>
            <a:r>
              <a:rPr lang="en-US" sz="1400" dirty="0" err="1">
                <a:latin typeface="KG Primary Penmanship" panose="02000506000000020003" pitchFamily="2" charset="0"/>
                <a:cs typeface="KG Primary Penmanship 2"/>
              </a:rPr>
              <a:t>M</a:t>
            </a:r>
            <a:r>
              <a:rPr lang="en-US" sz="1400" dirty="0" err="1" smtClean="0">
                <a:latin typeface="KG Primary Penmanship" panose="02000506000000020003" pitchFamily="2" charset="0"/>
                <a:cs typeface="KG Primary Penmanship 2"/>
              </a:rPr>
              <a:t>aths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 homework are given every Monday. </a:t>
            </a:r>
            <a:r>
              <a:rPr lang="en-US" sz="1400" dirty="0">
                <a:latin typeface="KG Primary Penmanship" panose="02000506000000020003" pitchFamily="2" charset="0"/>
                <a:cs typeface="KG Primary Penmanship 2"/>
              </a:rPr>
              <a:t> 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Please return by </a:t>
            </a:r>
            <a:r>
              <a:rPr lang="en-US" sz="1400" b="1" dirty="0" smtClean="0">
                <a:latin typeface="KG Primary Penmanship" panose="02000506000000020003" pitchFamily="2" charset="0"/>
                <a:cs typeface="KG Primary Penmanship 2"/>
              </a:rPr>
              <a:t>Friday 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for your SMC tickets.</a:t>
            </a:r>
            <a:endParaRPr lang="en-US" sz="1400" b="1" dirty="0">
              <a:latin typeface="KG Primary Penmanship" panose="02000506000000020003" pitchFamily="2" charset="0"/>
              <a:cs typeface="KG Primary Penmanship 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32491" y="7442196"/>
            <a:ext cx="1733703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>
                <a:latin typeface="KG Primary Penmanship" panose="02000506000000020003" pitchFamily="2" charset="0"/>
                <a:cs typeface="KG Primary Penmanship 2"/>
              </a:rPr>
              <a:t>Water</a:t>
            </a:r>
          </a:p>
          <a:p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Bring a water bottle </a:t>
            </a:r>
            <a:r>
              <a:rPr lang="en-US" sz="1400" dirty="0">
                <a:latin typeface="KG Primary Penmanship" panose="02000506000000020003" pitchFamily="2" charset="0"/>
                <a:cs typeface="KG Primary Penmanship 2"/>
              </a:rPr>
              <a:t/>
            </a:r>
            <a:br>
              <a:rPr lang="en-US" sz="1400" dirty="0">
                <a:latin typeface="KG Primary Penmanship" panose="02000506000000020003" pitchFamily="2" charset="0"/>
                <a:cs typeface="KG Primary Penmanship 2"/>
              </a:rPr>
            </a:b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to school to keep hydrated!</a:t>
            </a:r>
            <a:endParaRPr lang="en-US" sz="1400" dirty="0">
              <a:latin typeface="KG Primary Penmanship" panose="02000506000000020003" pitchFamily="2" charset="0"/>
              <a:cs typeface="KG Primary Penmanship 2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7936" y="2712261"/>
            <a:ext cx="1575505" cy="91409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4718" y="3651435"/>
            <a:ext cx="19275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KG Primary Penmanship" panose="02000506000000020003" pitchFamily="2" charset="0"/>
                <a:cs typeface="KG Primary Penmanship 2"/>
              </a:rPr>
              <a:t>‘From Pandas to Penguins’</a:t>
            </a:r>
            <a:endParaRPr lang="en-GB" sz="1600" dirty="0"/>
          </a:p>
        </p:txBody>
      </p:sp>
      <p:pic>
        <p:nvPicPr>
          <p:cNvPr id="1032" name="Picture 8" descr="Image result for lost and foun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9745" y="5945374"/>
            <a:ext cx="741287" cy="769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666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61674" y="4543750"/>
            <a:ext cx="3868730" cy="4416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 smtClean="0">
              <a:latin typeface="KG Primary Penmanship" panose="02000506000000020003" pitchFamily="2" charset="0"/>
            </a:endParaRPr>
          </a:p>
          <a:p>
            <a:pPr algn="ctr"/>
            <a:r>
              <a:rPr lang="en-GB" sz="1400" b="1" dirty="0" smtClean="0">
                <a:latin typeface="KG Primary Penmanship" panose="02000506000000020003" pitchFamily="2" charset="0"/>
              </a:rPr>
              <a:t>February</a:t>
            </a:r>
            <a:r>
              <a:rPr lang="en-GB" sz="1200" dirty="0">
                <a:latin typeface="KG Primary Penmanship" panose="02000506000000020003" pitchFamily="2" charset="0"/>
              </a:rPr>
              <a:t/>
            </a:r>
            <a:br>
              <a:rPr lang="en-GB" sz="1200" dirty="0">
                <a:latin typeface="KG Primary Penmanship" panose="02000506000000020003" pitchFamily="2" charset="0"/>
              </a:rPr>
            </a:br>
            <a:r>
              <a:rPr lang="en-GB" sz="1200" dirty="0">
                <a:latin typeface="KG Primary Penmanship" panose="02000506000000020003" pitchFamily="2" charset="0"/>
              </a:rPr>
              <a:t>Thursday 1</a:t>
            </a:r>
            <a:r>
              <a:rPr lang="en-GB" sz="1200" baseline="30000" dirty="0">
                <a:latin typeface="KG Primary Penmanship" panose="02000506000000020003" pitchFamily="2" charset="0"/>
              </a:rPr>
              <a:t>st</a:t>
            </a:r>
            <a:r>
              <a:rPr lang="en-GB" sz="1200" dirty="0">
                <a:latin typeface="KG Primary Penmanship" panose="02000506000000020003" pitchFamily="2" charset="0"/>
              </a:rPr>
              <a:t> – Whole class photographs</a:t>
            </a:r>
          </a:p>
          <a:p>
            <a:pPr algn="ctr"/>
            <a:r>
              <a:rPr lang="en-GB" sz="1200" dirty="0">
                <a:latin typeface="KG Primary Penmanship" panose="02000506000000020003" pitchFamily="2" charset="0"/>
              </a:rPr>
              <a:t>Friday 2</a:t>
            </a:r>
            <a:r>
              <a:rPr lang="en-GB" sz="1200" baseline="30000" dirty="0">
                <a:latin typeface="KG Primary Penmanship" panose="02000506000000020003" pitchFamily="2" charset="0"/>
              </a:rPr>
              <a:t>nd</a:t>
            </a:r>
            <a:r>
              <a:rPr lang="en-GB" sz="1200" dirty="0">
                <a:latin typeface="KG Primary Penmanship" panose="02000506000000020003" pitchFamily="2" charset="0"/>
              </a:rPr>
              <a:t> – </a:t>
            </a:r>
            <a:r>
              <a:rPr lang="en-GB" sz="1200" dirty="0" smtClean="0">
                <a:latin typeface="KG Primary Penmanship" panose="02000506000000020003" pitchFamily="2" charset="0"/>
              </a:rPr>
              <a:t>Family Mass </a:t>
            </a:r>
            <a:r>
              <a:rPr lang="en-GB" sz="1200" dirty="0">
                <a:latin typeface="KG Primary Penmanship" panose="02000506000000020003" pitchFamily="2" charset="0"/>
              </a:rPr>
              <a:t>@ 9am – All welcome!</a:t>
            </a:r>
          </a:p>
          <a:p>
            <a:pPr algn="ctr"/>
            <a:r>
              <a:rPr lang="en-GB" sz="1200" dirty="0">
                <a:latin typeface="KG Primary Penmanship" panose="02000506000000020003" pitchFamily="2" charset="0"/>
              </a:rPr>
              <a:t>Thursday </a:t>
            </a:r>
            <a:r>
              <a:rPr lang="en-GB" sz="1200" dirty="0" smtClean="0">
                <a:latin typeface="KG Primary Penmanship" panose="02000506000000020003" pitchFamily="2" charset="0"/>
              </a:rPr>
              <a:t>8</a:t>
            </a:r>
            <a:r>
              <a:rPr lang="en-GB" sz="1200" baseline="30000" dirty="0" smtClean="0">
                <a:latin typeface="KG Primary Penmanship" panose="02000506000000020003" pitchFamily="2" charset="0"/>
              </a:rPr>
              <a:t>th</a:t>
            </a:r>
            <a:r>
              <a:rPr lang="en-GB" sz="1200" dirty="0">
                <a:latin typeface="KG Primary Penmanship" panose="02000506000000020003" pitchFamily="2" charset="0"/>
              </a:rPr>
              <a:t> – Break up for half-term</a:t>
            </a:r>
            <a:br>
              <a:rPr lang="en-GB" sz="1200" dirty="0">
                <a:latin typeface="KG Primary Penmanship" panose="02000506000000020003" pitchFamily="2" charset="0"/>
              </a:rPr>
            </a:br>
            <a:r>
              <a:rPr lang="en-GB" sz="1200" dirty="0">
                <a:latin typeface="KG Primary Penmanship" panose="02000506000000020003" pitchFamily="2" charset="0"/>
              </a:rPr>
              <a:t>Friday 9</a:t>
            </a:r>
            <a:r>
              <a:rPr lang="en-GB" sz="1200" baseline="30000" dirty="0" smtClean="0">
                <a:latin typeface="KG Primary Penmanship" panose="02000506000000020003" pitchFamily="2" charset="0"/>
              </a:rPr>
              <a:t>th</a:t>
            </a:r>
            <a:r>
              <a:rPr lang="en-GB" sz="1200" dirty="0">
                <a:latin typeface="KG Primary Penmanship" panose="02000506000000020003" pitchFamily="2" charset="0"/>
              </a:rPr>
              <a:t> – PD Day – School closed</a:t>
            </a:r>
          </a:p>
          <a:p>
            <a:pPr algn="ctr"/>
            <a:r>
              <a:rPr lang="en-GB" sz="1200" dirty="0">
                <a:latin typeface="KG Primary Penmanship" panose="02000506000000020003" pitchFamily="2" charset="0"/>
              </a:rPr>
              <a:t>Monday 19</a:t>
            </a:r>
            <a:r>
              <a:rPr lang="en-GB" sz="1200" baseline="30000" dirty="0">
                <a:latin typeface="KG Primary Penmanship" panose="02000506000000020003" pitchFamily="2" charset="0"/>
              </a:rPr>
              <a:t>th</a:t>
            </a:r>
            <a:r>
              <a:rPr lang="en-GB" sz="1200" dirty="0">
                <a:latin typeface="KG Primary Penmanship" panose="02000506000000020003" pitchFamily="2" charset="0"/>
              </a:rPr>
              <a:t> – Back to </a:t>
            </a:r>
            <a:r>
              <a:rPr lang="en-GB" sz="1200" dirty="0" smtClean="0">
                <a:latin typeface="KG Primary Penmanship" panose="02000506000000020003" pitchFamily="2" charset="0"/>
              </a:rPr>
              <a:t>school</a:t>
            </a:r>
          </a:p>
          <a:p>
            <a:pPr algn="ctr"/>
            <a:r>
              <a:rPr lang="en-GB" sz="1200" dirty="0" smtClean="0">
                <a:latin typeface="KG Primary Penmanship" panose="02000506000000020003" pitchFamily="2" charset="0"/>
              </a:rPr>
              <a:t>Tuesday 27</a:t>
            </a:r>
            <a:r>
              <a:rPr lang="en-GB" sz="1200" baseline="30000" dirty="0" smtClean="0">
                <a:latin typeface="KG Primary Penmanship" panose="02000506000000020003" pitchFamily="2" charset="0"/>
              </a:rPr>
              <a:t>th</a:t>
            </a:r>
            <a:r>
              <a:rPr lang="en-GB" sz="1200" dirty="0" smtClean="0">
                <a:latin typeface="KG Primary Penmanship" panose="02000506000000020003" pitchFamily="2" charset="0"/>
              </a:rPr>
              <a:t> – Parents’ evening</a:t>
            </a:r>
            <a:endParaRPr lang="en-GB" sz="1200" dirty="0">
              <a:latin typeface="KG Primary Penmanship" panose="02000506000000020003" pitchFamily="2" charset="0"/>
            </a:endParaRPr>
          </a:p>
          <a:p>
            <a:pPr algn="ctr"/>
            <a:endParaRPr lang="en-GB" sz="1400" b="1" dirty="0">
              <a:latin typeface="KG Primary Penmanship" panose="02000506000000020003" pitchFamily="2" charset="0"/>
            </a:endParaRPr>
          </a:p>
          <a:p>
            <a:pPr algn="ctr"/>
            <a:r>
              <a:rPr lang="en-GB" sz="1400" b="1" dirty="0" smtClean="0">
                <a:latin typeface="KG Primary Penmanship" panose="02000506000000020003" pitchFamily="2" charset="0"/>
              </a:rPr>
              <a:t>March</a:t>
            </a:r>
            <a:endParaRPr lang="en-GB" sz="1200" b="1" dirty="0" smtClean="0">
              <a:latin typeface="KG Primary Penmanship" panose="02000506000000020003" pitchFamily="2" charset="0"/>
            </a:endParaRPr>
          </a:p>
          <a:p>
            <a:pPr algn="ctr"/>
            <a:r>
              <a:rPr lang="en-GB" sz="1200" dirty="0" smtClean="0">
                <a:latin typeface="KG Primary Penmanship" panose="02000506000000020003" pitchFamily="2" charset="0"/>
              </a:rPr>
              <a:t>Thursday 1</a:t>
            </a:r>
            <a:r>
              <a:rPr lang="en-GB" sz="1200" baseline="30000" dirty="0" smtClean="0">
                <a:latin typeface="KG Primary Penmanship" panose="02000506000000020003" pitchFamily="2" charset="0"/>
              </a:rPr>
              <a:t>st</a:t>
            </a:r>
            <a:r>
              <a:rPr lang="en-GB" sz="1200" dirty="0" smtClean="0">
                <a:latin typeface="KG Primary Penmanship" panose="02000506000000020003" pitchFamily="2" charset="0"/>
              </a:rPr>
              <a:t> – World Book Day</a:t>
            </a:r>
            <a:br>
              <a:rPr lang="en-GB" sz="1200" dirty="0" smtClean="0">
                <a:latin typeface="KG Primary Penmanship" panose="02000506000000020003" pitchFamily="2" charset="0"/>
              </a:rPr>
            </a:br>
            <a:r>
              <a:rPr lang="en-GB" sz="1200" dirty="0" smtClean="0">
                <a:latin typeface="KG Primary Penmanship" panose="02000506000000020003" pitchFamily="2" charset="0"/>
              </a:rPr>
              <a:t>Thursday 1</a:t>
            </a:r>
            <a:r>
              <a:rPr lang="en-GB" sz="1200" baseline="30000" dirty="0" smtClean="0">
                <a:latin typeface="KG Primary Penmanship" panose="02000506000000020003" pitchFamily="2" charset="0"/>
              </a:rPr>
              <a:t>st</a:t>
            </a:r>
            <a:r>
              <a:rPr lang="en-GB" sz="1200" dirty="0">
                <a:latin typeface="KG Primary Penmanship" panose="02000506000000020003" pitchFamily="2" charset="0"/>
              </a:rPr>
              <a:t> </a:t>
            </a:r>
            <a:r>
              <a:rPr lang="en-GB" sz="1200" dirty="0" smtClean="0">
                <a:latin typeface="KG Primary Penmanship" panose="02000506000000020003" pitchFamily="2" charset="0"/>
              </a:rPr>
              <a:t>– Parents’ evening</a:t>
            </a:r>
            <a:br>
              <a:rPr lang="en-GB" sz="1200" dirty="0" smtClean="0">
                <a:latin typeface="KG Primary Penmanship" panose="02000506000000020003" pitchFamily="2" charset="0"/>
              </a:rPr>
            </a:br>
            <a:r>
              <a:rPr lang="en-GB" sz="1200" dirty="0" smtClean="0">
                <a:latin typeface="KG Primary Penmanship" panose="02000506000000020003" pitchFamily="2" charset="0"/>
              </a:rPr>
              <a:t>Friday </a:t>
            </a:r>
            <a:r>
              <a:rPr lang="en-GB" sz="1200" dirty="0">
                <a:latin typeface="KG Primary Penmanship" panose="02000506000000020003" pitchFamily="2" charset="0"/>
              </a:rPr>
              <a:t>2</a:t>
            </a:r>
            <a:r>
              <a:rPr lang="en-GB" sz="1200" baseline="30000" dirty="0">
                <a:latin typeface="KG Primary Penmanship" panose="02000506000000020003" pitchFamily="2" charset="0"/>
              </a:rPr>
              <a:t>nd</a:t>
            </a:r>
            <a:r>
              <a:rPr lang="en-GB" sz="1200" dirty="0">
                <a:latin typeface="KG Primary Penmanship" panose="02000506000000020003" pitchFamily="2" charset="0"/>
              </a:rPr>
              <a:t> – Mass @ 9am – All welcome</a:t>
            </a:r>
            <a:r>
              <a:rPr lang="en-GB" sz="1200" dirty="0" smtClean="0">
                <a:latin typeface="KG Primary Penmanship" panose="02000506000000020003" pitchFamily="2" charset="0"/>
              </a:rPr>
              <a:t>!</a:t>
            </a:r>
          </a:p>
          <a:p>
            <a:pPr algn="ctr"/>
            <a:r>
              <a:rPr lang="en-GB" sz="1200" dirty="0" smtClean="0">
                <a:latin typeface="KG Primary Penmanship" panose="02000506000000020003" pitchFamily="2" charset="0"/>
              </a:rPr>
              <a:t>Tuesday 6</a:t>
            </a:r>
            <a:r>
              <a:rPr lang="en-GB" sz="1200" baseline="30000" dirty="0" smtClean="0">
                <a:latin typeface="KG Primary Penmanship" panose="02000506000000020003" pitchFamily="2" charset="0"/>
              </a:rPr>
              <a:t>th</a:t>
            </a:r>
            <a:r>
              <a:rPr lang="en-GB" sz="1200" dirty="0" smtClean="0">
                <a:latin typeface="KG Primary Penmanship" panose="02000506000000020003" pitchFamily="2" charset="0"/>
              </a:rPr>
              <a:t> – Y2S Spring activity with parents</a:t>
            </a:r>
            <a:endParaRPr lang="en-GB" sz="1200" dirty="0">
              <a:latin typeface="KG Primary Penmanship" panose="02000506000000020003" pitchFamily="2" charset="0"/>
            </a:endParaRPr>
          </a:p>
          <a:p>
            <a:pPr algn="ctr"/>
            <a:r>
              <a:rPr lang="en-GB" sz="1200" dirty="0" smtClean="0">
                <a:latin typeface="KG Primary Penmanship" panose="02000506000000020003" pitchFamily="2" charset="0"/>
              </a:rPr>
              <a:t>Thursday 22</a:t>
            </a:r>
            <a:r>
              <a:rPr lang="en-GB" sz="1200" baseline="30000" dirty="0" smtClean="0">
                <a:latin typeface="KG Primary Penmanship" panose="02000506000000020003" pitchFamily="2" charset="0"/>
              </a:rPr>
              <a:t>nd</a:t>
            </a:r>
            <a:r>
              <a:rPr lang="en-GB" sz="1200" dirty="0" smtClean="0">
                <a:latin typeface="KG Primary Penmanship" panose="02000506000000020003" pitchFamily="2" charset="0"/>
              </a:rPr>
              <a:t> – </a:t>
            </a:r>
            <a:r>
              <a:rPr lang="en-GB" sz="1200" dirty="0">
                <a:latin typeface="KG Primary Penmanship" panose="02000506000000020003" pitchFamily="2" charset="0"/>
              </a:rPr>
              <a:t>Y2S Stay and Pray @ 2.45pm – </a:t>
            </a:r>
            <a:r>
              <a:rPr lang="en-GB" sz="1200" dirty="0" smtClean="0">
                <a:latin typeface="KG Primary Penmanship" panose="02000506000000020003" pitchFamily="2" charset="0"/>
              </a:rPr>
              <a:t>Parents invited </a:t>
            </a:r>
            <a:r>
              <a:rPr lang="en-GB" sz="1200" dirty="0" smtClean="0">
                <a:latin typeface="KG Primary Penmanship" panose="02000506000000020003" pitchFamily="2" charset="0"/>
                <a:sym typeface="Wingdings" panose="05000000000000000000" pitchFamily="2" charset="2"/>
              </a:rPr>
              <a:t></a:t>
            </a:r>
            <a:endParaRPr lang="en-GB" sz="1200" dirty="0">
              <a:latin typeface="KG Primary Penmanship" panose="02000506000000020003" pitchFamily="2" charset="0"/>
            </a:endParaRPr>
          </a:p>
          <a:p>
            <a:pPr algn="ctr"/>
            <a:r>
              <a:rPr lang="en-GB" sz="1200" dirty="0">
                <a:latin typeface="KG Primary Penmanship" panose="02000506000000020003" pitchFamily="2" charset="0"/>
              </a:rPr>
              <a:t>Thursday 29</a:t>
            </a:r>
            <a:r>
              <a:rPr lang="en-GB" sz="1200" baseline="30000" dirty="0">
                <a:latin typeface="KG Primary Penmanship" panose="02000506000000020003" pitchFamily="2" charset="0"/>
              </a:rPr>
              <a:t>th</a:t>
            </a:r>
            <a:r>
              <a:rPr lang="en-GB" sz="1200" dirty="0">
                <a:latin typeface="KG Primary Penmanship" panose="02000506000000020003" pitchFamily="2" charset="0"/>
              </a:rPr>
              <a:t> – Break up for Easter holidays</a:t>
            </a:r>
          </a:p>
          <a:p>
            <a:pPr algn="ctr"/>
            <a:r>
              <a:rPr lang="en-GB" sz="1200" dirty="0">
                <a:latin typeface="KG Primary Penmanship" panose="02000506000000020003" pitchFamily="2" charset="0"/>
              </a:rPr>
              <a:t>Friday 30</a:t>
            </a:r>
            <a:r>
              <a:rPr lang="en-GB" sz="1200" baseline="30000" dirty="0">
                <a:latin typeface="KG Primary Penmanship" panose="02000506000000020003" pitchFamily="2" charset="0"/>
              </a:rPr>
              <a:t>th</a:t>
            </a:r>
            <a:r>
              <a:rPr lang="en-GB" sz="1200" dirty="0">
                <a:latin typeface="KG Primary Penmanship" panose="02000506000000020003" pitchFamily="2" charset="0"/>
              </a:rPr>
              <a:t> – Good Friday – School closed</a:t>
            </a:r>
          </a:p>
          <a:p>
            <a:pPr algn="ctr"/>
            <a:endParaRPr lang="en-GB" sz="1200" b="1" dirty="0">
              <a:latin typeface="KG Primary Penmanship" panose="02000506000000020003" pitchFamily="2" charset="0"/>
            </a:endParaRPr>
          </a:p>
          <a:p>
            <a:pPr algn="ctr"/>
            <a:r>
              <a:rPr lang="en-GB" sz="1200" b="1" dirty="0">
                <a:latin typeface="KG Primary Penmanship" panose="02000506000000020003" pitchFamily="2" charset="0"/>
              </a:rPr>
              <a:t>April</a:t>
            </a:r>
            <a:endParaRPr lang="en-GB" sz="1200" dirty="0">
              <a:latin typeface="KG Primary Penmanship" panose="02000506000000020003" pitchFamily="2" charset="0"/>
            </a:endParaRPr>
          </a:p>
          <a:p>
            <a:pPr algn="ctr"/>
            <a:r>
              <a:rPr lang="en-GB" sz="1200" dirty="0" smtClean="0">
                <a:latin typeface="KG Primary Penmanship" panose="02000506000000020003" pitchFamily="2" charset="0"/>
              </a:rPr>
              <a:t>Monday </a:t>
            </a:r>
            <a:r>
              <a:rPr lang="en-GB" sz="1200" dirty="0">
                <a:latin typeface="KG Primary Penmanship" panose="02000506000000020003" pitchFamily="2" charset="0"/>
              </a:rPr>
              <a:t>16</a:t>
            </a:r>
            <a:r>
              <a:rPr lang="en-GB" sz="1200" baseline="30000" dirty="0">
                <a:latin typeface="KG Primary Penmanship" panose="02000506000000020003" pitchFamily="2" charset="0"/>
              </a:rPr>
              <a:t>th</a:t>
            </a:r>
            <a:r>
              <a:rPr lang="en-GB" sz="1200" dirty="0">
                <a:latin typeface="KG Primary Penmanship" panose="02000506000000020003" pitchFamily="2" charset="0"/>
              </a:rPr>
              <a:t> – Back to school</a:t>
            </a:r>
          </a:p>
          <a:p>
            <a:pPr algn="ctr"/>
            <a:endParaRPr lang="en-US" sz="105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05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200" dirty="0" smtClean="0">
              <a:latin typeface="KG Primary Penmanship" panose="02000506000000020003" pitchFamily="2" charset="0"/>
              <a:cs typeface="KG Primary Penmanship 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524" y="621004"/>
            <a:ext cx="5581649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KG Primary Penmanship" panose="02000506000000020003" pitchFamily="2" charset="0"/>
                <a:cs typeface="KG Primary Penmanship 2"/>
              </a:rPr>
              <a:t> </a:t>
            </a:r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Y2S are doing brilliantly at collecting dojo points! Remember to keep bringing your reading diary in (signed by an adult) to get the points.</a:t>
            </a:r>
          </a:p>
          <a:p>
            <a:pPr algn="ctr"/>
            <a:endParaRPr lang="en-US" sz="14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400" dirty="0" smtClean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4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400" dirty="0" smtClean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400" dirty="0" smtClean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endParaRPr lang="en-US" sz="1400" dirty="0">
              <a:latin typeface="KG Primary Penmanship" panose="02000506000000020003" pitchFamily="2" charset="0"/>
              <a:cs typeface="KG Primary Penmanship 2"/>
            </a:endParaRPr>
          </a:p>
          <a:p>
            <a:pPr algn="ctr"/>
            <a:r>
              <a:rPr lang="en-US" sz="1200" b="1" dirty="0" smtClean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  <a:t/>
            </a:r>
            <a:br>
              <a:rPr lang="en-US" sz="1200" b="1" dirty="0" smtClean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</a:br>
            <a:r>
              <a:rPr lang="en-US" sz="1200" b="1" dirty="0" smtClean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  <a:t/>
            </a:r>
            <a:br>
              <a:rPr lang="en-US" sz="1200" b="1" dirty="0" smtClean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</a:br>
            <a:endParaRPr lang="en-US" sz="1200" b="1" dirty="0" smtClean="0">
              <a:latin typeface="KG Primary Penmanship" panose="02000506000000020003" pitchFamily="2" charset="0"/>
              <a:ea typeface="Kiddish" panose="02000603000000000000" pitchFamily="2" charset="0"/>
              <a:cs typeface="KG Primary Penmanship 2"/>
            </a:endParaRPr>
          </a:p>
          <a:p>
            <a:pPr algn="ctr"/>
            <a:r>
              <a:rPr lang="en-US" sz="1200" b="1" dirty="0" smtClean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  <a:t>20 </a:t>
            </a:r>
            <a:r>
              <a:rPr lang="en-US" sz="1200" b="1" dirty="0">
                <a:latin typeface="KG Primary Penmanship" panose="02000506000000020003" pitchFamily="2" charset="0"/>
                <a:ea typeface="Kiddish" panose="02000603000000000000" pitchFamily="2" charset="0"/>
                <a:cs typeface="KG Primary Penmanship 2"/>
              </a:rPr>
              <a:t>bonus points if you can read all common exception words!</a:t>
            </a:r>
          </a:p>
          <a:p>
            <a:pPr algn="ctr"/>
            <a:r>
              <a:rPr lang="en-US" sz="1400" dirty="0" smtClean="0">
                <a:latin typeface="KG Primary Penmanship" panose="02000506000000020003" pitchFamily="2" charset="0"/>
                <a:cs typeface="KG Primary Penmanship 2"/>
              </a:rPr>
              <a:t>I can’t wait to award more certificates this half-term, so keep on reading!</a:t>
            </a:r>
            <a:endParaRPr lang="en-US" sz="1100" dirty="0">
              <a:latin typeface="KG Primary Penmanship" panose="02000506000000020003" pitchFamily="2" charset="0"/>
              <a:cs typeface="KG Primary Penmanship 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63916" y="3897410"/>
            <a:ext cx="2462910" cy="784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800" dirty="0" smtClean="0">
                <a:latin typeface="KG Broken Vessels Sketch"/>
                <a:cs typeface="KG Broken Vessels Sketch"/>
              </a:rPr>
              <a:t>Dates for the diary</a:t>
            </a:r>
            <a:endParaRPr lang="en-US" sz="2800" dirty="0">
              <a:latin typeface="KG Broken Vessels Sketch"/>
              <a:cs typeface="KG Broken Vessels Sketch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6005238"/>
            <a:ext cx="3317717" cy="796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800" dirty="0" smtClean="0">
                <a:latin typeface="KG Broken Vessels Sketch"/>
                <a:cs typeface="KG Broken Vessels Sketch"/>
              </a:rPr>
              <a:t>Happy </a:t>
            </a:r>
          </a:p>
          <a:p>
            <a:pPr algn="ctr">
              <a:lnSpc>
                <a:spcPct val="80000"/>
              </a:lnSpc>
            </a:pPr>
            <a:r>
              <a:rPr lang="en-US" sz="2800" dirty="0" smtClean="0">
                <a:latin typeface="KG Broken Vessels Sketch"/>
                <a:cs typeface="KG Broken Vessels Sketch"/>
              </a:rPr>
              <a:t>Birthday</a:t>
            </a:r>
            <a:endParaRPr lang="en-US" sz="2800" dirty="0">
              <a:latin typeface="KG Broken Vessels Sketch"/>
              <a:cs typeface="KG Broken Vessels Sketch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2144" y="6640834"/>
            <a:ext cx="2055875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dirty="0" smtClean="0">
                <a:solidFill>
                  <a:srgbClr val="000000"/>
                </a:solidFill>
                <a:latin typeface="KidPrint" panose="02000500000000000000" pitchFamily="2" charset="0"/>
                <a:ea typeface="Kiddish" panose="02000603000000000000" pitchFamily="2" charset="0"/>
                <a:cs typeface="KG Primary Penmanship"/>
              </a:rPr>
              <a:t>Ellie   </a:t>
            </a:r>
            <a:r>
              <a:rPr lang="en-US" sz="1600" dirty="0" err="1" smtClean="0">
                <a:solidFill>
                  <a:srgbClr val="000000"/>
                </a:solidFill>
                <a:latin typeface="KidPrint" panose="02000500000000000000" pitchFamily="2" charset="0"/>
                <a:ea typeface="Kiddish" panose="02000603000000000000" pitchFamily="2" charset="0"/>
                <a:cs typeface="KG Primary Penmanship"/>
              </a:rPr>
              <a:t>Fiza</a:t>
            </a:r>
            <a:r>
              <a:rPr lang="en-US" sz="1600" dirty="0" smtClean="0">
                <a:solidFill>
                  <a:srgbClr val="000000"/>
                </a:solidFill>
                <a:latin typeface="KidPrint" panose="02000500000000000000" pitchFamily="2" charset="0"/>
                <a:ea typeface="Kiddish" panose="02000603000000000000" pitchFamily="2" charset="0"/>
                <a:cs typeface="KG Primary Penmanship"/>
              </a:rPr>
              <a:t>  Ezekiel  Nathan   Sienna   Layton</a:t>
            </a:r>
            <a:endParaRPr lang="en-US" sz="1600" dirty="0">
              <a:solidFill>
                <a:srgbClr val="000000"/>
              </a:solidFill>
              <a:latin typeface="KidPrint" panose="02000500000000000000" pitchFamily="2" charset="0"/>
              <a:ea typeface="Kiddish" panose="02000603000000000000" pitchFamily="2" charset="0"/>
              <a:cs typeface="KG Primary Penmanship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1294" y="303319"/>
            <a:ext cx="4633507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800" dirty="0" smtClean="0">
                <a:latin typeface="KG Broken Vessels Sketch"/>
                <a:cs typeface="KG Broken Vessels Sketch"/>
              </a:rPr>
              <a:t>Dojo Reading Rewards!</a:t>
            </a:r>
            <a:endParaRPr lang="en-US" sz="2800" dirty="0">
              <a:latin typeface="KG Broken Vessels Sketch"/>
              <a:cs typeface="KG Broken Vessels Sketch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5029201" y="1325625"/>
            <a:ext cx="1448442" cy="1705488"/>
            <a:chOff x="5029201" y="1325625"/>
            <a:chExt cx="1448442" cy="1705488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93608" y="1325625"/>
              <a:ext cx="542925" cy="619125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125647" y="1358294"/>
              <a:ext cx="495300" cy="581025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5029201" y="1971976"/>
              <a:ext cx="1448442" cy="560032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>
                  <a:solidFill>
                    <a:schemeClr val="tx1"/>
                  </a:solidFill>
                  <a:latin typeface="KG Primary Penmanship" panose="02000506000000020003" pitchFamily="2" charset="0"/>
                </a:rPr>
                <a:t>Some of the avatars ready to get some dojos!</a:t>
              </a:r>
              <a:endParaRPr lang="en-GB" sz="1400" dirty="0">
                <a:solidFill>
                  <a:schemeClr val="tx1"/>
                </a:solidFill>
                <a:latin typeface="KG Primary Penmanship" panose="02000506000000020003" pitchFamily="2" charset="0"/>
              </a:endParaRPr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078576" y="2371213"/>
              <a:ext cx="504825" cy="647700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971568" y="2431038"/>
              <a:ext cx="466725" cy="600075"/>
            </a:xfrm>
            <a:prstGeom prst="rect">
              <a:avLst/>
            </a:prstGeom>
          </p:spPr>
        </p:pic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56025" y="1176306"/>
            <a:ext cx="1997406" cy="1591340"/>
          </a:xfrm>
          <a:prstGeom prst="rect">
            <a:avLst/>
          </a:prstGeom>
        </p:spPr>
      </p:pic>
      <p:sp>
        <p:nvSpPr>
          <p:cNvPr id="15" name="Hexagon 14"/>
          <p:cNvSpPr/>
          <p:nvPr/>
        </p:nvSpPr>
        <p:spPr>
          <a:xfrm>
            <a:off x="384919" y="1149372"/>
            <a:ext cx="1800551" cy="1382636"/>
          </a:xfrm>
          <a:prstGeom prst="hexagon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  <a:latin typeface="KG Primary Penmanship" panose="02000506000000020003" pitchFamily="2" charset="0"/>
              </a:rPr>
              <a:t>Remember you might only read one or two pages or even your own book. It still counts! </a:t>
            </a:r>
            <a:r>
              <a:rPr lang="en-GB" sz="1200" dirty="0" smtClean="0">
                <a:solidFill>
                  <a:schemeClr val="tx1"/>
                </a:solidFill>
                <a:latin typeface="KG Primary Penmanship" panose="02000506000000020003" pitchFamily="2" charset="0"/>
                <a:sym typeface="Wingdings" panose="05000000000000000000" pitchFamily="2" charset="2"/>
              </a:rPr>
              <a:t> </a:t>
            </a:r>
            <a:endParaRPr lang="en-GB" sz="1200" dirty="0">
              <a:solidFill>
                <a:schemeClr val="tx1"/>
              </a:solidFill>
              <a:latin typeface="KG Primary Penmanship" panose="0200050600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53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3393</TotalTime>
  <Words>240</Words>
  <Application>Microsoft Office PowerPoint</Application>
  <PresentationFormat>On-screen Show (4:3)</PresentationFormat>
  <Paragraphs>60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KG Broken Vessels Sketch</vt:lpstr>
      <vt:lpstr>KG Primary Penmanship</vt:lpstr>
      <vt:lpstr>KG Primary Penmanship 2</vt:lpstr>
      <vt:lpstr>Kiddish</vt:lpstr>
      <vt:lpstr>KidPrint</vt:lpstr>
      <vt:lpstr>Wingdings</vt:lpstr>
      <vt:lpstr>Office Theme</vt:lpstr>
      <vt:lpstr>PowerPoint Presentation</vt:lpstr>
      <vt:lpstr>PowerPoint Presentation</vt:lpstr>
    </vt:vector>
  </TitlesOfParts>
  <Company>Kinders and Beyond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Bonnie Hunter</dc:creator>
  <cp:lastModifiedBy>Administrator</cp:lastModifiedBy>
  <cp:revision>87</cp:revision>
  <cp:lastPrinted>2018-01-19T07:33:22Z</cp:lastPrinted>
  <dcterms:created xsi:type="dcterms:W3CDTF">2014-08-22T21:25:49Z</dcterms:created>
  <dcterms:modified xsi:type="dcterms:W3CDTF">2018-01-19T07:33:23Z</dcterms:modified>
</cp:coreProperties>
</file>