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  <p:sldId id="266" r:id="rId3"/>
  </p:sldIdLst>
  <p:sldSz cx="6858000" cy="9144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08" autoAdjust="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1512" y="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970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694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050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662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082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63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833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789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44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850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677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0102A-5AD3-3C45-AA74-BC42C3CE631A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569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-144205" y="523271"/>
            <a:ext cx="6857999" cy="8445797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9520107"/>
              </a:avLst>
            </a:prstTxWarp>
            <a:spAutoFit/>
          </a:bodyPr>
          <a:lstStyle/>
          <a:p>
            <a:pPr algn="ctr"/>
            <a:r>
              <a:rPr lang="en-US" sz="3200" dirty="0" smtClean="0">
                <a:solidFill>
                  <a:srgbClr val="000000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KG Broken Vessels Sketch"/>
                <a:cs typeface="KG Broken Vessels Sketch"/>
              </a:rPr>
              <a:t>  </a:t>
            </a:r>
            <a:r>
              <a:rPr lang="en-US" sz="3200" dirty="0" err="1" smtClean="0">
                <a:solidFill>
                  <a:srgbClr val="000000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KG Broken Vessels Sketch"/>
                <a:cs typeface="KG Broken Vessels Sketch"/>
              </a:rPr>
              <a:t>Mrs</a:t>
            </a:r>
            <a:r>
              <a:rPr lang="en-US" sz="3200" dirty="0" smtClean="0">
                <a:solidFill>
                  <a:srgbClr val="000000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KG Broken Vessels Sketch"/>
                <a:cs typeface="KG Broken Vessels Sketch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KG Broken Vessels Sketch"/>
                <a:cs typeface="KG Broken Vessels Sketch"/>
              </a:rPr>
              <a:t>Stammers</a:t>
            </a:r>
            <a:endParaRPr lang="en-US" sz="3200" dirty="0">
              <a:solidFill>
                <a:srgbClr val="000000"/>
              </a:solidFill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KG Broken Vessels Sketch"/>
              <a:cs typeface="KG Broken Vessels Sketch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6550" y="2905172"/>
            <a:ext cx="17072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KG Primary Penmanship 2"/>
                <a:cs typeface="KG Primary Penmanship 2"/>
              </a:rPr>
              <a:t>PE is every Wednesday with  </a:t>
            </a:r>
            <a:r>
              <a:rPr lang="en-US" sz="1200" dirty="0" err="1" smtClean="0">
                <a:latin typeface="KG Primary Penmanship 2"/>
                <a:cs typeface="KG Primary Penmanship 2"/>
              </a:rPr>
              <a:t>Mr</a:t>
            </a:r>
            <a:r>
              <a:rPr lang="en-US" sz="1200" dirty="0" smtClean="0">
                <a:latin typeface="KG Primary Penmanship 2"/>
                <a:cs typeface="KG Primary Penmanship 2"/>
              </a:rPr>
              <a:t> </a:t>
            </a:r>
            <a:r>
              <a:rPr lang="en-US" sz="1200" dirty="0" err="1" smtClean="0">
                <a:latin typeface="KG Primary Penmanship 2"/>
                <a:cs typeface="KG Primary Penmanship 2"/>
              </a:rPr>
              <a:t>Tye</a:t>
            </a:r>
            <a:r>
              <a:rPr lang="en-US" sz="1200" dirty="0" smtClean="0">
                <a:latin typeface="KG Primary Penmanship 2"/>
                <a:cs typeface="KG Primary Penmanship 2"/>
              </a:rPr>
              <a:t>. Please have a full PE kit in school all week </a:t>
            </a:r>
            <a:r>
              <a:rPr lang="en-US" sz="1200" dirty="0" smtClean="0">
                <a:latin typeface="KG Primary Penmanship 2"/>
                <a:cs typeface="KG Primary Penmanship 2"/>
                <a:sym typeface="Wingdings" panose="05000000000000000000" pitchFamily="2" charset="2"/>
              </a:rPr>
              <a:t> Don’t forget joggers as it gets colder.</a:t>
            </a:r>
            <a:endParaRPr lang="en-US" sz="1200" dirty="0">
              <a:latin typeface="KG Primary Penmanship 2"/>
              <a:cs typeface="KG Primary Penmanship 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04125" y="1226890"/>
            <a:ext cx="1925016" cy="781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3200" dirty="0" smtClean="0">
                <a:solidFill>
                  <a:srgbClr val="000000"/>
                </a:solidFill>
                <a:latin typeface="KG Primary Penmanship" panose="02000506000000020003" pitchFamily="2" charset="0"/>
                <a:cs typeface="KG Primary Penmanship 2"/>
              </a:rPr>
              <a:t>Y2 Autumn Newsletter</a:t>
            </a:r>
            <a:endParaRPr lang="en-US" sz="3200" dirty="0">
              <a:solidFill>
                <a:srgbClr val="000000"/>
              </a:solidFill>
              <a:latin typeface="KG Primary Penmanship" panose="02000506000000020003" pitchFamily="2" charset="0"/>
              <a:cs typeface="KG Primary Penmanship 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28117" y="4167059"/>
            <a:ext cx="173370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 smtClean="0">
                <a:latin typeface="KG Primary Penmanship 2"/>
                <a:cs typeface="KG Primary Penmanship 2"/>
              </a:rPr>
              <a:t>School Uniform</a:t>
            </a:r>
          </a:p>
          <a:p>
            <a:r>
              <a:rPr lang="en-US" sz="1200" dirty="0" smtClean="0">
                <a:latin typeface="KG Primary Penmanship 2"/>
                <a:cs typeface="KG Primary Penmanship 2"/>
              </a:rPr>
              <a:t>Our winter uniform is </a:t>
            </a:r>
          </a:p>
          <a:p>
            <a:r>
              <a:rPr lang="en-US" sz="1200" dirty="0" smtClean="0">
                <a:latin typeface="KG Primary Penmanship 2"/>
                <a:cs typeface="KG Primary Penmanship 2"/>
              </a:rPr>
              <a:t>compulsory after October half-term. Please wear a white shirt with a collar, tie and black school shoes.</a:t>
            </a:r>
            <a:endParaRPr lang="en-US" sz="1200" dirty="0">
              <a:latin typeface="KG Primary Penmanship 2"/>
              <a:cs typeface="KG Primary Penmanship 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06550" y="2649132"/>
            <a:ext cx="26885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 smtClean="0">
                <a:latin typeface="KG Primary Penmanship" panose="02000506000000020003" pitchFamily="2" charset="0"/>
                <a:ea typeface="Kiddish" panose="02000603000000000000" pitchFamily="2" charset="0"/>
                <a:cs typeface="KG Primary Penmanship 2"/>
              </a:rPr>
              <a:t>PE</a:t>
            </a:r>
            <a:endParaRPr lang="en-US" sz="1600" b="1" u="sng" dirty="0">
              <a:latin typeface="KG Primary Penmanship" panose="02000506000000020003" pitchFamily="2" charset="0"/>
              <a:ea typeface="Kiddish" panose="02000603000000000000" pitchFamily="2" charset="0"/>
              <a:cs typeface="KG Primary Penmanship 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7060" y="2649132"/>
            <a:ext cx="1127658" cy="727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800" dirty="0" smtClean="0">
                <a:solidFill>
                  <a:srgbClr val="000000"/>
                </a:solidFill>
                <a:latin typeface="KG Primary Penmanship" panose="02000506000000020003" pitchFamily="2" charset="0"/>
                <a:cs typeface="KG Primary Penmanship 2"/>
              </a:rPr>
              <a:t>Our topic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82810" y="2665479"/>
            <a:ext cx="1127658" cy="727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800" dirty="0" smtClean="0">
                <a:solidFill>
                  <a:srgbClr val="000000"/>
                </a:solidFill>
                <a:latin typeface="KG Primary Penmanship" panose="02000506000000020003" pitchFamily="2" charset="0"/>
                <a:cs typeface="KG Primary Penmanship 2"/>
              </a:rPr>
              <a:t>Key Info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05490" y="7069123"/>
            <a:ext cx="1127658" cy="888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dirty="0" smtClean="0">
                <a:solidFill>
                  <a:srgbClr val="000000"/>
                </a:solidFill>
                <a:latin typeface="KG Primary Penmanship 2"/>
                <a:cs typeface="KG Primary Penmanship 2"/>
              </a:rPr>
              <a:t>Be the best you can be at SMC!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3697" y="4260346"/>
            <a:ext cx="2967734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KG Primary Penmanship 2"/>
                <a:cs typeface="KG Primary Penmanship 2"/>
              </a:rPr>
              <a:t>“What a Wonderful World” is our Autumn term topic</a:t>
            </a:r>
            <a:r>
              <a:rPr lang="en-US" sz="2000" dirty="0">
                <a:latin typeface="KG Primary Penmanship 2"/>
                <a:cs typeface="KG Primary Penmanship 2"/>
              </a:rPr>
              <a:t>!</a:t>
            </a:r>
            <a:endParaRPr lang="en-US" sz="2000" dirty="0" smtClean="0">
              <a:latin typeface="KG Primary Penmanship 2"/>
              <a:cs typeface="KG Primary Penmanship 2"/>
            </a:endParaRPr>
          </a:p>
          <a:p>
            <a:pPr algn="ctr"/>
            <a:r>
              <a:rPr lang="en-GB" sz="1100" i="1" dirty="0">
                <a:latin typeface="Kiddish" panose="02000603000000000000" pitchFamily="2" charset="0"/>
                <a:ea typeface="Kiddish" panose="02000603000000000000" pitchFamily="2" charset="0"/>
              </a:rPr>
              <a:t>“God saw all that he had made, and it was very good.” Genesis 1:31</a:t>
            </a:r>
            <a:r>
              <a:rPr lang="en-US" sz="2000" b="1" u="sng" dirty="0" smtClean="0">
                <a:latin typeface="KG Primary Penmanship 2"/>
                <a:cs typeface="KG Primary Penmanship 2"/>
              </a:rPr>
              <a:t/>
            </a:r>
            <a:br>
              <a:rPr lang="en-US" sz="2000" b="1" u="sng" dirty="0" smtClean="0">
                <a:latin typeface="KG Primary Penmanship 2"/>
                <a:cs typeface="KG Primary Penmanship 2"/>
              </a:rPr>
            </a:br>
            <a:endParaRPr lang="en-US" sz="2000" b="1" u="sng" dirty="0" smtClean="0">
              <a:latin typeface="KG Primary Penmanship 2"/>
              <a:cs typeface="KG Primary Penmanship 2"/>
            </a:endParaRPr>
          </a:p>
          <a:p>
            <a:pPr algn="ctr"/>
            <a:r>
              <a:rPr lang="en-US" sz="1600" b="1" u="sng" dirty="0" smtClean="0">
                <a:latin typeface="KG Primary Penmanship 2"/>
                <a:cs typeface="KG Primary Penmanship 2"/>
              </a:rPr>
              <a:t>Home challenges:</a:t>
            </a:r>
          </a:p>
          <a:p>
            <a:pPr algn="ctr"/>
            <a:r>
              <a:rPr lang="en-US" sz="1400" b="1" dirty="0" smtClean="0">
                <a:latin typeface="KG Primary Penmanship 2"/>
                <a:cs typeface="KG Primary Penmanship 2"/>
              </a:rPr>
              <a:t>Literacy – </a:t>
            </a:r>
            <a:r>
              <a:rPr lang="en-US" sz="1200" dirty="0" smtClean="0">
                <a:latin typeface="KG Primary Penmanship 2"/>
                <a:cs typeface="KG Primary Penmanship 2"/>
              </a:rPr>
              <a:t>Can you read and write all of your Y1 and Y2 Common Exception Words?</a:t>
            </a:r>
            <a:r>
              <a:rPr lang="en-US" sz="1600" dirty="0">
                <a:latin typeface="KG Primary Penmanship 2"/>
                <a:cs typeface="KG Primary Penmanship 2"/>
              </a:rPr>
              <a:t/>
            </a:r>
            <a:br>
              <a:rPr lang="en-US" sz="1600" dirty="0">
                <a:latin typeface="KG Primary Penmanship 2"/>
                <a:cs typeface="KG Primary Penmanship 2"/>
              </a:rPr>
            </a:br>
            <a:r>
              <a:rPr lang="en-US" sz="1400" b="1" dirty="0" err="1" smtClean="0">
                <a:latin typeface="KG Primary Penmanship 2"/>
                <a:cs typeface="KG Primary Penmanship 2"/>
              </a:rPr>
              <a:t>Maths</a:t>
            </a:r>
            <a:r>
              <a:rPr lang="en-US" sz="1400" b="1" dirty="0" smtClean="0">
                <a:latin typeface="KG Primary Penmanship 2"/>
                <a:cs typeface="KG Primary Penmanship 2"/>
              </a:rPr>
              <a:t> – </a:t>
            </a:r>
            <a:r>
              <a:rPr lang="en-US" sz="1200" dirty="0" smtClean="0">
                <a:latin typeface="KG Primary Penmanship 2"/>
                <a:cs typeface="KG Primary Penmanship 2"/>
              </a:rPr>
              <a:t>Do you know your 10 times tables x and ÷ facts in random order?</a:t>
            </a:r>
            <a:r>
              <a:rPr lang="en-US" sz="1600" b="1" dirty="0" smtClean="0">
                <a:latin typeface="KG Primary Penmanship 2"/>
                <a:cs typeface="KG Primary Penmanship 2"/>
              </a:rPr>
              <a:t/>
            </a:r>
            <a:br>
              <a:rPr lang="en-US" sz="1600" b="1" dirty="0" smtClean="0">
                <a:latin typeface="KG Primary Penmanship 2"/>
                <a:cs typeface="KG Primary Penmanship 2"/>
              </a:rPr>
            </a:br>
            <a:r>
              <a:rPr lang="en-US" sz="1400" b="1" dirty="0" smtClean="0">
                <a:latin typeface="KG Primary Penmanship 2"/>
                <a:cs typeface="KG Primary Penmanship 2"/>
              </a:rPr>
              <a:t>Science – </a:t>
            </a:r>
            <a:r>
              <a:rPr lang="en-US" sz="1200" dirty="0" smtClean="0">
                <a:latin typeface="KG Primary Penmanship 2"/>
                <a:cs typeface="KG Primary Penmanship 2"/>
              </a:rPr>
              <a:t>Can you find living and non-living things around your home?</a:t>
            </a:r>
            <a:r>
              <a:rPr lang="en-US" sz="1600" b="1" dirty="0" smtClean="0">
                <a:latin typeface="KG Primary Penmanship 2"/>
                <a:cs typeface="KG Primary Penmanship 2"/>
              </a:rPr>
              <a:t/>
            </a:r>
            <a:br>
              <a:rPr lang="en-US" sz="1600" b="1" dirty="0" smtClean="0">
                <a:latin typeface="KG Primary Penmanship 2"/>
                <a:cs typeface="KG Primary Penmanship 2"/>
              </a:rPr>
            </a:br>
            <a:r>
              <a:rPr lang="en-US" sz="1400" b="1" dirty="0" smtClean="0">
                <a:latin typeface="KG Primary Penmanship 2"/>
                <a:cs typeface="KG Primary Penmanship 2"/>
              </a:rPr>
              <a:t>Geography – </a:t>
            </a:r>
            <a:r>
              <a:rPr lang="en-US" sz="1200" dirty="0" smtClean="0">
                <a:latin typeface="KG Primary Penmanship 2"/>
                <a:cs typeface="KG Primary Penmanship 2"/>
              </a:rPr>
              <a:t>Can you name and find the countries and capital cities of the UK?</a:t>
            </a:r>
            <a:r>
              <a:rPr lang="en-US" sz="1400" dirty="0" smtClean="0">
                <a:latin typeface="KG Primary Penmanship 2"/>
                <a:cs typeface="KG Primary Penmanship 2"/>
              </a:rPr>
              <a:t/>
            </a:r>
            <a:br>
              <a:rPr lang="en-US" sz="1400" dirty="0" smtClean="0">
                <a:latin typeface="KG Primary Penmanship 2"/>
                <a:cs typeface="KG Primary Penmanship 2"/>
              </a:rPr>
            </a:br>
            <a:endParaRPr lang="en-US" sz="2000" dirty="0">
              <a:latin typeface="KG Primary Penmanship 2"/>
              <a:cs typeface="KG Primary Penmanship 2"/>
            </a:endParaRPr>
          </a:p>
          <a:p>
            <a:pPr algn="ctr"/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If you would like to know more about what we are learning, please visit our school website, SMC Facebook page or ask </a:t>
            </a:r>
            <a:r>
              <a:rPr lang="en-US" sz="1400" dirty="0" err="1" smtClean="0">
                <a:latin typeface="KG Primary Penmanship" panose="02000506000000020003" pitchFamily="2" charset="0"/>
                <a:cs typeface="KG Primary Penmanship 2"/>
              </a:rPr>
              <a:t>Mrs</a:t>
            </a:r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 Stammers </a:t>
            </a:r>
            <a:r>
              <a:rPr lang="en-US" sz="1400" dirty="0" smtClean="0">
                <a:latin typeface="KG Primary Penmanship" panose="02000506000000020003" pitchFamily="2" charset="0"/>
                <a:cs typeface="KG Primary Penmanship 2"/>
                <a:sym typeface="Wingdings" panose="05000000000000000000" pitchFamily="2" charset="2"/>
              </a:rPr>
              <a:t> </a:t>
            </a:r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/>
            </a:r>
            <a:b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</a:br>
            <a:endParaRPr lang="en-US" sz="2000" dirty="0" smtClean="0">
              <a:latin typeface="KG Primary Penmanship" panose="02000506000000020003" pitchFamily="2" charset="0"/>
              <a:cs typeface="KG Primary Penmanship 2"/>
            </a:endParaRPr>
          </a:p>
        </p:txBody>
      </p:sp>
      <p:pic>
        <p:nvPicPr>
          <p:cNvPr id="1026" name="Picture 2" descr="Image result for what a wonderful worl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8027" y="2582017"/>
            <a:ext cx="1579141" cy="1579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5006550" y="5469027"/>
            <a:ext cx="168088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latin typeface="KG Primary Penmanship" panose="02000506000000020003" pitchFamily="2" charset="0"/>
                <a:cs typeface="KG Primary Penmanship 2"/>
              </a:rPr>
              <a:t>Spelling homework</a:t>
            </a:r>
          </a:p>
          <a:p>
            <a:pPr algn="ctr"/>
            <a:r>
              <a:rPr lang="en-US" sz="1200" dirty="0" smtClean="0">
                <a:latin typeface="KG Primary Penmanship 2"/>
                <a:cs typeface="KG Primary Penmanship 2"/>
              </a:rPr>
              <a:t>Spellings are given every Monday. Please practise every night and return on </a:t>
            </a:r>
            <a:r>
              <a:rPr lang="en-US" sz="1200" b="1" dirty="0" smtClean="0">
                <a:latin typeface="KG Primary Penmanship 2"/>
                <a:cs typeface="KG Primary Penmanship 2"/>
              </a:rPr>
              <a:t>Friday</a:t>
            </a:r>
            <a:r>
              <a:rPr lang="en-US" sz="1200" dirty="0" smtClean="0">
                <a:latin typeface="KG Primary Penmanship 2"/>
                <a:cs typeface="KG Primary Penmanship 2"/>
              </a:rPr>
              <a:t> ready for the spelling test.</a:t>
            </a:r>
            <a:endParaRPr lang="en-US" sz="1200" b="1" dirty="0">
              <a:latin typeface="KG Primary Penmanship 2"/>
              <a:cs typeface="KG Primary Penmanship 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09598" y="4167059"/>
            <a:ext cx="127783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 smtClean="0">
                <a:latin typeface="KG Primary Penmanship 2"/>
                <a:cs typeface="KG Primary Penmanship 2"/>
              </a:rPr>
              <a:t>Water</a:t>
            </a:r>
          </a:p>
          <a:p>
            <a:pPr algn="ctr"/>
            <a:r>
              <a:rPr lang="en-US" sz="1200" dirty="0" smtClean="0">
                <a:latin typeface="KG Primary Penmanship 2"/>
                <a:cs typeface="KG Primary Penmanship 2"/>
              </a:rPr>
              <a:t>Bring a water bottle </a:t>
            </a:r>
            <a:r>
              <a:rPr lang="en-US" sz="1200" dirty="0">
                <a:latin typeface="KG Primary Penmanship 2"/>
                <a:cs typeface="KG Primary Penmanship 2"/>
              </a:rPr>
              <a:t/>
            </a:r>
            <a:br>
              <a:rPr lang="en-US" sz="1200" dirty="0">
                <a:latin typeface="KG Primary Penmanship 2"/>
                <a:cs typeface="KG Primary Penmanship 2"/>
              </a:rPr>
            </a:br>
            <a:r>
              <a:rPr lang="en-US" sz="1200" dirty="0" smtClean="0">
                <a:latin typeface="KG Primary Penmanship 2"/>
                <a:cs typeface="KG Primary Penmanship 2"/>
              </a:rPr>
              <a:t>to school to keep hydrated!</a:t>
            </a:r>
            <a:endParaRPr lang="en-US" sz="1200" dirty="0">
              <a:latin typeface="KG Primary Penmanship 2"/>
              <a:cs typeface="KG Primary Penmanship 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107534" y="6880610"/>
            <a:ext cx="148433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 err="1" smtClean="0">
                <a:latin typeface="KG Primary Penmanship 2"/>
                <a:cs typeface="KG Primary Penmanship 2"/>
              </a:rPr>
              <a:t>Maths</a:t>
            </a:r>
            <a:r>
              <a:rPr lang="en-US" sz="1600" b="1" u="sng" dirty="0" smtClean="0">
                <a:latin typeface="KG Primary Penmanship 2"/>
                <a:cs typeface="KG Primary Penmanship 2"/>
              </a:rPr>
              <a:t> homework</a:t>
            </a:r>
          </a:p>
          <a:p>
            <a:pPr algn="ctr"/>
            <a:r>
              <a:rPr lang="en-US" sz="1200" dirty="0" err="1" smtClean="0">
                <a:latin typeface="KG Primary Penmanship 2"/>
                <a:cs typeface="KG Primary Penmanship 2"/>
              </a:rPr>
              <a:t>Maths</a:t>
            </a:r>
            <a:r>
              <a:rPr lang="en-US" sz="1200" dirty="0" smtClean="0">
                <a:latin typeface="KG Primary Penmanship 2"/>
                <a:cs typeface="KG Primary Penmanship 2"/>
              </a:rPr>
              <a:t> homework is given on a Monday and should be returned by </a:t>
            </a:r>
            <a:r>
              <a:rPr lang="en-US" sz="1200" b="1" dirty="0" smtClean="0">
                <a:latin typeface="KG Primary Penmanship 2"/>
                <a:cs typeface="KG Primary Penmanship 2"/>
              </a:rPr>
              <a:t>Friday.</a:t>
            </a:r>
            <a:endParaRPr lang="en-US" sz="1200" b="1" dirty="0">
              <a:latin typeface="KG Primary Penmanship 2"/>
              <a:cs typeface="KG Primary Penmanship 2"/>
            </a:endParaRPr>
          </a:p>
        </p:txBody>
      </p:sp>
    </p:spTree>
    <p:extLst>
      <p:ext uri="{BB962C8B-B14F-4D97-AF65-F5344CB8AC3E}">
        <p14:creationId xmlns:p14="http://schemas.microsoft.com/office/powerpoint/2010/main" val="333703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61674" y="4543750"/>
            <a:ext cx="386873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KG Primary Penmanship" panose="02000506000000020003" pitchFamily="2" charset="0"/>
                <a:cs typeface="KG Primary Penmanship 2"/>
              </a:rPr>
              <a:t>September</a:t>
            </a:r>
          </a:p>
          <a:p>
            <a:pPr algn="ctr"/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Fri 29</a:t>
            </a:r>
            <a:r>
              <a:rPr lang="en-US" sz="12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 – MacMillan Coffee Morning</a:t>
            </a:r>
            <a:endParaRPr lang="en-US" sz="1200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/>
            </a:r>
            <a:b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b="1" dirty="0" smtClean="0">
                <a:latin typeface="KG Primary Penmanship" panose="02000506000000020003" pitchFamily="2" charset="0"/>
                <a:cs typeface="KG Primary Penmanship 2"/>
              </a:rPr>
              <a:t>October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/>
            </a:r>
            <a:b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Tue 3</a:t>
            </a:r>
            <a:r>
              <a:rPr lang="en-US" sz="1200" baseline="30000" dirty="0" smtClean="0">
                <a:latin typeface="KG Primary Penmanship" panose="02000506000000020003" pitchFamily="2" charset="0"/>
                <a:cs typeface="KG Primary Penmanship 2"/>
              </a:rPr>
              <a:t>rd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 –  Y2S Tiger Who Came to Tea Party @ 2.30pm – Parents invited</a:t>
            </a:r>
          </a:p>
          <a:p>
            <a:pPr algn="ctr"/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Fri 6</a:t>
            </a:r>
            <a:r>
              <a:rPr lang="en-US" sz="12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 – Mass @ 9am – All welcome!</a:t>
            </a:r>
          </a:p>
          <a:p>
            <a:pPr algn="ctr"/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Fri 13</a:t>
            </a:r>
            <a:r>
              <a:rPr lang="en-US" sz="12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 – Individual school photographs</a:t>
            </a:r>
            <a:b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Thurs 19</a:t>
            </a:r>
            <a:r>
              <a:rPr lang="en-US" sz="12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 </a:t>
            </a:r>
            <a:r>
              <a:rPr lang="en-US" sz="1200" dirty="0">
                <a:latin typeface="KG Primary Penmanship" panose="02000506000000020003" pitchFamily="2" charset="0"/>
                <a:cs typeface="KG Primary Penmanship 2"/>
              </a:rPr>
              <a:t>- Y2S 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Stay and Pray @ </a:t>
            </a:r>
            <a:r>
              <a:rPr lang="en-US" sz="1200" dirty="0">
                <a:latin typeface="KG Primary Penmanship" panose="02000506000000020003" pitchFamily="2" charset="0"/>
                <a:cs typeface="KG Primary Penmanship 2"/>
              </a:rPr>
              <a:t>2.45pm – Parents invited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/>
            </a:r>
            <a:b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Thurs 19</a:t>
            </a:r>
            <a:r>
              <a:rPr lang="en-US" sz="12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 - Break up for half-term holiday</a:t>
            </a:r>
            <a:b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Fri 20</a:t>
            </a:r>
            <a:r>
              <a:rPr lang="en-US" sz="12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 – PD Day – School closed</a:t>
            </a:r>
          </a:p>
          <a:p>
            <a:pPr algn="ctr"/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Mon 30</a:t>
            </a:r>
            <a:r>
              <a:rPr lang="en-US" sz="12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 – Back to school</a:t>
            </a:r>
          </a:p>
          <a:p>
            <a:pPr algn="ctr"/>
            <a:endParaRPr lang="en-US" sz="1200" b="1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r>
              <a:rPr lang="en-US" sz="1200" b="1" dirty="0" smtClean="0">
                <a:latin typeface="KG Primary Penmanship" panose="02000506000000020003" pitchFamily="2" charset="0"/>
                <a:cs typeface="KG Primary Penmanship 2"/>
              </a:rPr>
              <a:t>November</a:t>
            </a:r>
            <a:br>
              <a:rPr lang="en-US" sz="1200" b="1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Fri </a:t>
            </a:r>
            <a:r>
              <a:rPr lang="en-US" sz="1200" dirty="0">
                <a:latin typeface="KG Primary Penmanship" panose="02000506000000020003" pitchFamily="2" charset="0"/>
                <a:cs typeface="KG Primary Penmanship 2"/>
              </a:rPr>
              <a:t>6</a:t>
            </a:r>
            <a:r>
              <a:rPr lang="en-US" sz="12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 – Mass @ 9am – All welcome!</a:t>
            </a:r>
            <a:b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Tue 7</a:t>
            </a:r>
            <a:r>
              <a:rPr lang="en-US" sz="12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 &amp; Thurs 9</a:t>
            </a:r>
            <a:r>
              <a:rPr lang="en-US" sz="12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 – Parents’ evenings</a:t>
            </a:r>
            <a:b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/>
            </a:r>
            <a:b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b="1" dirty="0" smtClean="0">
                <a:latin typeface="KG Primary Penmanship" panose="02000506000000020003" pitchFamily="2" charset="0"/>
                <a:cs typeface="KG Primary Penmanship 2"/>
              </a:rPr>
              <a:t>December</a:t>
            </a:r>
            <a:r>
              <a:rPr lang="en-US" sz="1200" b="1" dirty="0">
                <a:latin typeface="KG Primary Penmanship" panose="02000506000000020003" pitchFamily="2" charset="0"/>
                <a:cs typeface="KG Primary Penmanship 2"/>
              </a:rPr>
              <a:t/>
            </a:r>
            <a:br>
              <a:rPr lang="en-US" sz="1200" b="1" dirty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Fri 1</a:t>
            </a:r>
            <a:r>
              <a:rPr lang="en-US" sz="1200" baseline="30000" dirty="0" smtClean="0">
                <a:latin typeface="KG Primary Penmanship" panose="02000506000000020003" pitchFamily="2" charset="0"/>
                <a:cs typeface="KG Primary Penmanship 2"/>
              </a:rPr>
              <a:t>st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 – Mass @ 9am – All welcome!</a:t>
            </a:r>
            <a:b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Fri 8</a:t>
            </a:r>
            <a:r>
              <a:rPr lang="en-US" sz="12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 - Christmas Fayre @ 2.45pm</a:t>
            </a:r>
            <a:b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Fri 15</a:t>
            </a:r>
            <a:r>
              <a:rPr lang="en-US" sz="12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 – KS1 Nativity @ 10am and 2pm</a:t>
            </a:r>
            <a:b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Fri 22</a:t>
            </a:r>
            <a:r>
              <a:rPr lang="en-US" sz="1200" baseline="30000" dirty="0" smtClean="0">
                <a:latin typeface="KG Primary Penmanship" panose="02000506000000020003" pitchFamily="2" charset="0"/>
                <a:cs typeface="KG Primary Penmanship 2"/>
              </a:rPr>
              <a:t>nd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 – Break up for Christmas</a:t>
            </a:r>
            <a:b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(Back to school Mon 8</a:t>
            </a:r>
            <a:r>
              <a:rPr lang="en-US" sz="12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 January)</a:t>
            </a:r>
            <a:endParaRPr lang="en-US" sz="1200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endParaRPr lang="en-US" sz="1200" dirty="0" smtClean="0">
              <a:latin typeface="KG Primary Penmanship" panose="02000506000000020003" pitchFamily="2" charset="0"/>
              <a:cs typeface="KG Primary Penmanship 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524" y="621004"/>
            <a:ext cx="5581649" cy="269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Every time your child reads at home they will earn a ‘</a:t>
            </a:r>
            <a:r>
              <a:rPr lang="en-US" sz="1400" b="1" dirty="0" smtClean="0">
                <a:latin typeface="KG Primary Penmanship" panose="02000506000000020003" pitchFamily="2" charset="0"/>
                <a:cs typeface="KG Primary Penmanship 2"/>
              </a:rPr>
              <a:t>dojo point</a:t>
            </a:r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’ for their very own avatar.</a:t>
            </a:r>
            <a:b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b="1" dirty="0" smtClean="0">
                <a:latin typeface="KG Primary Penmanship" panose="02000506000000020003" pitchFamily="2" charset="0"/>
                <a:cs typeface="KG Primary Penmanship 2"/>
              </a:rPr>
              <a:t>Reading diaries must be brought in and signed to get the points.</a:t>
            </a:r>
            <a:endParaRPr lang="en-US" sz="1400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endParaRPr lang="en-US" sz="1400" dirty="0" smtClean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endParaRPr lang="en-US" sz="1400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endParaRPr lang="en-US" sz="1400" dirty="0" smtClean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endParaRPr lang="en-US" sz="1400" dirty="0" smtClean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endParaRPr lang="en-US" sz="1400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r>
              <a:rPr lang="en-US" sz="1200" b="1" dirty="0" smtClean="0">
                <a:latin typeface="KG Primary Penmanship" panose="02000506000000020003" pitchFamily="2" charset="0"/>
                <a:ea typeface="Kiddish" panose="02000603000000000000" pitchFamily="2" charset="0"/>
                <a:cs typeface="KG Primary Penmanship 2"/>
              </a:rPr>
              <a:t/>
            </a:r>
            <a:br>
              <a:rPr lang="en-US" sz="1200" b="1" dirty="0" smtClean="0">
                <a:latin typeface="KG Primary Penmanship" panose="02000506000000020003" pitchFamily="2" charset="0"/>
                <a:ea typeface="Kiddish" panose="02000603000000000000" pitchFamily="2" charset="0"/>
                <a:cs typeface="KG Primary Penmanship 2"/>
              </a:rPr>
            </a:br>
            <a:r>
              <a:rPr lang="en-US" sz="1200" b="1" dirty="0" smtClean="0">
                <a:latin typeface="KG Primary Penmanship" panose="02000506000000020003" pitchFamily="2" charset="0"/>
                <a:ea typeface="Kiddish" panose="02000603000000000000" pitchFamily="2" charset="0"/>
                <a:cs typeface="KG Primary Penmanship 2"/>
              </a:rPr>
              <a:t/>
            </a:r>
            <a:br>
              <a:rPr lang="en-US" sz="1200" b="1" dirty="0" smtClean="0">
                <a:latin typeface="KG Primary Penmanship" panose="02000506000000020003" pitchFamily="2" charset="0"/>
                <a:ea typeface="Kiddish" panose="02000603000000000000" pitchFamily="2" charset="0"/>
                <a:cs typeface="KG Primary Penmanship 2"/>
              </a:rPr>
            </a:br>
            <a:endParaRPr lang="en-US" sz="1200" b="1" dirty="0" smtClean="0">
              <a:latin typeface="KG Primary Penmanship" panose="02000506000000020003" pitchFamily="2" charset="0"/>
              <a:ea typeface="Kiddish" panose="02000603000000000000" pitchFamily="2" charset="0"/>
              <a:cs typeface="KG Primary Penmanship 2"/>
            </a:endParaRPr>
          </a:p>
          <a:p>
            <a:pPr algn="ctr"/>
            <a:r>
              <a:rPr lang="en-US" sz="1200" b="1" dirty="0" smtClean="0">
                <a:latin typeface="KG Primary Penmanship" panose="02000506000000020003" pitchFamily="2" charset="0"/>
                <a:ea typeface="Kiddish" panose="02000603000000000000" pitchFamily="2" charset="0"/>
                <a:cs typeface="KG Primary Penmanship 2"/>
              </a:rPr>
              <a:t>20 </a:t>
            </a:r>
            <a:r>
              <a:rPr lang="en-US" sz="1200" b="1" dirty="0">
                <a:latin typeface="KG Primary Penmanship" panose="02000506000000020003" pitchFamily="2" charset="0"/>
                <a:ea typeface="Kiddish" panose="02000603000000000000" pitchFamily="2" charset="0"/>
                <a:cs typeface="KG Primary Penmanship 2"/>
              </a:rPr>
              <a:t>bonus points if you can read all common exception words!</a:t>
            </a:r>
          </a:p>
          <a:p>
            <a:pPr algn="ctr"/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Certificates and rewards will be given every half-term.</a:t>
            </a:r>
            <a:r>
              <a:rPr lang="en-US" sz="1100" dirty="0" smtClean="0">
                <a:latin typeface="KG Broken Vessels Sketch" pitchFamily="2" charset="0"/>
                <a:cs typeface="KG Primary Penmanship 2"/>
              </a:rPr>
              <a:t/>
            </a:r>
            <a:br>
              <a:rPr lang="en-US" sz="1100" dirty="0" smtClean="0">
                <a:latin typeface="KG Broken Vessels Sketch" pitchFamily="2" charset="0"/>
                <a:cs typeface="KG Primary Penmanship 2"/>
              </a:rPr>
            </a:br>
            <a:r>
              <a:rPr lang="en-US" sz="1100" dirty="0" smtClean="0">
                <a:latin typeface="KG Broken Vessels Sketch" pitchFamily="2" charset="0"/>
                <a:cs typeface="KG Primary Penmanship 2"/>
              </a:rPr>
              <a:t>What are you waiting for? Start reading to collect your dojos!</a:t>
            </a:r>
            <a:endParaRPr lang="en-US" sz="1100" dirty="0">
              <a:latin typeface="KG Primary Penmanship" panose="02000506000000020003" pitchFamily="2" charset="0"/>
              <a:cs typeface="KG Primary Penmanship 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63916" y="3897410"/>
            <a:ext cx="2462910" cy="784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800" dirty="0" smtClean="0">
                <a:latin typeface="KG Broken Vessels Sketch"/>
                <a:cs typeface="KG Broken Vessels Sketch"/>
              </a:rPr>
              <a:t>Dates for the diary</a:t>
            </a:r>
            <a:endParaRPr lang="en-US" sz="2800" dirty="0">
              <a:latin typeface="KG Broken Vessels Sketch"/>
              <a:cs typeface="KG Broken Vessels Sketch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6005238"/>
            <a:ext cx="3317717" cy="796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800" dirty="0" smtClean="0">
                <a:latin typeface="KG Broken Vessels Sketch"/>
                <a:cs typeface="KG Broken Vessels Sketch"/>
              </a:rPr>
              <a:t>Happy </a:t>
            </a:r>
          </a:p>
          <a:p>
            <a:pPr algn="ctr">
              <a:lnSpc>
                <a:spcPct val="80000"/>
              </a:lnSpc>
            </a:pPr>
            <a:r>
              <a:rPr lang="en-US" sz="2800" dirty="0" smtClean="0">
                <a:latin typeface="KG Broken Vessels Sketch"/>
                <a:cs typeface="KG Broken Vessels Sketch"/>
              </a:rPr>
              <a:t>Birthday</a:t>
            </a:r>
            <a:endParaRPr lang="en-US" sz="2800" dirty="0">
              <a:latin typeface="KG Broken Vessels Sketch"/>
              <a:cs typeface="KG Broken Vessels Sketch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2144" y="6640834"/>
            <a:ext cx="2055875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400" dirty="0" smtClean="0">
                <a:solidFill>
                  <a:srgbClr val="000000"/>
                </a:solidFill>
                <a:latin typeface="KidPrint" panose="02000500000000000000" pitchFamily="2" charset="0"/>
                <a:ea typeface="Kiddish" panose="02000603000000000000" pitchFamily="2" charset="0"/>
                <a:cs typeface="KG Primary Penmanship"/>
              </a:rPr>
              <a:t>Kenzie  Lexi  Gabrielle  </a:t>
            </a:r>
            <a:r>
              <a:rPr lang="en-US" sz="1400" dirty="0" err="1" smtClean="0">
                <a:solidFill>
                  <a:srgbClr val="000000"/>
                </a:solidFill>
                <a:latin typeface="KidPrint" panose="02000500000000000000" pitchFamily="2" charset="0"/>
                <a:ea typeface="Kiddish" panose="02000603000000000000" pitchFamily="2" charset="0"/>
                <a:cs typeface="KG Primary Penmanship"/>
              </a:rPr>
              <a:t>Elexa</a:t>
            </a:r>
            <a:r>
              <a:rPr lang="en-US" sz="1400" dirty="0">
                <a:solidFill>
                  <a:srgbClr val="000000"/>
                </a:solidFill>
                <a:latin typeface="KidPrint" panose="02000500000000000000" pitchFamily="2" charset="0"/>
                <a:ea typeface="Kiddish" panose="02000603000000000000" pitchFamily="2" charset="0"/>
                <a:cs typeface="KG Primary Penmanship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KidPrint" panose="02000500000000000000" pitchFamily="2" charset="0"/>
                <a:ea typeface="Kiddish" panose="02000603000000000000" pitchFamily="2" charset="0"/>
                <a:cs typeface="KG Primary Penmanship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KidPrint" panose="02000500000000000000" pitchFamily="2" charset="0"/>
                <a:ea typeface="Kiddish" panose="02000603000000000000" pitchFamily="2" charset="0"/>
                <a:cs typeface="KG Primary Penmanship"/>
              </a:rPr>
              <a:t>Heider</a:t>
            </a:r>
            <a:r>
              <a:rPr lang="en-US" sz="1400" dirty="0" smtClean="0">
                <a:solidFill>
                  <a:srgbClr val="000000"/>
                </a:solidFill>
                <a:latin typeface="KidPrint" panose="02000500000000000000" pitchFamily="2" charset="0"/>
                <a:ea typeface="Kiddish" panose="02000603000000000000" pitchFamily="2" charset="0"/>
                <a:cs typeface="KG Primary Penmanship"/>
              </a:rPr>
              <a:t>  Gabriel   Ebony Halle  </a:t>
            </a:r>
            <a:r>
              <a:rPr lang="en-US" sz="1400" dirty="0" err="1" smtClean="0">
                <a:solidFill>
                  <a:srgbClr val="000000"/>
                </a:solidFill>
                <a:latin typeface="KidPrint" panose="02000500000000000000" pitchFamily="2" charset="0"/>
                <a:ea typeface="Kiddish" panose="02000603000000000000" pitchFamily="2" charset="0"/>
                <a:cs typeface="KG Primary Penmanship"/>
              </a:rPr>
              <a:t>Hibba</a:t>
            </a:r>
            <a:r>
              <a:rPr lang="en-US" sz="1400" dirty="0" smtClean="0">
                <a:solidFill>
                  <a:srgbClr val="000000"/>
                </a:solidFill>
                <a:latin typeface="KidPrint" panose="02000500000000000000" pitchFamily="2" charset="0"/>
                <a:ea typeface="Kiddish" panose="02000603000000000000" pitchFamily="2" charset="0"/>
                <a:cs typeface="KG Primary Penmanship"/>
              </a:rPr>
              <a:t>  </a:t>
            </a:r>
            <a:r>
              <a:rPr lang="en-US" sz="1400" dirty="0" err="1" smtClean="0">
                <a:solidFill>
                  <a:srgbClr val="000000"/>
                </a:solidFill>
                <a:latin typeface="KidPrint" panose="02000500000000000000" pitchFamily="2" charset="0"/>
                <a:ea typeface="Kiddish" panose="02000603000000000000" pitchFamily="2" charset="0"/>
                <a:cs typeface="KG Primary Penmanship"/>
              </a:rPr>
              <a:t>Olllie</a:t>
            </a:r>
            <a:r>
              <a:rPr lang="en-US" sz="1400" dirty="0" smtClean="0">
                <a:solidFill>
                  <a:srgbClr val="000000"/>
                </a:solidFill>
                <a:latin typeface="KidPrint" panose="02000500000000000000" pitchFamily="2" charset="0"/>
                <a:ea typeface="Kiddish" panose="02000603000000000000" pitchFamily="2" charset="0"/>
                <a:cs typeface="KG Primary Penmanship"/>
              </a:rPr>
              <a:t> M  Ollie P</a:t>
            </a:r>
            <a:endParaRPr lang="en-US" sz="1400" dirty="0">
              <a:solidFill>
                <a:srgbClr val="000000"/>
              </a:solidFill>
              <a:latin typeface="KidPrint" panose="02000500000000000000" pitchFamily="2" charset="0"/>
              <a:ea typeface="Kiddish" panose="02000603000000000000" pitchFamily="2" charset="0"/>
              <a:cs typeface="KG Primary Penmanship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1294" y="303319"/>
            <a:ext cx="4633507" cy="43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800" dirty="0" smtClean="0">
                <a:latin typeface="KG Broken Vessels Sketch"/>
                <a:cs typeface="KG Broken Vessels Sketch"/>
              </a:rPr>
              <a:t>Dojo Reading Rewards!</a:t>
            </a:r>
            <a:endParaRPr lang="en-US" sz="2800" dirty="0">
              <a:latin typeface="KG Broken Vessels Sketch"/>
              <a:cs typeface="KG Broken Vessels Sketch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5029201" y="1325625"/>
            <a:ext cx="1448442" cy="1705488"/>
            <a:chOff x="5029201" y="1325625"/>
            <a:chExt cx="1448442" cy="1705488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793608" y="1325625"/>
              <a:ext cx="542925" cy="619125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125647" y="1358294"/>
              <a:ext cx="495300" cy="581025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5029201" y="1971976"/>
              <a:ext cx="1448442" cy="560032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  <a:latin typeface="KG Primary Penmanship" panose="02000506000000020003" pitchFamily="2" charset="0"/>
                </a:rPr>
                <a:t>Some of the avatars ready to get some dojos!</a:t>
              </a:r>
              <a:endParaRPr lang="en-GB" sz="1400" dirty="0">
                <a:solidFill>
                  <a:schemeClr val="tx1"/>
                </a:solidFill>
                <a:latin typeface="KG Primary Penmanship" panose="02000506000000020003" pitchFamily="2" charset="0"/>
              </a:endParaRPr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078576" y="2371213"/>
              <a:ext cx="504825" cy="647700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971568" y="2431038"/>
              <a:ext cx="466725" cy="600075"/>
            </a:xfrm>
            <a:prstGeom prst="rect">
              <a:avLst/>
            </a:prstGeom>
          </p:spPr>
        </p:pic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56025" y="1078271"/>
            <a:ext cx="1997406" cy="1591340"/>
          </a:xfrm>
          <a:prstGeom prst="rect">
            <a:avLst/>
          </a:prstGeom>
        </p:spPr>
      </p:pic>
      <p:sp>
        <p:nvSpPr>
          <p:cNvPr id="15" name="Hexagon 14"/>
          <p:cNvSpPr/>
          <p:nvPr/>
        </p:nvSpPr>
        <p:spPr>
          <a:xfrm>
            <a:off x="384919" y="1149372"/>
            <a:ext cx="1800551" cy="1382636"/>
          </a:xfrm>
          <a:prstGeom prst="hexagon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  <a:latin typeface="KG Primary Penmanship" panose="02000506000000020003" pitchFamily="2" charset="0"/>
              </a:rPr>
              <a:t>Remember you might only read one or two pages or even your own book. It still counts! </a:t>
            </a:r>
            <a:r>
              <a:rPr lang="en-GB" sz="1200" dirty="0" smtClean="0">
                <a:solidFill>
                  <a:schemeClr val="tx1"/>
                </a:solidFill>
                <a:latin typeface="KG Primary Penmanship" panose="02000506000000020003" pitchFamily="2" charset="0"/>
                <a:sym typeface="Wingdings" panose="05000000000000000000" pitchFamily="2" charset="2"/>
              </a:rPr>
              <a:t> </a:t>
            </a:r>
            <a:endParaRPr lang="en-GB" sz="1200" dirty="0">
              <a:solidFill>
                <a:schemeClr val="tx1"/>
              </a:solidFill>
              <a:latin typeface="KG Primary Penmanship" panose="0200050600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21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3379</TotalTime>
  <Words>226</Words>
  <Application>Microsoft Office PowerPoint</Application>
  <PresentationFormat>On-screen Show (4:3)</PresentationFormat>
  <Paragraphs>45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KG Broken Vessels Sketch</vt:lpstr>
      <vt:lpstr>KG Primary Penmanship</vt:lpstr>
      <vt:lpstr>KG Primary Penmanship 2</vt:lpstr>
      <vt:lpstr>Kiddish</vt:lpstr>
      <vt:lpstr>KidPrint</vt:lpstr>
      <vt:lpstr>Wingdings</vt:lpstr>
      <vt:lpstr>Office Theme</vt:lpstr>
      <vt:lpstr>PowerPoint Presentation</vt:lpstr>
      <vt:lpstr>PowerPoint Presentation</vt:lpstr>
    </vt:vector>
  </TitlesOfParts>
  <Company>Kinders and Beyond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Bonnie Hunter</dc:creator>
  <cp:lastModifiedBy>Administrator</cp:lastModifiedBy>
  <cp:revision>84</cp:revision>
  <cp:lastPrinted>2017-09-13T07:49:33Z</cp:lastPrinted>
  <dcterms:created xsi:type="dcterms:W3CDTF">2014-08-22T21:25:49Z</dcterms:created>
  <dcterms:modified xsi:type="dcterms:W3CDTF">2018-02-28T08:35:42Z</dcterms:modified>
</cp:coreProperties>
</file>