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611B-6914-437B-A9EA-57A82659D6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FEC798-20B6-E196-4F0D-3113C07B3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55041E-4998-B76B-BF15-F8D96F471C67}"/>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3C7F507B-23AB-E16F-8683-BCB13E86B8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0814D8-DA9F-CC43-C454-700F764552F6}"/>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6023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E649A-A9E5-5CC1-8F02-C5CDBB4D9DA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57BB7C-E928-5F69-C31A-3024E1B26C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DB4B57-5C84-7E68-E5DB-028D4E5C0A52}"/>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9411A8DC-6F3E-C0C7-9F95-13DB6C72EB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6C8258-7DFD-16E8-1C19-ABAD74BC9498}"/>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47149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F5C2F-6ED7-B6EC-DDB7-6B880F84E37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E011E8-5926-92AA-268B-D48CBC1284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C29DCB-95A9-F36A-821E-AF62EF54600F}"/>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BCBB7285-3512-52FF-C2B1-148DA3F6B8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DB2B62-AACB-3034-BD91-C12747FF56AD}"/>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96307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C91E3-7317-C1D3-CBF9-AE8CFBFF16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E14F88-BE6E-54EE-A0AC-8146336DC2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AF9EC4-67C0-91F8-C54C-425846E6FE00}"/>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6E8EF79C-BE25-7957-3C58-C702404DFF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114108-B7C0-9E8D-87D1-8DC8FDAE1110}"/>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1151712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743AE-A8FC-94DF-C289-104A55808B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E8466AA-9F11-5D8E-063E-17B4AB6946B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BC8B6F-1788-E092-5D6D-7F628A3548E5}"/>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1DDBA55A-50B0-6D95-4803-C47A443A7A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EC7D7F-43BC-60A9-41A3-44FD9B2CC0FB}"/>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88622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C5943-A8D6-7E90-04FC-EA7A30DCBE2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06DDFF-BA86-341E-36C4-E677F3E176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A94894-41FD-1DD0-0942-7DC9682069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58D492A-E209-5E73-A217-DA3669E2A1F1}"/>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6" name="Footer Placeholder 5">
            <a:extLst>
              <a:ext uri="{FF2B5EF4-FFF2-40B4-BE49-F238E27FC236}">
                <a16:creationId xmlns:a16="http://schemas.microsoft.com/office/drawing/2014/main" id="{8021C44C-ADF2-89FC-5D0C-EE1BCFF5C9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EEB5AB-1076-BE1A-A5C6-47846BA5BC7C}"/>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243428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C742B-2AA4-33CD-676D-421C341A4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34AEEA-3A7E-112C-1380-6C4451937C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19DE7F-F355-D820-0C84-4CCBBA218B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6C17F5-BCF3-710C-8077-72BF27323A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8A2412-5155-2AFE-B607-E8D27D2A5B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214217-458D-3846-1250-1DA46C76F2D3}"/>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8" name="Footer Placeholder 7">
            <a:extLst>
              <a:ext uri="{FF2B5EF4-FFF2-40B4-BE49-F238E27FC236}">
                <a16:creationId xmlns:a16="http://schemas.microsoft.com/office/drawing/2014/main" id="{935FA7F5-A5E9-6966-3478-A57528CEC60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CA6A384-F0A4-D9CF-B847-67BF8F578C5D}"/>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1006981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74428-B593-9AAD-1858-00040AF8ACB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B44DD0-8934-4B06-4753-59A9A311D5FA}"/>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4" name="Footer Placeholder 3">
            <a:extLst>
              <a:ext uri="{FF2B5EF4-FFF2-40B4-BE49-F238E27FC236}">
                <a16:creationId xmlns:a16="http://schemas.microsoft.com/office/drawing/2014/main" id="{D0470830-D496-8B04-3BCB-45CE7CA392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091AD0-B1DD-4BB7-7DCF-3872077BEF89}"/>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201315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E471D1-C5F0-B9D7-410D-01601A61C385}"/>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3" name="Footer Placeholder 2">
            <a:extLst>
              <a:ext uri="{FF2B5EF4-FFF2-40B4-BE49-F238E27FC236}">
                <a16:creationId xmlns:a16="http://schemas.microsoft.com/office/drawing/2014/main" id="{A8A5FAAB-3618-D1E7-DFA7-6340C690997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7A6BA64-50B8-00A9-633E-9A1209DC5CFC}"/>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1740166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29DDC-5058-E2EB-C770-F9948A05CD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52C67D0-CFFA-D22C-76DC-069C7CC8DA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97FF93-6458-6F57-5814-5DCDFD5A61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AEA9AC-5477-E4C4-6604-5F000CBC67D8}"/>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6" name="Footer Placeholder 5">
            <a:extLst>
              <a:ext uri="{FF2B5EF4-FFF2-40B4-BE49-F238E27FC236}">
                <a16:creationId xmlns:a16="http://schemas.microsoft.com/office/drawing/2014/main" id="{22354AC6-452F-2640-389B-5E20B2C0BD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9B3CBF-69C0-4EDD-1756-8C392A483C18}"/>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75023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598C9-3D4B-F571-D4BC-6C1EBF2102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1F6E3A-BBCA-5473-C3D6-71A4AF8FB8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B6AF5B-1CE7-5ADE-4D64-84A247FB7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577495-82F1-51AF-8144-07D3462E30CF}"/>
              </a:ext>
            </a:extLst>
          </p:cNvPr>
          <p:cNvSpPr>
            <a:spLocks noGrp="1"/>
          </p:cNvSpPr>
          <p:nvPr>
            <p:ph type="dt" sz="half" idx="10"/>
          </p:nvPr>
        </p:nvSpPr>
        <p:spPr/>
        <p:txBody>
          <a:bodyPr/>
          <a:lstStyle/>
          <a:p>
            <a:fld id="{1A9275A1-379F-4247-A50D-7C1C8D8954CC}" type="datetimeFigureOut">
              <a:rPr lang="en-GB" smtClean="0"/>
              <a:t>26/03/2026</a:t>
            </a:fld>
            <a:endParaRPr lang="en-GB"/>
          </a:p>
        </p:txBody>
      </p:sp>
      <p:sp>
        <p:nvSpPr>
          <p:cNvPr id="6" name="Footer Placeholder 5">
            <a:extLst>
              <a:ext uri="{FF2B5EF4-FFF2-40B4-BE49-F238E27FC236}">
                <a16:creationId xmlns:a16="http://schemas.microsoft.com/office/drawing/2014/main" id="{97448763-0C8A-9B26-32D5-BF641D97F0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3986FF-E14D-B3CB-D2E7-F641406FCCF4}"/>
              </a:ext>
            </a:extLst>
          </p:cNvPr>
          <p:cNvSpPr>
            <a:spLocks noGrp="1"/>
          </p:cNvSpPr>
          <p:nvPr>
            <p:ph type="sldNum" sz="quarter" idx="12"/>
          </p:nvPr>
        </p:nvSpPr>
        <p:spPr/>
        <p:txBody>
          <a:bodyPr/>
          <a:lstStyle/>
          <a:p>
            <a:fld id="{6B80E56D-027F-44E9-BAB4-D37970831721}" type="slidenum">
              <a:rPr lang="en-GB" smtClean="0"/>
              <a:t>‹#›</a:t>
            </a:fld>
            <a:endParaRPr lang="en-GB"/>
          </a:p>
        </p:txBody>
      </p:sp>
    </p:spTree>
    <p:extLst>
      <p:ext uri="{BB962C8B-B14F-4D97-AF65-F5344CB8AC3E}">
        <p14:creationId xmlns:p14="http://schemas.microsoft.com/office/powerpoint/2010/main" val="380091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054344-E162-1308-8133-32F30E1AE0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500E71-7AEA-4BA3-3488-FE37FC7F0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C29560-C756-3D65-2739-65C1E2995B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9275A1-379F-4247-A50D-7C1C8D8954CC}" type="datetimeFigureOut">
              <a:rPr lang="en-GB" smtClean="0"/>
              <a:t>26/03/2026</a:t>
            </a:fld>
            <a:endParaRPr lang="en-GB"/>
          </a:p>
        </p:txBody>
      </p:sp>
      <p:sp>
        <p:nvSpPr>
          <p:cNvPr id="5" name="Footer Placeholder 4">
            <a:extLst>
              <a:ext uri="{FF2B5EF4-FFF2-40B4-BE49-F238E27FC236}">
                <a16:creationId xmlns:a16="http://schemas.microsoft.com/office/drawing/2014/main" id="{924150E5-7D0C-F99B-8D86-AE23AF257A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F04432F-7A5A-4DAB-89B5-7A591B6178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80E56D-027F-44E9-BAB4-D37970831721}" type="slidenum">
              <a:rPr lang="en-GB" smtClean="0"/>
              <a:t>‹#›</a:t>
            </a:fld>
            <a:endParaRPr lang="en-GB"/>
          </a:p>
        </p:txBody>
      </p:sp>
    </p:spTree>
    <p:extLst>
      <p:ext uri="{BB962C8B-B14F-4D97-AF65-F5344CB8AC3E}">
        <p14:creationId xmlns:p14="http://schemas.microsoft.com/office/powerpoint/2010/main" val="1284603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177398" y="474708"/>
            <a:ext cx="3460750" cy="2716389"/>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Dear Year 5 parents</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We hope you had a lovely half term break. During this half term, our topic is based on Earth and Space. As well as science, many of our other lessons across the curriculum will be linked to this topic. This includes an exciting and ambitious DT project with cams and moving parts. </a:t>
            </a:r>
            <a:r>
              <a:rPr kumimoji="0" lang="en-GB" altLang="en-US" sz="1000" b="1" i="0" u="none" strike="noStrike" cap="none" normalizeH="0" baseline="0" dirty="0">
                <a:ln>
                  <a:noFill/>
                </a:ln>
                <a:solidFill>
                  <a:srgbClr val="000000"/>
                </a:solidFill>
                <a:effectLst/>
                <a:latin typeface="Calibri"/>
                <a:ea typeface="Calibri"/>
                <a:cs typeface="Calibri"/>
              </a:rPr>
              <a:t>Children will need to bring in a shoe box for this project.</a:t>
            </a:r>
          </a:p>
          <a:p>
            <a:pPr algn="just" eaLnBrk="0" fontAlgn="base" hangingPunct="0">
              <a:spcBef>
                <a:spcPct val="0"/>
              </a:spcBef>
              <a:spcAft>
                <a:spcPct val="0"/>
              </a:spcAft>
            </a:pPr>
            <a:endParaRPr lang="en-GB" altLang="en-US" sz="1000" b="1" dirty="0">
              <a:solidFill>
                <a:srgbClr val="000000"/>
              </a:solidFill>
              <a:latin typeface="Calibri"/>
              <a:ea typeface="Calibri"/>
              <a:cs typeface="Calibri"/>
            </a:endParaRPr>
          </a:p>
          <a:p>
            <a:pPr algn="just" eaLnBrk="0" fontAlgn="base" hangingPunct="0">
              <a:spcBef>
                <a:spcPct val="0"/>
              </a:spcBef>
              <a:spcAft>
                <a:spcPct val="0"/>
              </a:spcAft>
            </a:pPr>
            <a:r>
              <a:rPr lang="en-GB" altLang="en-US" sz="1000" dirty="0">
                <a:solidFill>
                  <a:srgbClr val="000000"/>
                </a:solidFill>
                <a:latin typeface="Calibri"/>
                <a:ea typeface="Calibri"/>
                <a:cs typeface="Calibri"/>
              </a:rPr>
              <a:t>If you fancy some exciting pre-learning for this topic, MOSI in Manchester has an exciting exhibition (on until 19/4) called ‘Cosmic Chaos’ where children can put on their space boots and find out what life is like in an international space station! </a:t>
            </a:r>
            <a:endParaRPr kumimoji="0" lang="en-GB" altLang="en-US" sz="1000" i="0" u="none" strike="noStrike" cap="none" normalizeH="0" baseline="0" dirty="0">
              <a:ln>
                <a:noFill/>
              </a:ln>
              <a:solidFill>
                <a:srgbClr val="000000"/>
              </a:solidFill>
              <a:effectLst/>
              <a:latin typeface="Calibri"/>
              <a:ea typeface="Calibri"/>
              <a:cs typeface="Calibri"/>
            </a:endParaRPr>
          </a:p>
          <a:p>
            <a:pPr algn="just" eaLnBrk="0" fontAlgn="base" hangingPunct="0">
              <a:spcBef>
                <a:spcPct val="0"/>
              </a:spcBef>
              <a:spcAft>
                <a:spcPct val="0"/>
              </a:spcAft>
            </a:pPr>
            <a:endParaRPr kumimoji="0" lang="en-GB" altLang="en-US" sz="1000" b="0" i="0" u="none" strike="noStrike" cap="none" normalizeH="0" baseline="0" dirty="0">
              <a:ln>
                <a:noFill/>
              </a:ln>
              <a:solidFill>
                <a:srgbClr val="000000"/>
              </a:solidFill>
              <a:effectLst/>
              <a:latin typeface="Calibri"/>
              <a:ea typeface="Calibri"/>
              <a:cs typeface="Calibri"/>
            </a:endParaRPr>
          </a:p>
          <a:p>
            <a:pPr algn="just" eaLnBrk="0" fontAlgn="base" hangingPunct="0">
              <a:spcBef>
                <a:spcPct val="0"/>
              </a:spcBef>
              <a:spcAft>
                <a:spcPct val="0"/>
              </a:spcAft>
            </a:pPr>
            <a:r>
              <a:rPr lang="en-GB" altLang="en-US" sz="1000" dirty="0">
                <a:solidFill>
                  <a:srgbClr val="000000"/>
                </a:solidFill>
                <a:latin typeface="Calibri"/>
                <a:ea typeface="Calibri"/>
                <a:cs typeface="Calibri"/>
              </a:rPr>
              <a:t>We hope you all enjoy the learning journey this half term. Thanks in advance for your support.</a:t>
            </a:r>
          </a:p>
          <a:p>
            <a:pPr algn="just" eaLnBrk="0" fontAlgn="base" hangingPunct="0">
              <a:spcBef>
                <a:spcPct val="0"/>
              </a:spcBef>
              <a:spcAft>
                <a:spcPct val="0"/>
              </a:spcAft>
            </a:pPr>
            <a:endParaRPr lang="en-GB" altLang="en-US" sz="1000" dirty="0">
              <a:solidFill>
                <a:srgbClr val="000000"/>
              </a:solidFill>
              <a:latin typeface="Calibri"/>
              <a:ea typeface="Calibri"/>
              <a:cs typeface="Calibri"/>
            </a:endParaRP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Mrs McIvor and Mrs Kennerley</a:t>
            </a:r>
          </a:p>
          <a:p>
            <a:pPr algn="just" eaLnBrk="0" fontAlgn="base" hangingPunct="0">
              <a:spcBef>
                <a:spcPct val="0"/>
              </a:spcBef>
              <a:spcAft>
                <a:spcPct val="0"/>
              </a:spcAft>
            </a:pPr>
            <a:endParaRPr lang="en-GB" altLang="en-US" sz="1000" b="1" u="sng" dirty="0">
              <a:solidFill>
                <a:srgbClr val="000000"/>
              </a:solidFill>
              <a:latin typeface="Calibri"/>
              <a:ea typeface="Calibri"/>
              <a:cs typeface="Calibri"/>
            </a:endParaRPr>
          </a:p>
          <a:p>
            <a:pPr marL="0" marR="0" lvl="0" indent="0" algn="just" defTabSz="914400">
              <a:lnSpc>
                <a:spcPct val="100000"/>
              </a:lnSpc>
              <a:spcBef>
                <a:spcPct val="0"/>
              </a:spcBef>
              <a:spcAft>
                <a:spcPct val="0"/>
              </a:spcAft>
              <a:buClrTx/>
              <a:buSzTx/>
              <a:buFontTx/>
              <a:buNone/>
              <a:tabLst/>
            </a:pPr>
            <a:endParaRPr lang="en-GB" altLang="en-US" sz="1000" dirty="0">
              <a:solidFill>
                <a:srgbClr val="000000"/>
              </a:solidFill>
              <a:latin typeface="Calibri"/>
              <a:ea typeface="Calibri"/>
              <a:cs typeface="Calibri"/>
            </a:endParaRPr>
          </a:p>
          <a:p>
            <a:pPr algn="just" eaLnBrk="0" fontAlgn="base" hangingPunct="0">
              <a:spcBef>
                <a:spcPct val="0"/>
              </a:spcBef>
              <a:spcAft>
                <a:spcPct val="0"/>
              </a:spcAft>
            </a:pPr>
            <a:endParaRPr lang="en-GB" altLang="en-US" sz="1200" dirty="0">
              <a:latin typeface="Calibri" panose="020F0502020204030204" pitchFamily="34" charset="0"/>
              <a:ea typeface="Calibri" panose="020F0502020204030204" pitchFamily="34" charset="0"/>
              <a:cs typeface="Calibri" panose="020F0502020204030204" pitchFamily="34" charset="0"/>
            </a:endParaRPr>
          </a:p>
          <a:p>
            <a:pPr algn="just" eaLnBrk="0" fontAlgn="base" hangingPunct="0">
              <a:spcBef>
                <a:spcPct val="0"/>
              </a:spcBef>
              <a:spcAft>
                <a:spcPct val="0"/>
              </a:spcAft>
            </a:pPr>
            <a:endParaRPr lang="en-GB" altLang="en-US" sz="1200" dirty="0">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0"/>
              </a:spcBef>
              <a:spcAft>
                <a:spcPct val="0"/>
              </a:spcAft>
            </a:pPr>
            <a:endParaRPr lang="en-US" altLang="en-US" dirty="0">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9022717" y="487961"/>
            <a:ext cx="2899458" cy="2412546"/>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b="1" dirty="0">
                <a:latin typeface="Calibri"/>
                <a:ea typeface="Calibri"/>
                <a:cs typeface="Calibri"/>
              </a:rPr>
              <a:t>PSHE</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latin typeface="Calibri"/>
                <a:ea typeface="Calibri"/>
                <a:cs typeface="Calibri"/>
              </a:rPr>
              <a:t>During our PSHE sessions, we will be answering the following questions:</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Why is sleep important?</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How can enjoy the sun safely without harming our skin or health?</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How do medicines help us stay safe and what can we do to manage allergies safely?</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How can using vaccinations and medicines safely help us stay heathy and prevent illnesses?</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What makes up our personal identity and how do our qualities, backgrounds and experiences make us all unique?</a:t>
            </a:r>
          </a:p>
          <a:p>
            <a:pPr marL="171450" marR="0" lvl="0" indent="-171450" algn="just" defTabSz="914400" rtl="0" eaLnBrk="0" fontAlgn="base" latinLnBrk="0" hangingPunct="0">
              <a:lnSpc>
                <a:spcPct val="100000"/>
              </a:lnSpc>
              <a:spcBef>
                <a:spcPct val="0"/>
              </a:spcBef>
              <a:spcAft>
                <a:spcPct val="0"/>
              </a:spcAft>
              <a:buClrTx/>
              <a:buSzTx/>
              <a:buFontTx/>
              <a:buChar char="-"/>
              <a:tabLst/>
            </a:pPr>
            <a:r>
              <a:rPr lang="en-GB" altLang="en-US" sz="1000" dirty="0">
                <a:latin typeface="Calibri"/>
                <a:ea typeface="Calibri"/>
                <a:cs typeface="Calibri"/>
              </a:rPr>
              <a:t>How can being active help our emotional and physical wellbeing?</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000" dirty="0">
              <a:latin typeface="Calibri"/>
              <a:ea typeface="Calibri"/>
              <a:cs typeface="Calibri"/>
            </a:endParaRPr>
          </a:p>
        </p:txBody>
      </p:sp>
      <p:sp>
        <p:nvSpPr>
          <p:cNvPr id="7" name="Text Box 5"/>
          <p:cNvSpPr txBox="1">
            <a:spLocks noChangeArrowheads="1"/>
          </p:cNvSpPr>
          <p:nvPr/>
        </p:nvSpPr>
        <p:spPr bwMode="auto">
          <a:xfrm>
            <a:off x="9161679" y="3378873"/>
            <a:ext cx="2760495" cy="1051164"/>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Design Technology</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Calibri"/>
                <a:ea typeface="Calibri"/>
                <a:cs typeface="Calibri"/>
              </a:rPr>
              <a:t>This half term, the children will design, build and decorate an informative moving toy using cams. The purpose of this toy is to teach younger children about the planets of the solar system. </a:t>
            </a:r>
            <a:r>
              <a:rPr lang="en-GB" altLang="en-US" sz="1000" b="1" dirty="0">
                <a:solidFill>
                  <a:srgbClr val="000000"/>
                </a:solidFill>
                <a:latin typeface="Calibri"/>
                <a:ea typeface="Calibri"/>
                <a:cs typeface="Calibri"/>
              </a:rPr>
              <a:t>Children will need to bring in a shoe box for this activity.</a:t>
            </a:r>
            <a:endParaRPr kumimoji="0" lang="en-GB" altLang="en-US" sz="1000" b="1" i="0" u="none" strike="noStrike" cap="none" normalizeH="0" baseline="0" dirty="0">
              <a:ln>
                <a:noFill/>
              </a:ln>
              <a:solidFill>
                <a:srgbClr val="000000"/>
              </a:solidFill>
              <a:effectLst/>
              <a:latin typeface="Calibri"/>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p:txBody>
      </p:sp>
      <p:sp>
        <p:nvSpPr>
          <p:cNvPr id="8" name="Text Box 6"/>
          <p:cNvSpPr txBox="1">
            <a:spLocks noChangeArrowheads="1"/>
          </p:cNvSpPr>
          <p:nvPr/>
        </p:nvSpPr>
        <p:spPr bwMode="auto">
          <a:xfrm>
            <a:off x="3717569" y="1779364"/>
            <a:ext cx="2466977" cy="822987"/>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panose="020F0502020204030204" pitchFamily="34" charset="0"/>
              </a:rPr>
              <a:t>Computing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Calibri" panose="020F0502020204030204" pitchFamily="34" charset="0"/>
              </a:rPr>
              <a:t>This half term, we will use Purple Mash for modelling purposes to create space related models.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 Box 7"/>
          <p:cNvSpPr txBox="1">
            <a:spLocks noChangeArrowheads="1"/>
          </p:cNvSpPr>
          <p:nvPr/>
        </p:nvSpPr>
        <p:spPr bwMode="auto">
          <a:xfrm>
            <a:off x="3738782" y="5289102"/>
            <a:ext cx="3577152" cy="1207400"/>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panose="020F0502020204030204" pitchFamily="34" charset="0"/>
              </a:rPr>
              <a:t>Mathematics</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Calibri" panose="020F0502020204030204" pitchFamily="34" charset="0"/>
              </a:rPr>
              <a:t>This term, we will continue our work on comparing and ordering  decimals to three decimal places. We will then look at equivalence between fractions, decimals and percentages. We will look at shape by focussing on angles, translating and lines of symmetry. During the whole half term, we will continue to practise calculations using the four operations</a:t>
            </a:r>
            <a:endParaRPr kumimoji="0" lang="en-GB" altLang="en-US" sz="100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0" name="Text Box 8"/>
          <p:cNvSpPr txBox="1">
            <a:spLocks noChangeArrowheads="1"/>
          </p:cNvSpPr>
          <p:nvPr/>
        </p:nvSpPr>
        <p:spPr bwMode="auto">
          <a:xfrm>
            <a:off x="6266361" y="487961"/>
            <a:ext cx="2674541" cy="2072084"/>
          </a:xfrm>
          <a:prstGeom prst="rect">
            <a:avLst/>
          </a:prstGeom>
          <a:solidFill>
            <a:srgbClr val="FFFFFF"/>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English</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Calibri"/>
                <a:ea typeface="Calibri"/>
                <a:cs typeface="Calibri"/>
              </a:rPr>
              <a:t>As usual, our writing will be linked to our topic. Our main focus in is news reports where we will use real life events (Artemis 2) and drama to support this space-themed topic. Secondly, we will be writing a persuasive letter and poetry about a fictional planet.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Calibri"/>
              <a:ea typeface="Calibri"/>
              <a:cs typeface="Calibri"/>
            </a:endParaRP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Calibri"/>
                <a:ea typeface="Calibri"/>
                <a:cs typeface="Calibri"/>
              </a:rPr>
              <a:t>Reading will be taught as mixture  a whole class and individual reading. Grammar will be taught once a week separately and consolidated in our reading and writing. Spelling tests will continue on Fridays.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Calibri"/>
              <a:ea typeface="Calibri"/>
              <a:cs typeface="Calibri"/>
            </a:endParaRPr>
          </a:p>
        </p:txBody>
      </p:sp>
      <p:sp>
        <p:nvSpPr>
          <p:cNvPr id="11" name="Text Box 9"/>
          <p:cNvSpPr txBox="1">
            <a:spLocks noChangeArrowheads="1"/>
          </p:cNvSpPr>
          <p:nvPr/>
        </p:nvSpPr>
        <p:spPr bwMode="auto">
          <a:xfrm>
            <a:off x="9161680" y="4609306"/>
            <a:ext cx="2760495" cy="1788425"/>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panose="020F0502020204030204" pitchFamily="34" charset="0"/>
              </a:rPr>
              <a:t>Science</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Calibri" panose="020F0502020204030204" pitchFamily="34" charset="0"/>
              </a:rPr>
              <a:t>Our</a:t>
            </a:r>
            <a:r>
              <a:rPr kumimoji="0" lang="en-GB" altLang="en-US" sz="1000" b="0" i="0" u="none" strike="noStrike" cap="none" normalizeH="0" baseline="0" dirty="0">
                <a:ln>
                  <a:noFill/>
                </a:ln>
                <a:solidFill>
                  <a:srgbClr val="000000"/>
                </a:solidFill>
                <a:effectLst/>
                <a:latin typeface="Calibri" panose="020F0502020204030204" pitchFamily="34" charset="0"/>
              </a:rPr>
              <a:t> whole topic this half term is science based, therefore our learning across the curriculu</a:t>
            </a:r>
            <a:r>
              <a:rPr lang="en-GB" altLang="en-US" sz="1000" dirty="0">
                <a:solidFill>
                  <a:srgbClr val="000000"/>
                </a:solidFill>
                <a:latin typeface="Calibri" panose="020F0502020204030204" pitchFamily="34" charset="0"/>
              </a:rPr>
              <a:t>m will be about Earth and space. We will learn about the planets in the solar system, what they are like, how they move and the scientists who studied them. We will also explore why the moon appears to change shape and why night and day occur.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Text Box 10"/>
          <p:cNvSpPr txBox="1">
            <a:spLocks noChangeArrowheads="1"/>
          </p:cNvSpPr>
          <p:nvPr/>
        </p:nvSpPr>
        <p:spPr bwMode="auto">
          <a:xfrm>
            <a:off x="3681666" y="478453"/>
            <a:ext cx="2465388" cy="1161181"/>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Physical Education</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Children need their PE kit on Wednesdays for PE and gymnastics. Games takes place </a:t>
            </a:r>
            <a:r>
              <a:rPr lang="en-GB" altLang="en-US" sz="1000" dirty="0">
                <a:solidFill>
                  <a:srgbClr val="000000"/>
                </a:solidFill>
                <a:latin typeface="Calibri"/>
                <a:ea typeface="Calibri"/>
                <a:cs typeface="Calibri"/>
              </a:rPr>
              <a:t>on a Thursday</a:t>
            </a:r>
            <a:r>
              <a:rPr kumimoji="0" lang="en-GB" altLang="en-US" sz="1000" b="0" i="0" u="none" strike="noStrike" cap="none" normalizeH="0" baseline="0" dirty="0">
                <a:ln>
                  <a:noFill/>
                </a:ln>
                <a:solidFill>
                  <a:srgbClr val="000000"/>
                </a:solidFill>
                <a:effectLst/>
                <a:latin typeface="Calibri"/>
                <a:ea typeface="Calibri"/>
                <a:cs typeface="Calibri"/>
              </a:rPr>
              <a:t> afternoon and is led by Mrs Buchannan and the sports coaches</a:t>
            </a:r>
            <a:r>
              <a:rPr lang="en-GB" altLang="en-US" sz="1000" dirty="0">
                <a:solidFill>
                  <a:srgbClr val="000000"/>
                </a:solidFill>
                <a:latin typeface="Calibri"/>
                <a:ea typeface="Calibri"/>
                <a:cs typeface="Calibri"/>
              </a:rPr>
              <a:t>. </a:t>
            </a:r>
            <a:r>
              <a:rPr kumimoji="0" lang="en-GB" altLang="en-US" sz="1000" b="0" i="0" u="none" strike="noStrike" cap="none" normalizeH="0" baseline="0" dirty="0">
                <a:ln>
                  <a:noFill/>
                </a:ln>
                <a:solidFill>
                  <a:srgbClr val="000000"/>
                </a:solidFill>
                <a:effectLst/>
                <a:latin typeface="Calibri"/>
                <a:ea typeface="Calibri"/>
                <a:cs typeface="Calibri"/>
              </a:rPr>
              <a:t>PE and games kits should stay in school until the half term break. </a:t>
            </a:r>
            <a:endParaRPr lang="en-GB" altLang="en-US" sz="1000" b="0" i="0" u="none" strike="noStrike" cap="none" normalizeH="0" baseline="0" dirty="0">
              <a:ln>
                <a:noFill/>
              </a:ln>
              <a:solidFill>
                <a:srgbClr val="000000"/>
              </a:solidFill>
              <a:effectLst/>
              <a:latin typeface="Calibri"/>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Text Box 11"/>
          <p:cNvSpPr txBox="1">
            <a:spLocks noChangeArrowheads="1"/>
          </p:cNvSpPr>
          <p:nvPr/>
        </p:nvSpPr>
        <p:spPr bwMode="auto">
          <a:xfrm>
            <a:off x="177398" y="3274616"/>
            <a:ext cx="3464322" cy="3267576"/>
          </a:xfrm>
          <a:prstGeom prst="rect">
            <a:avLst/>
          </a:prstGeom>
          <a:solidFill>
            <a:schemeClr val="bg1"/>
          </a:solidFill>
          <a:ln w="2540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rgbClr val="000000"/>
                </a:solidFill>
                <a:effectLst/>
                <a:latin typeface="Calibri"/>
                <a:ea typeface="Calibri"/>
                <a:cs typeface="Calibri"/>
              </a:rPr>
              <a:t>Supporting your child at home</a:t>
            </a: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Thank you for your ongoing support with your child’s learning at home. It is always fun to share things they have made or written at home.</a:t>
            </a:r>
          </a:p>
          <a:p>
            <a:pPr algn="just" eaLnBrk="0" fontAlgn="base" hangingPunct="0">
              <a:spcBef>
                <a:spcPct val="0"/>
              </a:spcBef>
              <a:spcAft>
                <a:spcPct val="0"/>
              </a:spcAft>
            </a:pPr>
            <a:endParaRPr lang="en-GB" altLang="en-US" sz="1000" dirty="0">
              <a:solidFill>
                <a:srgbClr val="000000"/>
              </a:solidFill>
              <a:latin typeface="Calibri"/>
              <a:ea typeface="Calibri"/>
              <a:cs typeface="Calibri"/>
            </a:endParaRP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We will continue with the homework grid at the start of every half term. Once you have the grid it is up to you and your child which six activities you decide to complete and when. They can bring completed activities in at any time up to the end of the term. Date for homework completion is Wednesday 20</a:t>
            </a:r>
            <a:r>
              <a:rPr kumimoji="0" lang="en-GB" altLang="en-US" sz="1000" b="0" i="0" u="none" strike="noStrike" cap="none" normalizeH="0" baseline="30000" dirty="0">
                <a:ln>
                  <a:noFill/>
                </a:ln>
                <a:solidFill>
                  <a:srgbClr val="000000"/>
                </a:solidFill>
                <a:effectLst/>
                <a:latin typeface="Calibri"/>
                <a:ea typeface="Calibri"/>
                <a:cs typeface="Calibri"/>
              </a:rPr>
              <a:t>th</a:t>
            </a:r>
            <a:r>
              <a:rPr kumimoji="0" lang="en-GB" altLang="en-US" sz="1000" b="0" i="0" u="none" strike="noStrike" cap="none" normalizeH="0" baseline="0" dirty="0">
                <a:ln>
                  <a:noFill/>
                </a:ln>
                <a:solidFill>
                  <a:srgbClr val="000000"/>
                </a:solidFill>
                <a:effectLst/>
                <a:latin typeface="Calibri"/>
                <a:ea typeface="Calibri"/>
                <a:cs typeface="Calibri"/>
              </a:rPr>
              <a:t> May.</a:t>
            </a:r>
            <a:endParaRPr kumimoji="0" lang="en-US" altLang="en-US" sz="1800" b="0" i="0" u="none" strike="noStrike" cap="none" normalizeH="0" baseline="0" dirty="0">
              <a:ln>
                <a:noFill/>
              </a:ln>
              <a:solidFill>
                <a:schemeClr val="tx1"/>
              </a:solidFill>
              <a:effectLst/>
              <a:latin typeface="Calibri"/>
              <a:ea typeface="Calibri"/>
              <a:cs typeface="Calibri"/>
            </a:endParaRPr>
          </a:p>
          <a:p>
            <a:pPr algn="just" eaLnBrk="0" fontAlgn="base" hangingPunct="0">
              <a:spcBef>
                <a:spcPct val="0"/>
              </a:spcBef>
              <a:spcAft>
                <a:spcPct val="0"/>
              </a:spcAft>
            </a:pPr>
            <a:endParaRPr kumimoji="0" lang="en-GB" altLang="en-US" sz="1000" b="0" i="0" u="none" strike="noStrike" cap="none" normalizeH="0" baseline="0" dirty="0">
              <a:ln>
                <a:noFill/>
              </a:ln>
              <a:solidFill>
                <a:srgbClr val="000000"/>
              </a:solidFill>
              <a:effectLst/>
              <a:latin typeface="Calibri"/>
              <a:ea typeface="Calibri"/>
              <a:cs typeface="Calibri"/>
            </a:endParaRPr>
          </a:p>
          <a:p>
            <a:pPr algn="just"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Please read regularly with your child each week focussing not only on fluency</a:t>
            </a:r>
            <a:r>
              <a:rPr lang="en-GB" altLang="en-US" sz="1000" dirty="0">
                <a:solidFill>
                  <a:srgbClr val="000000"/>
                </a:solidFill>
                <a:latin typeface="Calibri"/>
                <a:ea typeface="Calibri"/>
                <a:cs typeface="Calibri"/>
              </a:rPr>
              <a:t>,</a:t>
            </a:r>
            <a:r>
              <a:rPr kumimoji="0" lang="en-GB" altLang="en-US" sz="1000" b="0" i="0" u="none" strike="noStrike" cap="none" normalizeH="0" baseline="0" dirty="0">
                <a:ln>
                  <a:noFill/>
                </a:ln>
                <a:solidFill>
                  <a:srgbClr val="000000"/>
                </a:solidFill>
                <a:effectLst/>
                <a:latin typeface="Calibri"/>
                <a:ea typeface="Calibri"/>
                <a:cs typeface="Calibri"/>
              </a:rPr>
              <a:t> but comprehension </a:t>
            </a:r>
            <a:r>
              <a:rPr lang="en-GB" altLang="en-US" sz="1000" dirty="0">
                <a:solidFill>
                  <a:srgbClr val="000000"/>
                </a:solidFill>
                <a:latin typeface="Calibri"/>
                <a:ea typeface="Calibri"/>
                <a:cs typeface="Calibri"/>
              </a:rPr>
              <a:t>and understanding as well</a:t>
            </a:r>
            <a:r>
              <a:rPr kumimoji="0" lang="en-GB" altLang="en-US" sz="1000" b="0" i="0" u="none" strike="noStrike" cap="none" normalizeH="0" baseline="0" dirty="0">
                <a:ln>
                  <a:noFill/>
                </a:ln>
                <a:solidFill>
                  <a:srgbClr val="000000"/>
                </a:solidFill>
                <a:effectLst/>
                <a:latin typeface="Calibri"/>
                <a:ea typeface="Calibri"/>
                <a:cs typeface="Calibri"/>
              </a:rPr>
              <a:t>. There will be weekly spell checks. Spelling lists will be sent home each </a:t>
            </a:r>
            <a:r>
              <a:rPr lang="en-GB" altLang="en-US" sz="1000" dirty="0">
                <a:solidFill>
                  <a:srgbClr val="000000"/>
                </a:solidFill>
                <a:latin typeface="Calibri"/>
                <a:ea typeface="Calibri"/>
                <a:cs typeface="Calibri"/>
              </a:rPr>
              <a:t>Friday</a:t>
            </a:r>
            <a:r>
              <a:rPr kumimoji="0" lang="en-GB" altLang="en-US" sz="1000" b="0" i="0" u="none" strike="noStrike" cap="none" normalizeH="0" baseline="0" dirty="0">
                <a:ln>
                  <a:noFill/>
                </a:ln>
                <a:solidFill>
                  <a:srgbClr val="000000"/>
                </a:solidFill>
                <a:effectLst/>
                <a:latin typeface="Calibri"/>
                <a:ea typeface="Calibri"/>
                <a:cs typeface="Calibri"/>
              </a:rPr>
              <a:t> for a check the following </a:t>
            </a:r>
            <a:r>
              <a:rPr lang="en-GB" altLang="en-US" sz="1000" dirty="0">
                <a:solidFill>
                  <a:srgbClr val="000000"/>
                </a:solidFill>
                <a:latin typeface="Calibri"/>
                <a:ea typeface="Calibri"/>
                <a:cs typeface="Calibri"/>
              </a:rPr>
              <a:t>Friday</a:t>
            </a:r>
            <a:r>
              <a:rPr kumimoji="0" lang="en-GB" altLang="en-US" sz="1000" b="0" i="0" u="none" strike="noStrike" cap="none" normalizeH="0" baseline="0" dirty="0">
                <a:ln>
                  <a:noFill/>
                </a:ln>
                <a:solidFill>
                  <a:srgbClr val="000000"/>
                </a:solidFill>
                <a:effectLst/>
                <a:latin typeface="Calibri"/>
                <a:ea typeface="Calibri"/>
                <a:cs typeface="Calibri"/>
              </a:rPr>
              <a:t>. Don’t forget to practise the spellings using the games on ED Shed. </a:t>
            </a:r>
            <a:endParaRPr lang="en-GB" altLang="en-US" sz="1000" dirty="0">
              <a:solidFill>
                <a:srgbClr val="000000"/>
              </a:solidFill>
              <a:latin typeface="Calibri"/>
              <a:ea typeface="Calibri"/>
              <a:cs typeface="Calibri"/>
            </a:endParaRPr>
          </a:p>
          <a:p>
            <a:pPr algn="just">
              <a:spcBef>
                <a:spcPct val="0"/>
              </a:spcBef>
              <a:spcAft>
                <a:spcPct val="0"/>
              </a:spcAft>
            </a:pPr>
            <a:endParaRPr lang="en-GB" altLang="en-US" sz="1000" dirty="0">
              <a:solidFill>
                <a:srgbClr val="000000"/>
              </a:solidFill>
              <a:latin typeface="Calibri"/>
              <a:ea typeface="Calibri"/>
              <a:cs typeface="Calibri"/>
            </a:endParaRPr>
          </a:p>
          <a:p>
            <a:pPr algn="just">
              <a:spcBef>
                <a:spcPct val="0"/>
              </a:spcBef>
              <a:spcAft>
                <a:spcPct val="0"/>
              </a:spcAft>
            </a:pPr>
            <a:r>
              <a:rPr kumimoji="0" lang="en-GB" altLang="en-US" sz="1000" b="0" i="0" u="none" strike="noStrike" cap="none" normalizeH="0" baseline="0" dirty="0">
                <a:ln>
                  <a:noFill/>
                </a:ln>
                <a:solidFill>
                  <a:srgbClr val="000000"/>
                </a:solidFill>
                <a:effectLst/>
                <a:latin typeface="Calibri"/>
                <a:ea typeface="Calibri"/>
                <a:cs typeface="Calibri"/>
              </a:rPr>
              <a:t>For maths, TTRS </a:t>
            </a:r>
            <a:r>
              <a:rPr lang="en-GB" altLang="en-US" sz="1000" dirty="0">
                <a:solidFill>
                  <a:srgbClr val="000000"/>
                </a:solidFill>
                <a:latin typeface="Calibri"/>
                <a:ea typeface="Calibri"/>
                <a:cs typeface="Calibri"/>
              </a:rPr>
              <a:t>can</a:t>
            </a:r>
            <a:r>
              <a:rPr kumimoji="0" lang="en-GB" altLang="en-US" sz="1000" b="0" i="0" u="none" strike="noStrike" cap="none" normalizeH="0" baseline="0" dirty="0">
                <a:ln>
                  <a:noFill/>
                </a:ln>
                <a:solidFill>
                  <a:srgbClr val="000000"/>
                </a:solidFill>
                <a:effectLst/>
                <a:latin typeface="Calibri"/>
                <a:ea typeface="Calibri"/>
                <a:cs typeface="Calibri"/>
              </a:rPr>
              <a:t> be used at home to help them </a:t>
            </a:r>
            <a:r>
              <a:rPr lang="en-GB" altLang="en-US" sz="1000" dirty="0">
                <a:solidFill>
                  <a:srgbClr val="000000"/>
                </a:solidFill>
                <a:latin typeface="Calibri"/>
                <a:ea typeface="Calibri"/>
                <a:cs typeface="Calibri"/>
              </a:rPr>
              <a:t>retain</a:t>
            </a:r>
            <a:r>
              <a:rPr kumimoji="0" lang="en-GB" altLang="en-US" sz="1000" b="0" i="0" u="none" strike="noStrike" cap="none" normalizeH="0" baseline="0" dirty="0">
                <a:ln>
                  <a:noFill/>
                </a:ln>
                <a:solidFill>
                  <a:srgbClr val="000000"/>
                </a:solidFill>
                <a:effectLst/>
                <a:latin typeface="Calibri"/>
                <a:ea typeface="Calibri"/>
                <a:cs typeface="Calibri"/>
              </a:rPr>
              <a:t> their  fluency in recall of their table facts. </a:t>
            </a:r>
            <a:r>
              <a:rPr lang="en-GB" altLang="en-US" sz="1000" dirty="0">
                <a:solidFill>
                  <a:srgbClr val="000000"/>
                </a:solidFill>
                <a:latin typeface="Calibri"/>
                <a:ea typeface="Calibri"/>
                <a:cs typeface="Calibri"/>
              </a:rPr>
              <a:t>This is invaluable in helping them with speed and accuracy in  the weekly arithmetic tests.</a:t>
            </a:r>
            <a:endParaRPr lang="en-GB" dirty="0">
              <a:ea typeface="Calibri"/>
              <a:cs typeface="Calibri"/>
            </a:endParaRPr>
          </a:p>
          <a:p>
            <a:pPr algn="just">
              <a:spcBef>
                <a:spcPct val="0"/>
              </a:spcBef>
              <a:spcAft>
                <a:spcPct val="0"/>
              </a:spcAft>
            </a:pPr>
            <a:endParaRPr lang="en-GB" altLang="en-US" sz="1000" dirty="0">
              <a:solidFill>
                <a:srgbClr val="000000"/>
              </a:solidFill>
              <a:latin typeface="Calibri"/>
              <a:ea typeface="Calibri"/>
              <a:cs typeface="Calibri"/>
            </a:endParaRPr>
          </a:p>
        </p:txBody>
      </p:sp>
      <p:sp>
        <p:nvSpPr>
          <p:cNvPr id="2" name="Text Box 9">
            <a:extLst>
              <a:ext uri="{FF2B5EF4-FFF2-40B4-BE49-F238E27FC236}">
                <a16:creationId xmlns:a16="http://schemas.microsoft.com/office/drawing/2014/main" id="{467CFE93-EF75-AF80-578A-9E2A481A0193}"/>
              </a:ext>
            </a:extLst>
          </p:cNvPr>
          <p:cNvSpPr txBox="1">
            <a:spLocks noChangeArrowheads="1"/>
          </p:cNvSpPr>
          <p:nvPr/>
        </p:nvSpPr>
        <p:spPr bwMode="auto">
          <a:xfrm>
            <a:off x="7573711" y="4995630"/>
            <a:ext cx="1330192" cy="1456879"/>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200" b="1" dirty="0">
                <a:solidFill>
                  <a:srgbClr val="000000"/>
                </a:solidFill>
                <a:latin typeface="Calibri"/>
                <a:ea typeface="Calibri"/>
                <a:cs typeface="Calibri"/>
              </a:rPr>
              <a:t>Music</a:t>
            </a:r>
            <a:endParaRPr lang="en-GB" altLang="en-US" sz="1200" b="1" i="0" u="none" strike="noStrike" cap="none" normalizeH="0" baseline="0" dirty="0">
              <a:ln>
                <a:noFill/>
              </a:ln>
              <a:solidFill>
                <a:srgbClr val="000000"/>
              </a:solidFill>
              <a:effectLst/>
              <a:latin typeface="Calibri" panose="020F0502020204030204" pitchFamily="34" charset="0"/>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Calibri"/>
                <a:ea typeface="Calibri"/>
                <a:cs typeface="Calibri"/>
              </a:rPr>
              <a:t>During music, we will be listening and responding to Holst’s The Planets. We will use this as inspiration for our own spaced-themed composition.</a:t>
            </a:r>
            <a:endParaRPr lang="en-GB" altLang="en-US" sz="1000" b="0" i="0" u="none" strike="noStrike" cap="none" normalizeH="0" baseline="0" dirty="0">
              <a:ln>
                <a:noFill/>
              </a:ln>
              <a:solidFill>
                <a:schemeClr val="tx1"/>
              </a:solidFill>
              <a:effectLst/>
              <a:latin typeface="Calibri"/>
              <a:ea typeface="Calibri"/>
              <a:cs typeface="Calibri"/>
            </a:endParaRPr>
          </a:p>
        </p:txBody>
      </p:sp>
      <p:pic>
        <p:nvPicPr>
          <p:cNvPr id="1026" name="Picture 2" descr="May include: A colourful illustration of the solar system with the sun at the centre and the planets Mercury, Venus, Earth, Mars, Jupiter, Saturn, Uranus, Neptune, and Pluto orbiting around it. The planets are labelled with their names.">
            <a:extLst>
              <a:ext uri="{FF2B5EF4-FFF2-40B4-BE49-F238E27FC236}">
                <a16:creationId xmlns:a16="http://schemas.microsoft.com/office/drawing/2014/main" id="{5A9A76BF-E52B-A62D-93EF-DCA352E2AC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057" y="2900507"/>
            <a:ext cx="3892959" cy="1796967"/>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10">
            <a:extLst>
              <a:ext uri="{FF2B5EF4-FFF2-40B4-BE49-F238E27FC236}">
                <a16:creationId xmlns:a16="http://schemas.microsoft.com/office/drawing/2014/main" id="{D49B35A7-9C49-673B-E517-047A3F03F8BB}"/>
              </a:ext>
            </a:extLst>
          </p:cNvPr>
          <p:cNvSpPr txBox="1">
            <a:spLocks noChangeArrowheads="1"/>
          </p:cNvSpPr>
          <p:nvPr/>
        </p:nvSpPr>
        <p:spPr bwMode="auto">
          <a:xfrm>
            <a:off x="3717569" y="2945851"/>
            <a:ext cx="1178022" cy="490492"/>
          </a:xfrm>
          <a:prstGeom prst="rect">
            <a:avLst/>
          </a:prstGeom>
          <a:noFill/>
          <a:ln w="25400" algn="ctr">
            <a:solidFill>
              <a:srgbClr val="5B9BD5"/>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0000"/>
                </a:solidFill>
                <a:effectLst/>
                <a:latin typeface="Calibri"/>
                <a:ea typeface="Calibri"/>
                <a:cs typeface="Calibri"/>
              </a:rPr>
              <a:t>PLANET X</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23743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95282d-5767-4896-9c6e-b7e8790f7d60">
      <Terms xmlns="http://schemas.microsoft.com/office/infopath/2007/PartnerControls"/>
    </lcf76f155ced4ddcb4097134ff3c332f>
    <TaxCatchAll xmlns="63cb7345-cad6-4f7e-a456-1330b46868d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CDD5146DE3A844B93E220FFF3C4A5F" ma:contentTypeVersion="16" ma:contentTypeDescription="Create a new document." ma:contentTypeScope="" ma:versionID="1a86d2b760827b9b0b78172bc65da8d7">
  <xsd:schema xmlns:xsd="http://www.w3.org/2001/XMLSchema" xmlns:xs="http://www.w3.org/2001/XMLSchema" xmlns:p="http://schemas.microsoft.com/office/2006/metadata/properties" xmlns:ns2="63cb7345-cad6-4f7e-a456-1330b46868d6" xmlns:ns3="2295282d-5767-4896-9c6e-b7e8790f7d60" targetNamespace="http://schemas.microsoft.com/office/2006/metadata/properties" ma:root="true" ma:fieldsID="61f7f9dbd1cef998bfb7e7e2a2747e33" ns2:_="" ns3:_="">
    <xsd:import namespace="63cb7345-cad6-4f7e-a456-1330b46868d6"/>
    <xsd:import namespace="2295282d-5767-4896-9c6e-b7e8790f7d6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DateTaken"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cb7345-cad6-4f7e-a456-1330b46868d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1edd69d-d766-48bb-aaf0-d15765f447b0}" ma:internalName="TaxCatchAll" ma:showField="CatchAllData" ma:web="63cb7345-cad6-4f7e-a456-1330b46868d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295282d-5767-4896-9c6e-b7e8790f7d6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4acdba8-d75a-418d-ac50-62076df5aff7"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1521E5-AAB7-4E05-A86C-3AC7E27DB132}">
  <ds:schemaRefs>
    <ds:schemaRef ds:uri="http://schemas.microsoft.com/office/2006/metadata/properties"/>
    <ds:schemaRef ds:uri="http://schemas.microsoft.com/office/infopath/2007/PartnerControls"/>
    <ds:schemaRef ds:uri="2295282d-5767-4896-9c6e-b7e8790f7d60"/>
    <ds:schemaRef ds:uri="63cb7345-cad6-4f7e-a456-1330b46868d6"/>
  </ds:schemaRefs>
</ds:datastoreItem>
</file>

<file path=customXml/itemProps2.xml><?xml version="1.0" encoding="utf-8"?>
<ds:datastoreItem xmlns:ds="http://schemas.openxmlformats.org/officeDocument/2006/customXml" ds:itemID="{4406C49E-291E-4F58-B924-6D598AB84DF3}">
  <ds:schemaRefs>
    <ds:schemaRef ds:uri="http://schemas.microsoft.com/sharepoint/v3/contenttype/forms"/>
  </ds:schemaRefs>
</ds:datastoreItem>
</file>

<file path=customXml/itemProps3.xml><?xml version="1.0" encoding="utf-8"?>
<ds:datastoreItem xmlns:ds="http://schemas.openxmlformats.org/officeDocument/2006/customXml" ds:itemID="{DD1D44D9-84DA-42DB-AA1C-A99CF37DA2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cb7345-cad6-4f7e-a456-1330b46868d6"/>
    <ds:schemaRef ds:uri="2295282d-5767-4896-9c6e-b7e8790f7d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215</TotalTime>
  <Words>802</Words>
  <Application>Microsoft Office PowerPoint</Application>
  <PresentationFormat>Widescreen</PresentationFormat>
  <Paragraphs>44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Worth</dc:creator>
  <cp:lastModifiedBy>E Kennerley</cp:lastModifiedBy>
  <cp:revision>7</cp:revision>
  <dcterms:created xsi:type="dcterms:W3CDTF">2025-09-04T15:37:06Z</dcterms:created>
  <dcterms:modified xsi:type="dcterms:W3CDTF">2026-03-26T14:25:48Z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0x01010065CDD5146DE3A844B93E220FFF3C4A5F</vt:lpwstr>
  </property>
</Properties>
</file>