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69E036-6BC8-D830-53BF-FC64BDEEDCE4}" v="353" dt="2025-10-22T14:47:23.814"/>
    <p1510:client id="{E0B95416-90F2-A9FE-C216-F25FBBD06948}" v="31" dt="2025-10-22T14:29:51.3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7" autoAdjust="0"/>
    <p:restoredTop sz="94660"/>
  </p:normalViewPr>
  <p:slideViewPr>
    <p:cSldViewPr snapToGrid="0">
      <p:cViewPr varScale="1">
        <p:scale>
          <a:sx n="69" d="100"/>
          <a:sy n="69" d="100"/>
        </p:scale>
        <p:origin x="796" y="4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29B847B-45EC-443D-828C-64E9E2A32369}" type="datetimeFigureOut">
              <a:rPr lang="en-GB" smtClean="0"/>
              <a:t>22/10/2025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6AA184-EFBD-4E25-B71F-7B1538E71A4D}" type="slidenum">
              <a:rPr lang="en-GB" smtClean="0"/>
              <a:t>‹#›</a:t>
            </a:fld>
            <a:endParaRPr lang="en-GB"/>
          </a:p>
        </p:txBody>
      </p:sp>
    </p:spTree>
    <p:extLst>
      <p:ext uri="{BB962C8B-B14F-4D97-AF65-F5344CB8AC3E}">
        <p14:creationId xmlns:p14="http://schemas.microsoft.com/office/powerpoint/2010/main" val="1382712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29B847B-45EC-443D-828C-64E9E2A32369}" type="datetimeFigureOut">
              <a:rPr lang="en-GB" smtClean="0"/>
              <a:t>22/10/2025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6AA184-EFBD-4E25-B71F-7B1538E71A4D}" type="slidenum">
              <a:rPr lang="en-GB" smtClean="0"/>
              <a:t>‹#›</a:t>
            </a:fld>
            <a:endParaRPr lang="en-GB"/>
          </a:p>
        </p:txBody>
      </p:sp>
    </p:spTree>
    <p:extLst>
      <p:ext uri="{BB962C8B-B14F-4D97-AF65-F5344CB8AC3E}">
        <p14:creationId xmlns:p14="http://schemas.microsoft.com/office/powerpoint/2010/main" val="2756022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29B847B-45EC-443D-828C-64E9E2A32369}" type="datetimeFigureOut">
              <a:rPr lang="en-GB" smtClean="0"/>
              <a:t>22/10/2025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6AA184-EFBD-4E25-B71F-7B1538E71A4D}" type="slidenum">
              <a:rPr lang="en-GB" smtClean="0"/>
              <a:t>‹#›</a:t>
            </a:fld>
            <a:endParaRPr lang="en-GB"/>
          </a:p>
        </p:txBody>
      </p:sp>
    </p:spTree>
    <p:extLst>
      <p:ext uri="{BB962C8B-B14F-4D97-AF65-F5344CB8AC3E}">
        <p14:creationId xmlns:p14="http://schemas.microsoft.com/office/powerpoint/2010/main" val="946160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29B847B-45EC-443D-828C-64E9E2A32369}" type="datetimeFigureOut">
              <a:rPr lang="en-GB" smtClean="0"/>
              <a:t>22/10/2025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6AA184-EFBD-4E25-B71F-7B1538E71A4D}" type="slidenum">
              <a:rPr lang="en-GB" smtClean="0"/>
              <a:t>‹#›</a:t>
            </a:fld>
            <a:endParaRPr lang="en-GB"/>
          </a:p>
        </p:txBody>
      </p:sp>
    </p:spTree>
    <p:extLst>
      <p:ext uri="{BB962C8B-B14F-4D97-AF65-F5344CB8AC3E}">
        <p14:creationId xmlns:p14="http://schemas.microsoft.com/office/powerpoint/2010/main" val="1991142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9B847B-45EC-443D-828C-64E9E2A32369}" type="datetimeFigureOut">
              <a:rPr lang="en-GB" smtClean="0"/>
              <a:t>22/10/2025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6AA184-EFBD-4E25-B71F-7B1538E71A4D}" type="slidenum">
              <a:rPr lang="en-GB" smtClean="0"/>
              <a:t>‹#›</a:t>
            </a:fld>
            <a:endParaRPr lang="en-GB"/>
          </a:p>
        </p:txBody>
      </p:sp>
    </p:spTree>
    <p:extLst>
      <p:ext uri="{BB962C8B-B14F-4D97-AF65-F5344CB8AC3E}">
        <p14:creationId xmlns:p14="http://schemas.microsoft.com/office/powerpoint/2010/main" val="2561180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29B847B-45EC-443D-828C-64E9E2A32369}" type="datetimeFigureOut">
              <a:rPr lang="en-GB" smtClean="0"/>
              <a:t>22/10/2025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6AA184-EFBD-4E25-B71F-7B1538E71A4D}" type="slidenum">
              <a:rPr lang="en-GB" smtClean="0"/>
              <a:t>‹#›</a:t>
            </a:fld>
            <a:endParaRPr lang="en-GB"/>
          </a:p>
        </p:txBody>
      </p:sp>
    </p:spTree>
    <p:extLst>
      <p:ext uri="{BB962C8B-B14F-4D97-AF65-F5344CB8AC3E}">
        <p14:creationId xmlns:p14="http://schemas.microsoft.com/office/powerpoint/2010/main" val="1102378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29B847B-45EC-443D-828C-64E9E2A32369}" type="datetimeFigureOut">
              <a:rPr lang="en-GB" smtClean="0"/>
              <a:t>22/10/2025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96AA184-EFBD-4E25-B71F-7B1538E71A4D}" type="slidenum">
              <a:rPr lang="en-GB" smtClean="0"/>
              <a:t>‹#›</a:t>
            </a:fld>
            <a:endParaRPr lang="en-GB"/>
          </a:p>
        </p:txBody>
      </p:sp>
    </p:spTree>
    <p:extLst>
      <p:ext uri="{BB962C8B-B14F-4D97-AF65-F5344CB8AC3E}">
        <p14:creationId xmlns:p14="http://schemas.microsoft.com/office/powerpoint/2010/main" val="876779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29B847B-45EC-443D-828C-64E9E2A32369}" type="datetimeFigureOut">
              <a:rPr lang="en-GB" smtClean="0"/>
              <a:t>22/10/2025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96AA184-EFBD-4E25-B71F-7B1538E71A4D}" type="slidenum">
              <a:rPr lang="en-GB" smtClean="0"/>
              <a:t>‹#›</a:t>
            </a:fld>
            <a:endParaRPr lang="en-GB"/>
          </a:p>
        </p:txBody>
      </p:sp>
    </p:spTree>
    <p:extLst>
      <p:ext uri="{BB962C8B-B14F-4D97-AF65-F5344CB8AC3E}">
        <p14:creationId xmlns:p14="http://schemas.microsoft.com/office/powerpoint/2010/main" val="1358967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9B847B-45EC-443D-828C-64E9E2A32369}" type="datetimeFigureOut">
              <a:rPr lang="en-GB" smtClean="0"/>
              <a:t>22/10/2025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96AA184-EFBD-4E25-B71F-7B1538E71A4D}" type="slidenum">
              <a:rPr lang="en-GB" smtClean="0"/>
              <a:t>‹#›</a:t>
            </a:fld>
            <a:endParaRPr lang="en-GB"/>
          </a:p>
        </p:txBody>
      </p:sp>
    </p:spTree>
    <p:extLst>
      <p:ext uri="{BB962C8B-B14F-4D97-AF65-F5344CB8AC3E}">
        <p14:creationId xmlns:p14="http://schemas.microsoft.com/office/powerpoint/2010/main" val="4254181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9B847B-45EC-443D-828C-64E9E2A32369}" type="datetimeFigureOut">
              <a:rPr lang="en-GB" smtClean="0"/>
              <a:t>22/10/2025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6AA184-EFBD-4E25-B71F-7B1538E71A4D}" type="slidenum">
              <a:rPr lang="en-GB" smtClean="0"/>
              <a:t>‹#›</a:t>
            </a:fld>
            <a:endParaRPr lang="en-GB"/>
          </a:p>
        </p:txBody>
      </p:sp>
    </p:spTree>
    <p:extLst>
      <p:ext uri="{BB962C8B-B14F-4D97-AF65-F5344CB8AC3E}">
        <p14:creationId xmlns:p14="http://schemas.microsoft.com/office/powerpoint/2010/main" val="4059326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9B847B-45EC-443D-828C-64E9E2A32369}" type="datetimeFigureOut">
              <a:rPr lang="en-GB" smtClean="0"/>
              <a:t>22/10/2025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6AA184-EFBD-4E25-B71F-7B1538E71A4D}" type="slidenum">
              <a:rPr lang="en-GB" smtClean="0"/>
              <a:t>‹#›</a:t>
            </a:fld>
            <a:endParaRPr lang="en-GB"/>
          </a:p>
        </p:txBody>
      </p:sp>
    </p:spTree>
    <p:extLst>
      <p:ext uri="{BB962C8B-B14F-4D97-AF65-F5344CB8AC3E}">
        <p14:creationId xmlns:p14="http://schemas.microsoft.com/office/powerpoint/2010/main" val="906997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9B847B-45EC-443D-828C-64E9E2A32369}" type="datetimeFigureOut">
              <a:rPr lang="en-GB" smtClean="0"/>
              <a:t>22/10/2025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6AA184-EFBD-4E25-B71F-7B1538E71A4D}" type="slidenum">
              <a:rPr lang="en-GB" smtClean="0"/>
              <a:t>‹#›</a:t>
            </a:fld>
            <a:endParaRPr lang="en-GB"/>
          </a:p>
        </p:txBody>
      </p:sp>
    </p:spTree>
    <p:extLst>
      <p:ext uri="{BB962C8B-B14F-4D97-AF65-F5344CB8AC3E}">
        <p14:creationId xmlns:p14="http://schemas.microsoft.com/office/powerpoint/2010/main" val="404303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41205" y="50800"/>
            <a:ext cx="3459025" cy="1667152"/>
          </a:xfrm>
          <a:prstGeom prst="rect">
            <a:avLst/>
          </a:prstGeom>
          <a:solidFill>
            <a:srgbClr val="FFFFFF"/>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a:ea typeface="Calibri"/>
                <a:cs typeface="Calibri"/>
              </a:rPr>
              <a:t>Dear Year 3 parents,</a:t>
            </a:r>
          </a:p>
          <a:p>
            <a:pPr algn="just" eaLnBrk="0" fontAlgn="base" hangingPunct="0">
              <a:spcBef>
                <a:spcPct val="0"/>
              </a:spcBef>
              <a:spcAft>
                <a:spcPct val="0"/>
              </a:spcAft>
            </a:pPr>
            <a:r>
              <a:rPr kumimoji="0" lang="en-GB" altLang="en-US" sz="1000" b="0" i="0" u="none" strike="noStrike" cap="none" normalizeH="0" baseline="0" dirty="0">
                <a:ln>
                  <a:noFill/>
                </a:ln>
                <a:solidFill>
                  <a:srgbClr val="000000"/>
                </a:solidFill>
                <a:effectLst/>
                <a:latin typeface="Calibri"/>
                <a:ea typeface="Calibri"/>
                <a:cs typeface="Calibri"/>
              </a:rPr>
              <a:t>Welcome back to the second half term in year 3. We had a fantastic first half term with the children and are very proud of how they have settled into Key Stage 2. Our topic this half term is  ‘</a:t>
            </a:r>
            <a:r>
              <a:rPr kumimoji="0" lang="en-GB" altLang="en-US" sz="1000" b="0" i="0" u="none" strike="noStrike" cap="none" normalizeH="0" baseline="0" noProof="1">
                <a:ln>
                  <a:noFill/>
                </a:ln>
                <a:solidFill>
                  <a:srgbClr val="000000"/>
                </a:solidFill>
                <a:effectLst/>
                <a:latin typeface="Calibri"/>
                <a:ea typeface="Calibri"/>
                <a:cs typeface="Calibri"/>
              </a:rPr>
              <a:t>Stone Age Boy</a:t>
            </a:r>
            <a:r>
              <a:rPr lang="en-GB" altLang="en-US" sz="1000" dirty="0">
                <a:solidFill>
                  <a:srgbClr val="000000"/>
                </a:solidFill>
                <a:latin typeface="Calibri"/>
                <a:ea typeface="Calibri"/>
                <a:cs typeface="Calibri"/>
              </a:rPr>
              <a:t>’.</a:t>
            </a:r>
            <a:r>
              <a:rPr kumimoji="0" lang="en-GB" altLang="en-US" sz="1000" b="0" i="0" u="none" strike="noStrike" cap="none" normalizeH="0" baseline="0" dirty="0">
                <a:ln>
                  <a:noFill/>
                </a:ln>
                <a:solidFill>
                  <a:srgbClr val="000000"/>
                </a:solidFill>
                <a:effectLst/>
                <a:latin typeface="Calibri"/>
                <a:ea typeface="Calibri"/>
                <a:cs typeface="Calibri"/>
              </a:rPr>
              <a:t> </a:t>
            </a:r>
            <a:r>
              <a:rPr lang="en-GB" altLang="en-US" sz="1000" dirty="0">
                <a:solidFill>
                  <a:srgbClr val="000000"/>
                </a:solidFill>
                <a:latin typeface="Calibri"/>
                <a:ea typeface="Calibri"/>
                <a:cs typeface="Calibri"/>
              </a:rPr>
              <a:t>We</a:t>
            </a:r>
            <a:r>
              <a:rPr kumimoji="0" lang="en-GB" altLang="en-US" sz="1000" b="0" i="0" u="none" strike="noStrike" cap="none" normalizeH="0" baseline="0" dirty="0">
                <a:ln>
                  <a:noFill/>
                </a:ln>
                <a:solidFill>
                  <a:srgbClr val="000000"/>
                </a:solidFill>
                <a:effectLst/>
                <a:latin typeface="Calibri"/>
                <a:ea typeface="Calibri"/>
                <a:cs typeface="Calibri"/>
              </a:rPr>
              <a:t> have planned a set of activities</a:t>
            </a:r>
            <a:r>
              <a:rPr lang="en-GB" altLang="en-US" sz="1000" dirty="0">
                <a:solidFill>
                  <a:srgbClr val="000000"/>
                </a:solidFill>
                <a:latin typeface="Calibri"/>
                <a:ea typeface="Calibri"/>
                <a:cs typeface="Calibri"/>
              </a:rPr>
              <a:t>,</a:t>
            </a:r>
            <a:r>
              <a:rPr kumimoji="0" lang="en-GB" altLang="en-US" sz="1000" b="0" i="0" u="none" strike="noStrike" cap="none" normalizeH="0" baseline="0" dirty="0">
                <a:ln>
                  <a:noFill/>
                </a:ln>
                <a:solidFill>
                  <a:srgbClr val="000000"/>
                </a:solidFill>
                <a:effectLst/>
                <a:latin typeface="Calibri"/>
                <a:ea typeface="Calibri"/>
                <a:cs typeface="Calibri"/>
              </a:rPr>
              <a:t> to help the children understand what life would be like in Stone Age,</a:t>
            </a:r>
            <a:r>
              <a:rPr lang="en-GB" altLang="en-US" sz="1000" dirty="0">
                <a:solidFill>
                  <a:srgbClr val="000000"/>
                </a:solidFill>
                <a:latin typeface="Calibri"/>
                <a:ea typeface="Calibri"/>
                <a:cs typeface="Calibri"/>
              </a:rPr>
              <a:t> Bronze</a:t>
            </a:r>
            <a:r>
              <a:rPr kumimoji="0" lang="en-GB" altLang="en-US" sz="1000" b="0" i="0" u="none" strike="noStrike" cap="none" normalizeH="0" baseline="0" dirty="0">
                <a:ln>
                  <a:noFill/>
                </a:ln>
                <a:solidFill>
                  <a:srgbClr val="000000"/>
                </a:solidFill>
                <a:effectLst/>
                <a:latin typeface="Calibri"/>
                <a:ea typeface="Calibri"/>
                <a:cs typeface="Calibri"/>
              </a:rPr>
              <a:t> </a:t>
            </a:r>
            <a:r>
              <a:rPr lang="en-GB" altLang="en-US" sz="1000" dirty="0">
                <a:solidFill>
                  <a:srgbClr val="000000"/>
                </a:solidFill>
                <a:latin typeface="Calibri"/>
                <a:ea typeface="Calibri"/>
                <a:cs typeface="Calibri"/>
              </a:rPr>
              <a:t>Age and</a:t>
            </a:r>
            <a:r>
              <a:rPr kumimoji="0" lang="en-GB" altLang="en-US" sz="1000" b="0" i="0" u="none" strike="noStrike" cap="none" normalizeH="0" baseline="0" dirty="0">
                <a:ln>
                  <a:noFill/>
                </a:ln>
                <a:solidFill>
                  <a:srgbClr val="000000"/>
                </a:solidFill>
                <a:effectLst/>
                <a:latin typeface="Calibri"/>
                <a:ea typeface="Calibri"/>
                <a:cs typeface="Calibri"/>
              </a:rPr>
              <a:t> Iron </a:t>
            </a:r>
            <a:r>
              <a:rPr lang="en-GB" altLang="en-US" sz="1000" dirty="0">
                <a:solidFill>
                  <a:srgbClr val="000000"/>
                </a:solidFill>
                <a:latin typeface="Calibri"/>
                <a:ea typeface="Calibri"/>
                <a:cs typeface="Calibri"/>
              </a:rPr>
              <a:t>Age</a:t>
            </a:r>
            <a:r>
              <a:rPr kumimoji="0" lang="en-GB" altLang="en-US" sz="1000" b="0" i="0" u="none" strike="noStrike" cap="none" normalizeH="0" baseline="0" dirty="0">
                <a:ln>
                  <a:noFill/>
                </a:ln>
                <a:solidFill>
                  <a:srgbClr val="000000"/>
                </a:solidFill>
                <a:effectLst/>
                <a:latin typeface="Calibri"/>
                <a:ea typeface="Calibri"/>
                <a:cs typeface="Calibri"/>
              </a:rPr>
              <a:t> Britain. </a:t>
            </a:r>
            <a:endParaRPr kumimoji="0" lang="en-GB" altLang="en-US" sz="1000" b="1" i="0" u="sng" strike="noStrike" cap="none" normalizeH="0" baseline="0" dirty="0">
              <a:ln>
                <a:noFill/>
              </a:ln>
              <a:solidFill>
                <a:srgbClr val="000000"/>
              </a:solidFill>
              <a:effectLst/>
              <a:latin typeface="Calibri"/>
              <a:ea typeface="Calibri"/>
              <a:cs typeface="Calibri"/>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solidFill>
                  <a:srgbClr val="000000"/>
                </a:solidFill>
                <a:effectLst/>
                <a:latin typeface="Calibri"/>
                <a:ea typeface="Calibri"/>
                <a:cs typeface="Calibri"/>
              </a:rPr>
              <a:t>Mr Worth and Mrs Barrowcliff</a:t>
            </a:r>
            <a:endParaRPr lang="en-GB" altLang="en-US" sz="1200" b="0" i="0" u="none" strike="noStrike" cap="none" normalizeH="0" baseline="0" dirty="0">
              <a:ln>
                <a:noFill/>
              </a:ln>
              <a:solidFill>
                <a:srgbClr val="000000"/>
              </a:solidFill>
              <a:effectLst/>
              <a:latin typeface="Calibri"/>
              <a:ea typeface="Calibri"/>
              <a:cs typeface="Calibri"/>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sz="1200" b="0" i="0" u="none" strike="noStrike" cap="none" normalizeH="0" baseline="0">
              <a:ln>
                <a:noFill/>
              </a:ln>
              <a:solidFill>
                <a:srgbClr val="000000"/>
              </a:solidFill>
              <a:effectLst/>
              <a:latin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Text Box 3"/>
          <p:cNvSpPr txBox="1">
            <a:spLocks noChangeArrowheads="1"/>
          </p:cNvSpPr>
          <p:nvPr/>
        </p:nvSpPr>
        <p:spPr bwMode="auto">
          <a:xfrm>
            <a:off x="7894777" y="1896924"/>
            <a:ext cx="4201973" cy="999298"/>
          </a:xfrm>
          <a:prstGeom prst="rect">
            <a:avLst/>
          </a:prstGeom>
          <a:solidFill>
            <a:srgbClr val="FFFFFF"/>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a:ea typeface="Calibri"/>
                <a:cs typeface="Calibri"/>
              </a:rPr>
              <a:t>Computing</a:t>
            </a:r>
          </a:p>
          <a:p>
            <a:pPr algn="just" eaLnBrk="0" fontAlgn="base" hangingPunct="0">
              <a:spcBef>
                <a:spcPct val="0"/>
              </a:spcBef>
              <a:spcAft>
                <a:spcPct val="0"/>
              </a:spcAft>
            </a:pPr>
            <a:r>
              <a:rPr kumimoji="0" lang="en-GB" altLang="en-US" sz="1000" b="0" i="0" u="none" strike="noStrike" cap="none" normalizeH="0" baseline="0" dirty="0">
                <a:ln>
                  <a:noFill/>
                </a:ln>
                <a:solidFill>
                  <a:srgbClr val="000000"/>
                </a:solidFill>
                <a:effectLst/>
                <a:latin typeface="Calibri"/>
                <a:ea typeface="Calibri"/>
                <a:cs typeface="Calibri"/>
              </a:rPr>
              <a:t>This half term, we will be </a:t>
            </a:r>
            <a:r>
              <a:rPr lang="en-GB" altLang="en-US" sz="1000" dirty="0">
                <a:solidFill>
                  <a:srgbClr val="000000"/>
                </a:solidFill>
                <a:latin typeface="Calibri"/>
                <a:ea typeface="Calibri"/>
                <a:cs typeface="Calibri"/>
              </a:rPr>
              <a:t>continuing our work </a:t>
            </a:r>
            <a:r>
              <a:rPr kumimoji="0" lang="en-GB" altLang="en-US" sz="1000" b="0" i="0" u="none" strike="noStrike" cap="none" normalizeH="0" baseline="0" dirty="0">
                <a:ln>
                  <a:noFill/>
                </a:ln>
                <a:solidFill>
                  <a:srgbClr val="000000"/>
                </a:solidFill>
                <a:effectLst/>
                <a:latin typeface="Calibri"/>
                <a:ea typeface="Calibri"/>
                <a:cs typeface="Calibri"/>
              </a:rPr>
              <a:t>on Coding. This will be using the purple mash programme </a:t>
            </a:r>
            <a:r>
              <a:rPr lang="en-GB" altLang="en-US" sz="1000" dirty="0">
                <a:solidFill>
                  <a:srgbClr val="000000"/>
                </a:solidFill>
                <a:latin typeface="Calibri"/>
                <a:ea typeface="Calibri"/>
                <a:cs typeface="Calibri"/>
              </a:rPr>
              <a:t>free code chimp. We will then move on to touch typing, as well as some online safety. </a:t>
            </a:r>
            <a:endParaRPr lang="en-GB" altLang="en-US" sz="1000" b="0" i="0" u="none" strike="noStrike" cap="none" normalizeH="0" baseline="0" dirty="0">
              <a:ln>
                <a:noFill/>
              </a:ln>
              <a:solidFill>
                <a:srgbClr val="000000"/>
              </a:solidFill>
              <a:effectLst/>
              <a:latin typeface="Calibri"/>
              <a:ea typeface="Calibri"/>
              <a:cs typeface="Calibri"/>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Text Box 4"/>
          <p:cNvSpPr txBox="1">
            <a:spLocks noChangeArrowheads="1"/>
          </p:cNvSpPr>
          <p:nvPr/>
        </p:nvSpPr>
        <p:spPr bwMode="auto">
          <a:xfrm>
            <a:off x="7897813" y="3073400"/>
            <a:ext cx="4194175" cy="1481138"/>
          </a:xfrm>
          <a:prstGeom prst="rect">
            <a:avLst/>
          </a:prstGeom>
          <a:solidFill>
            <a:srgbClr val="FFFFFF"/>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a:ea typeface="Calibri"/>
                <a:cs typeface="Calibri"/>
              </a:rPr>
              <a:t>Mathematics</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rgbClr val="000000"/>
                </a:solidFill>
                <a:effectLst/>
                <a:latin typeface="Calibri"/>
                <a:ea typeface="Calibri"/>
                <a:cs typeface="Calibri"/>
              </a:rPr>
              <a:t>As we spent the first half-term consolidating place value and the number system, we are now moving the children onto mental and formal methods of addition and subtraction. The children will then use their multiplication tables to learn some informal methods of multiplying larger numbers. Remember that all our children have access to online learning tools such as </a:t>
            </a:r>
            <a:r>
              <a:rPr lang="en-GB" altLang="en-US" sz="1000" dirty="0">
                <a:solidFill>
                  <a:srgbClr val="000000"/>
                </a:solidFill>
                <a:latin typeface="Calibri"/>
                <a:ea typeface="Calibri"/>
                <a:cs typeface="Calibri"/>
              </a:rPr>
              <a:t>TT</a:t>
            </a:r>
            <a:r>
              <a:rPr kumimoji="0" lang="en-GB" altLang="en-US" sz="1000" b="0" i="0" u="none" strike="noStrike" cap="none" normalizeH="0" baseline="0" dirty="0">
                <a:ln>
                  <a:noFill/>
                </a:ln>
                <a:solidFill>
                  <a:srgbClr val="000000"/>
                </a:solidFill>
                <a:effectLst/>
                <a:latin typeface="Calibri"/>
                <a:ea typeface="Calibri"/>
                <a:cs typeface="Calibri"/>
              </a:rPr>
              <a:t> Rock stars which can be used to consolidate learning in the classroom. </a:t>
            </a:r>
            <a:endParaRPr kumimoji="0" lang="en-US" altLang="en-US" sz="1800" b="0" i="0" u="none" strike="noStrike" cap="none" normalizeH="0" baseline="0" dirty="0">
              <a:ln>
                <a:noFill/>
              </a:ln>
              <a:solidFill>
                <a:schemeClr val="tx1"/>
              </a:solidFill>
              <a:effectLst/>
              <a:latin typeface="Calibri"/>
              <a:ea typeface="Calibri"/>
              <a:cs typeface="Calibri"/>
            </a:endParaRPr>
          </a:p>
        </p:txBody>
      </p:sp>
      <p:sp>
        <p:nvSpPr>
          <p:cNvPr id="7" name="Text Box 5"/>
          <p:cNvSpPr txBox="1">
            <a:spLocks noChangeArrowheads="1"/>
          </p:cNvSpPr>
          <p:nvPr/>
        </p:nvSpPr>
        <p:spPr bwMode="auto">
          <a:xfrm>
            <a:off x="5181600" y="50800"/>
            <a:ext cx="3459163" cy="1774825"/>
          </a:xfrm>
          <a:prstGeom prst="rect">
            <a:avLst/>
          </a:prstGeom>
          <a:solidFill>
            <a:srgbClr val="FFFFFF"/>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a:ea typeface="Calibri"/>
                <a:cs typeface="Calibri"/>
              </a:rPr>
              <a:t>English</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rgbClr val="000000"/>
                </a:solidFill>
                <a:effectLst/>
                <a:latin typeface="Calibri"/>
                <a:ea typeface="Calibri"/>
                <a:cs typeface="Calibri"/>
              </a:rPr>
              <a:t>This half term, we  will be reading  ‘Little Nose Collection – The Explorer’. </a:t>
            </a:r>
            <a:endParaRPr lang="en-GB" altLang="en-US" sz="1000" b="0" i="0" u="none" strike="noStrike" cap="none" normalizeH="0" baseline="0" dirty="0">
              <a:ln>
                <a:noFill/>
              </a:ln>
              <a:solidFill>
                <a:srgbClr val="000000"/>
              </a:solidFill>
              <a:effectLst/>
              <a:latin typeface="Calibri"/>
              <a:ea typeface="Calibri"/>
              <a:cs typeface="Calibri"/>
            </a:endParaRPr>
          </a:p>
          <a:p>
            <a:pPr algn="just" eaLnBrk="0" fontAlgn="base" hangingPunct="0">
              <a:spcBef>
                <a:spcPct val="0"/>
              </a:spcBef>
              <a:spcAft>
                <a:spcPct val="0"/>
              </a:spcAft>
            </a:pPr>
            <a:r>
              <a:rPr kumimoji="0" lang="en-GB" altLang="en-US" sz="1000" b="0" i="0" u="none" strike="noStrike" cap="none" normalizeH="0" baseline="0" dirty="0">
                <a:ln>
                  <a:noFill/>
                </a:ln>
                <a:solidFill>
                  <a:srgbClr val="000000"/>
                </a:solidFill>
                <a:effectLst/>
                <a:latin typeface="Calibri"/>
                <a:ea typeface="Calibri"/>
                <a:cs typeface="Calibri"/>
              </a:rPr>
              <a:t>We will also be using the book ‘Stone Age Boy’ to help us with our writing. Over the half term we will explore different         adventure narratives as well as looking at different features and techniques used in </a:t>
            </a:r>
            <a:r>
              <a:rPr lang="en-GB" altLang="en-US" sz="1000" dirty="0">
                <a:solidFill>
                  <a:srgbClr val="000000"/>
                </a:solidFill>
                <a:latin typeface="Calibri"/>
                <a:ea typeface="Calibri"/>
                <a:cs typeface="Calibri"/>
              </a:rPr>
              <a:t>this genre</a:t>
            </a:r>
            <a:r>
              <a:rPr kumimoji="0" lang="en-GB" altLang="en-US" sz="1000" b="0" i="0" u="none" strike="noStrike" cap="none" normalizeH="0" baseline="0" dirty="0">
                <a:ln>
                  <a:noFill/>
                </a:ln>
                <a:solidFill>
                  <a:srgbClr val="000000"/>
                </a:solidFill>
                <a:effectLst/>
                <a:latin typeface="Calibri"/>
                <a:ea typeface="Calibri"/>
                <a:cs typeface="Calibri"/>
              </a:rPr>
              <a:t>. The children will then write their own short narrative story</a:t>
            </a:r>
            <a:r>
              <a:rPr lang="en-GB" altLang="en-US" sz="1000" dirty="0">
                <a:solidFill>
                  <a:srgbClr val="000000"/>
                </a:solidFill>
                <a:latin typeface="Calibri"/>
                <a:ea typeface="Calibri"/>
                <a:cs typeface="Calibri"/>
              </a:rPr>
              <a:t> including dialogue</a:t>
            </a:r>
            <a:r>
              <a:rPr kumimoji="0" lang="en-GB" altLang="en-US" sz="1000" b="0" i="0" u="none" strike="noStrike" cap="none" normalizeH="0" baseline="0" dirty="0">
                <a:ln>
                  <a:noFill/>
                </a:ln>
                <a:solidFill>
                  <a:srgbClr val="000000"/>
                </a:solidFill>
                <a:effectLst/>
                <a:latin typeface="Calibri"/>
                <a:ea typeface="Calibri"/>
                <a:cs typeface="Calibri"/>
              </a:rPr>
              <a:t>. </a:t>
            </a:r>
            <a:endParaRPr lang="en-US" altLang="en-US" sz="1800" b="0" i="0" u="none" strike="noStrike" cap="none" normalizeH="0" baseline="0">
              <a:ln>
                <a:noFill/>
              </a:ln>
              <a:solidFill>
                <a:schemeClr val="tx1"/>
              </a:solidFill>
              <a:effectLst/>
              <a:latin typeface="Calibri"/>
              <a:ea typeface="Calibri"/>
              <a:cs typeface="Calibri"/>
            </a:endParaRPr>
          </a:p>
        </p:txBody>
      </p:sp>
      <p:sp>
        <p:nvSpPr>
          <p:cNvPr id="8" name="Text Box 6"/>
          <p:cNvSpPr txBox="1">
            <a:spLocks noChangeArrowheads="1"/>
          </p:cNvSpPr>
          <p:nvPr/>
        </p:nvSpPr>
        <p:spPr bwMode="auto">
          <a:xfrm>
            <a:off x="3602038" y="5727700"/>
            <a:ext cx="4203700" cy="944563"/>
          </a:xfrm>
          <a:prstGeom prst="rect">
            <a:avLst/>
          </a:prstGeom>
          <a:solidFill>
            <a:srgbClr val="FFFFFF"/>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a:ln>
                  <a:noFill/>
                </a:ln>
                <a:solidFill>
                  <a:srgbClr val="000000"/>
                </a:solidFill>
                <a:effectLst/>
                <a:latin typeface="Calibri" panose="020F0502020204030204" pitchFamily="34" charset="0"/>
              </a:rPr>
              <a:t>Spanish</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a:ln>
                  <a:noFill/>
                </a:ln>
                <a:solidFill>
                  <a:srgbClr val="000000"/>
                </a:solidFill>
                <a:effectLst/>
                <a:latin typeface="Calibri" panose="020F0502020204030204" pitchFamily="34" charset="0"/>
              </a:rPr>
              <a:t>In our Spanish lessons with Mr Stirling, we will be looking at colours, families and Christmas in Spain. We will also be using ‘me gusta’ and ‘no me gusta’ to     describe what we like and don’t like.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 name="Text Box 7"/>
          <p:cNvSpPr txBox="1">
            <a:spLocks noChangeArrowheads="1"/>
          </p:cNvSpPr>
          <p:nvPr/>
        </p:nvSpPr>
        <p:spPr bwMode="auto">
          <a:xfrm>
            <a:off x="8782050" y="50800"/>
            <a:ext cx="3314700" cy="1738313"/>
          </a:xfrm>
          <a:prstGeom prst="rect">
            <a:avLst/>
          </a:prstGeom>
          <a:noFill/>
          <a:ln w="25400" algn="ctr">
            <a:solidFill>
              <a:srgbClr val="5B9BD5"/>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a:ea typeface="Calibri"/>
                <a:cs typeface="Calibri"/>
              </a:rPr>
              <a:t>Science</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rgbClr val="000000"/>
                </a:solidFill>
                <a:effectLst/>
                <a:latin typeface="Calibri"/>
                <a:ea typeface="Calibri"/>
                <a:cs typeface="Calibri"/>
              </a:rPr>
              <a:t>This half term, we will be building on the children’s knowledge of plants from Year 2. Having collected different seeds and fruits, we will be exploring methods of seed       dispersal using a variety of primary and secondary sources. We will then be carrying out some investigations exploring the parts and functions of plants</a:t>
            </a:r>
            <a:r>
              <a:rPr lang="en-GB" altLang="en-US" sz="1000" dirty="0">
                <a:solidFill>
                  <a:srgbClr val="000000"/>
                </a:solidFill>
                <a:latin typeface="Calibri"/>
                <a:ea typeface="Calibri"/>
                <a:cs typeface="Calibri"/>
              </a:rPr>
              <a:t>.</a:t>
            </a:r>
            <a:endParaRPr kumimoji="0" lang="en-US" altLang="en-US" sz="1800" b="0" i="0" u="none" strike="noStrike" cap="none" normalizeH="0" baseline="0" dirty="0">
              <a:ln>
                <a:noFill/>
              </a:ln>
              <a:solidFill>
                <a:schemeClr val="tx1"/>
              </a:solidFill>
              <a:effectLst/>
              <a:latin typeface="Calibri"/>
              <a:ea typeface="Calibri"/>
              <a:cs typeface="Calibri"/>
            </a:endParaRPr>
          </a:p>
        </p:txBody>
      </p:sp>
      <p:sp>
        <p:nvSpPr>
          <p:cNvPr id="10" name="Text Box 8"/>
          <p:cNvSpPr txBox="1">
            <a:spLocks noChangeArrowheads="1"/>
          </p:cNvSpPr>
          <p:nvPr/>
        </p:nvSpPr>
        <p:spPr bwMode="auto">
          <a:xfrm>
            <a:off x="3648145" y="4444862"/>
            <a:ext cx="4103687" cy="1133475"/>
          </a:xfrm>
          <a:prstGeom prst="rect">
            <a:avLst/>
          </a:prstGeom>
          <a:noFill/>
          <a:ln w="25400" algn="ctr">
            <a:solidFill>
              <a:srgbClr val="5B9BD5"/>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a:ea typeface="Calibri"/>
                <a:cs typeface="Calibri"/>
              </a:rPr>
              <a:t>Physical Education</a:t>
            </a:r>
          </a:p>
          <a:p>
            <a:pPr algn="just" eaLnBrk="0" fontAlgn="base" hangingPunct="0">
              <a:spcBef>
                <a:spcPct val="0"/>
              </a:spcBef>
              <a:spcAft>
                <a:spcPct val="0"/>
              </a:spcAft>
            </a:pPr>
            <a:r>
              <a:rPr kumimoji="0" lang="en-GB" altLang="en-US" sz="1000" b="0" i="0" u="none" strike="noStrike" cap="none" normalizeH="0" baseline="0" dirty="0">
                <a:ln>
                  <a:noFill/>
                </a:ln>
                <a:solidFill>
                  <a:srgbClr val="000000"/>
                </a:solidFill>
                <a:effectLst/>
                <a:latin typeface="Calibri"/>
                <a:ea typeface="Calibri"/>
                <a:cs typeface="Calibri"/>
              </a:rPr>
              <a:t>Children need their PE kits on </a:t>
            </a:r>
            <a:r>
              <a:rPr lang="en-GB" altLang="en-US" sz="1000" dirty="0">
                <a:solidFill>
                  <a:srgbClr val="000000"/>
                </a:solidFill>
                <a:latin typeface="Calibri"/>
                <a:ea typeface="Calibri"/>
                <a:cs typeface="Calibri"/>
              </a:rPr>
              <a:t>Thursdays</a:t>
            </a:r>
            <a:r>
              <a:rPr kumimoji="0" lang="en-GB" altLang="en-US" sz="1000" b="0" i="0" u="none" strike="noStrike" cap="none" normalizeH="0" baseline="0" dirty="0">
                <a:ln>
                  <a:noFill/>
                </a:ln>
                <a:solidFill>
                  <a:srgbClr val="000000"/>
                </a:solidFill>
                <a:effectLst/>
                <a:latin typeface="Calibri"/>
                <a:ea typeface="Calibri"/>
                <a:cs typeface="Calibri"/>
              </a:rPr>
              <a:t> for </a:t>
            </a:r>
            <a:r>
              <a:rPr lang="en-GB" altLang="en-US" sz="1000" dirty="0">
                <a:solidFill>
                  <a:srgbClr val="000000"/>
                </a:solidFill>
                <a:latin typeface="Calibri"/>
                <a:ea typeface="Calibri"/>
                <a:cs typeface="Calibri"/>
              </a:rPr>
              <a:t>indoor PE</a:t>
            </a:r>
            <a:r>
              <a:rPr kumimoji="0" lang="en-GB" altLang="en-US" sz="1000" b="0" i="0" u="none" strike="noStrike" cap="none" normalizeH="0" baseline="0" dirty="0">
                <a:ln>
                  <a:noFill/>
                </a:ln>
                <a:solidFill>
                  <a:srgbClr val="000000"/>
                </a:solidFill>
                <a:effectLst/>
                <a:latin typeface="Calibri"/>
                <a:ea typeface="Calibri"/>
                <a:cs typeface="Calibri"/>
              </a:rPr>
              <a:t>. Games takes place Friday afternoon led by Mrs Buchanan. Once they are brought into school, PE and games kits should stay in school until the half term break. </a:t>
            </a:r>
            <a:endParaRPr lang="en-GB" altLang="en-US" sz="1000" b="0" i="0" u="none" strike="noStrike" cap="none" normalizeH="0" baseline="0" dirty="0">
              <a:ln>
                <a:noFill/>
              </a:ln>
              <a:solidFill>
                <a:srgbClr val="000000"/>
              </a:solidFill>
              <a:effectLst/>
              <a:latin typeface="Calibri"/>
              <a:ea typeface="Calibri"/>
              <a:cs typeface="Calibri"/>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 name="Text Box 9"/>
          <p:cNvSpPr txBox="1">
            <a:spLocks noChangeArrowheads="1"/>
          </p:cNvSpPr>
          <p:nvPr/>
        </p:nvSpPr>
        <p:spPr bwMode="auto">
          <a:xfrm>
            <a:off x="50662" y="1995074"/>
            <a:ext cx="3438525" cy="3016250"/>
          </a:xfrm>
          <a:prstGeom prst="rect">
            <a:avLst/>
          </a:prstGeom>
          <a:noFill/>
          <a:ln w="25400" algn="ctr">
            <a:solidFill>
              <a:srgbClr val="5B9BD5"/>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a:ea typeface="Calibri"/>
                <a:cs typeface="Calibri"/>
              </a:rPr>
              <a:t>Supporting your child at home</a:t>
            </a:r>
          </a:p>
          <a:p>
            <a:pPr algn="just" eaLnBrk="0" fontAlgn="base" hangingPunct="0">
              <a:spcBef>
                <a:spcPct val="0"/>
              </a:spcBef>
              <a:spcAft>
                <a:spcPct val="0"/>
              </a:spcAft>
            </a:pPr>
            <a:r>
              <a:rPr kumimoji="0" lang="en-GB" altLang="en-US" sz="1000" b="0" i="0" u="none" strike="noStrike" cap="none" normalizeH="0" baseline="0" dirty="0">
                <a:ln>
                  <a:noFill/>
                </a:ln>
                <a:solidFill>
                  <a:srgbClr val="000000"/>
                </a:solidFill>
                <a:effectLst/>
                <a:latin typeface="Calibri"/>
                <a:ea typeface="Calibri"/>
                <a:cs typeface="Calibri"/>
              </a:rPr>
              <a:t>Please continue to read regularly with your child each week  focussing not only on fluency but comprehension skills as well. We will continue with our weekly spell checks and the spelling lists will be continued to be posted on dojo each Monday for a check the following Monday. The words will help the children learn the Year 3 spelling rules. For maths, TTRS</a:t>
            </a:r>
            <a:r>
              <a:rPr lang="en-GB" altLang="en-US" sz="1000" dirty="0">
                <a:solidFill>
                  <a:srgbClr val="000000"/>
                </a:solidFill>
                <a:latin typeface="Calibri"/>
                <a:ea typeface="Calibri"/>
                <a:cs typeface="Calibri"/>
              </a:rPr>
              <a:t> </a:t>
            </a:r>
            <a:r>
              <a:rPr kumimoji="0" lang="en-GB" altLang="en-US" sz="1000" b="0" i="0" u="none" strike="noStrike" cap="none" normalizeH="0" baseline="0" dirty="0">
                <a:ln>
                  <a:noFill/>
                </a:ln>
                <a:solidFill>
                  <a:srgbClr val="000000"/>
                </a:solidFill>
                <a:effectLst/>
                <a:latin typeface="Calibri"/>
                <a:ea typeface="Calibri"/>
                <a:cs typeface="Calibri"/>
              </a:rPr>
              <a:t>can be used at home to help them develop their fluency in recall of their table facts. The children will continue to  have a times table </a:t>
            </a:r>
            <a:r>
              <a:rPr lang="en-GB" altLang="en-US" sz="1000" dirty="0">
                <a:solidFill>
                  <a:srgbClr val="000000"/>
                </a:solidFill>
                <a:latin typeface="Calibri"/>
                <a:ea typeface="Calibri"/>
                <a:cs typeface="Calibri"/>
              </a:rPr>
              <a:t>check</a:t>
            </a:r>
            <a:r>
              <a:rPr kumimoji="0" lang="en-GB" altLang="en-US" sz="1000" b="0" i="0" u="none" strike="noStrike" cap="none" normalizeH="0" baseline="0" dirty="0">
                <a:ln>
                  <a:noFill/>
                </a:ln>
                <a:solidFill>
                  <a:srgbClr val="000000"/>
                </a:solidFill>
                <a:effectLst/>
                <a:latin typeface="Calibri"/>
                <a:ea typeface="Calibri"/>
                <a:cs typeface="Calibri"/>
              </a:rPr>
              <a:t> each week and will move to the next set of times tables when appropriate. </a:t>
            </a:r>
            <a:endParaRPr lang="en-GB" altLang="en-US" sz="1000" b="0" i="0" u="none" strike="noStrike" cap="none" normalizeH="0" baseline="0" dirty="0">
              <a:ln>
                <a:noFill/>
              </a:ln>
              <a:solidFill>
                <a:srgbClr val="000000"/>
              </a:solidFill>
              <a:effectLst/>
              <a:latin typeface="Calibri"/>
              <a:ea typeface="Calibri"/>
              <a:cs typeface="Calibri"/>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rgbClr val="000000"/>
                </a:solidFill>
                <a:effectLst/>
                <a:latin typeface="Calibri"/>
                <a:ea typeface="Calibri"/>
                <a:cs typeface="Calibri"/>
              </a:rPr>
              <a:t>We are really pleased with how the children responded so enthusiastically to the homework grid last half term. We look forward to seeing what they produce this half term. Remember it is up to you and your child which six activities you decide to complete and when. They can bring completed activities in at any time up to the end of the topic and they will receive 2 dojos for every piece that they complete.</a:t>
            </a:r>
            <a:endParaRPr kumimoji="0" lang="en-US" altLang="en-US" sz="1800" b="0" i="0" u="none" strike="noStrike" cap="none" normalizeH="0" baseline="0" dirty="0">
              <a:ln>
                <a:noFill/>
              </a:ln>
              <a:solidFill>
                <a:schemeClr val="tx1"/>
              </a:solidFill>
              <a:effectLst/>
              <a:latin typeface="Calibri"/>
              <a:ea typeface="Calibri"/>
              <a:cs typeface="Calibri"/>
            </a:endParaRPr>
          </a:p>
        </p:txBody>
      </p:sp>
      <p:sp>
        <p:nvSpPr>
          <p:cNvPr id="12" name="Text Box 10"/>
          <p:cNvSpPr txBox="1">
            <a:spLocks noChangeArrowheads="1"/>
          </p:cNvSpPr>
          <p:nvPr/>
        </p:nvSpPr>
        <p:spPr bwMode="auto">
          <a:xfrm>
            <a:off x="7897813" y="4632325"/>
            <a:ext cx="4194175" cy="941388"/>
          </a:xfrm>
          <a:prstGeom prst="rect">
            <a:avLst/>
          </a:prstGeom>
          <a:solidFill>
            <a:srgbClr val="FFFFFF"/>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a:ea typeface="Calibri"/>
                <a:cs typeface="Calibri"/>
              </a:rPr>
              <a:t>Music</a:t>
            </a:r>
          </a:p>
          <a:p>
            <a:pPr algn="just" eaLnBrk="0" fontAlgn="base" hangingPunct="0">
              <a:spcBef>
                <a:spcPct val="0"/>
              </a:spcBef>
              <a:spcAft>
                <a:spcPct val="0"/>
              </a:spcAft>
            </a:pPr>
            <a:r>
              <a:rPr kumimoji="0" lang="en-GB" altLang="en-US" sz="1000" b="0" i="0" u="none" strike="noStrike" cap="none" normalizeH="0" baseline="0" dirty="0">
                <a:ln>
                  <a:noFill/>
                </a:ln>
                <a:solidFill>
                  <a:srgbClr val="000000"/>
                </a:solidFill>
                <a:effectLst/>
                <a:latin typeface="Calibri"/>
                <a:ea typeface="Calibri"/>
                <a:cs typeface="Calibri"/>
              </a:rPr>
              <a:t>This half term, we will be concentrating on preparation for our Year 3 and 4 carol concert </a:t>
            </a:r>
            <a:r>
              <a:rPr lang="en-GB" altLang="en-US" sz="1000" dirty="0">
                <a:solidFill>
                  <a:srgbClr val="000000"/>
                </a:solidFill>
                <a:latin typeface="Calibri"/>
                <a:ea typeface="Calibri"/>
                <a:cs typeface="Calibri"/>
              </a:rPr>
              <a:t>(16.12.2025</a:t>
            </a:r>
            <a:r>
              <a:rPr kumimoji="0" lang="en-GB" altLang="en-US" sz="1000" b="0" i="0" u="none" strike="noStrike" cap="none" normalizeH="0" baseline="0" dirty="0">
                <a:ln>
                  <a:noFill/>
                </a:ln>
                <a:solidFill>
                  <a:srgbClr val="000000"/>
                </a:solidFill>
                <a:effectLst/>
                <a:latin typeface="Calibri"/>
                <a:ea typeface="Calibri"/>
                <a:cs typeface="Calibri"/>
              </a:rPr>
              <a:t>). We will be learning a variety of Christmas songs </a:t>
            </a:r>
            <a:r>
              <a:rPr lang="en-GB" altLang="en-US" sz="1000" dirty="0">
                <a:solidFill>
                  <a:srgbClr val="000000"/>
                </a:solidFill>
                <a:latin typeface="Calibri"/>
                <a:ea typeface="Calibri"/>
                <a:cs typeface="Calibri"/>
              </a:rPr>
              <a:t>based on an adaptation of the novel 'Robin finds Christmas'. You will get more information about the Carol Concert closer to the time. </a:t>
            </a:r>
            <a:endParaRPr kumimoji="0" lang="en-US" altLang="en-US" sz="1800" b="0" i="0" u="none" strike="noStrike" cap="none" normalizeH="0" baseline="0" dirty="0">
              <a:ln>
                <a:noFill/>
              </a:ln>
              <a:solidFill>
                <a:schemeClr val="tx1"/>
              </a:solidFill>
              <a:effectLst/>
              <a:latin typeface="Calibri"/>
              <a:ea typeface="Calibri"/>
              <a:cs typeface="Calibri"/>
            </a:endParaRPr>
          </a:p>
        </p:txBody>
      </p:sp>
      <p:sp>
        <p:nvSpPr>
          <p:cNvPr id="13" name="Text Box 11"/>
          <p:cNvSpPr txBox="1">
            <a:spLocks noChangeArrowheads="1"/>
          </p:cNvSpPr>
          <p:nvPr/>
        </p:nvSpPr>
        <p:spPr bwMode="auto">
          <a:xfrm>
            <a:off x="3645797" y="235364"/>
            <a:ext cx="1372773" cy="1020004"/>
          </a:xfrm>
          <a:prstGeom prst="rect">
            <a:avLst/>
          </a:prstGeom>
          <a:solidFill>
            <a:srgbClr val="FFFFFF"/>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a:ea typeface="Calibri"/>
                <a:cs typeface="Calibri"/>
              </a:rPr>
              <a:t>RE</a:t>
            </a:r>
          </a:p>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rgbClr val="000000"/>
                </a:solidFill>
                <a:effectLst/>
                <a:latin typeface="Calibri"/>
                <a:ea typeface="Calibri"/>
                <a:cs typeface="Calibri"/>
              </a:rPr>
              <a:t>We will be asking the question ‘Why is the bible important to Christians?’.</a:t>
            </a:r>
            <a:endParaRPr lang="en-GB" altLang="en-US" sz="1000" b="0" i="0" u="none" strike="noStrike" cap="none" normalizeH="0" baseline="0" dirty="0">
              <a:ln>
                <a:noFill/>
              </a:ln>
              <a:solidFill>
                <a:srgbClr val="000000"/>
              </a:solidFill>
              <a:effectLst/>
              <a:latin typeface="Calibri"/>
              <a:ea typeface="Calibri"/>
              <a:cs typeface="Calibri"/>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 name="Text Box 12"/>
          <p:cNvSpPr txBox="1">
            <a:spLocks noChangeArrowheads="1"/>
          </p:cNvSpPr>
          <p:nvPr/>
        </p:nvSpPr>
        <p:spPr bwMode="auto">
          <a:xfrm>
            <a:off x="7916863" y="5722938"/>
            <a:ext cx="4183062" cy="771525"/>
          </a:xfrm>
          <a:prstGeom prst="rect">
            <a:avLst/>
          </a:prstGeom>
          <a:solidFill>
            <a:srgbClr val="FFFFFF"/>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a:ln>
                  <a:noFill/>
                </a:ln>
                <a:solidFill>
                  <a:srgbClr val="000000"/>
                </a:solidFill>
                <a:effectLst/>
                <a:latin typeface="Calibri" panose="020F0502020204030204" pitchFamily="34" charset="0"/>
              </a:rPr>
              <a:t>PSHE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a:ln>
                  <a:noFill/>
                </a:ln>
                <a:solidFill>
                  <a:srgbClr val="000000"/>
                </a:solidFill>
                <a:effectLst/>
                <a:latin typeface="Calibri" panose="020F0502020204030204" pitchFamily="34" charset="0"/>
              </a:rPr>
              <a:t>We will continue our work on relationships, before moving on to looking at keeping safe online and respecting boundaries of others.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2061" name="Picture 13" descr="Stone Age Bo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78563" y="1891749"/>
            <a:ext cx="2357714" cy="2346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15" name="Text Box 14"/>
          <p:cNvSpPr txBox="1">
            <a:spLocks noChangeArrowheads="1"/>
          </p:cNvSpPr>
          <p:nvPr/>
        </p:nvSpPr>
        <p:spPr bwMode="auto">
          <a:xfrm>
            <a:off x="38100" y="5251865"/>
            <a:ext cx="3448050" cy="1106487"/>
          </a:xfrm>
          <a:prstGeom prst="rect">
            <a:avLst/>
          </a:prstGeom>
          <a:solidFill>
            <a:srgbClr val="FFFFFF"/>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a:ln>
                  <a:noFill/>
                </a:ln>
                <a:solidFill>
                  <a:srgbClr val="000000"/>
                </a:solidFill>
                <a:effectLst/>
                <a:latin typeface="Calibri" panose="020F0502020204030204" pitchFamily="34" charset="0"/>
              </a:rPr>
              <a:t>History</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a:ln>
                  <a:noFill/>
                </a:ln>
                <a:solidFill>
                  <a:srgbClr val="000000"/>
                </a:solidFill>
                <a:effectLst/>
                <a:latin typeface="Calibri" panose="020F0502020204030204" pitchFamily="34" charset="0"/>
              </a:rPr>
              <a:t>This half term, we will be looking at Stone Age, Bronze Age and Iron Age Britain. We will look at changes between the periods and use timelines to demonstrate timescales and order. We will look at what life would be like for early settlers and find out how events from the past have shaped our current lives.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 name="Text Box 15"/>
          <p:cNvSpPr txBox="1">
            <a:spLocks noChangeArrowheads="1"/>
          </p:cNvSpPr>
          <p:nvPr/>
        </p:nvSpPr>
        <p:spPr bwMode="auto">
          <a:xfrm>
            <a:off x="3604798" y="1783177"/>
            <a:ext cx="1410597" cy="2332107"/>
          </a:xfrm>
          <a:prstGeom prst="rect">
            <a:avLst/>
          </a:prstGeom>
          <a:solidFill>
            <a:srgbClr val="FFFFFF"/>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a:ea typeface="Calibri"/>
                <a:cs typeface="Calibri"/>
              </a:rPr>
              <a:t>Art</a:t>
            </a:r>
          </a:p>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rgbClr val="000000"/>
                </a:solidFill>
                <a:effectLst/>
                <a:latin typeface="Calibri"/>
                <a:ea typeface="Calibri"/>
                <a:cs typeface="Calibri"/>
              </a:rPr>
              <a:t>We will be exploring examples of cave art and the techniques used in them. Taking cave art as our inspiration, we will explore line and texture, recreating these through a variety of printing techniques. </a:t>
            </a:r>
            <a:endParaRPr lang="en-GB" altLang="en-US" sz="1000" b="0" i="0" u="none" strike="noStrike" cap="none" normalizeH="0" baseline="0" dirty="0">
              <a:ln>
                <a:noFill/>
              </a:ln>
              <a:solidFill>
                <a:srgbClr val="000000"/>
              </a:solidFill>
              <a:effectLst/>
              <a:latin typeface="Calibri"/>
              <a:ea typeface="Calibri"/>
              <a:cs typeface="Calibri"/>
            </a:endParaRPr>
          </a:p>
          <a:p>
            <a:pPr eaLnBrk="0" fontAlgn="base" hangingPunct="0">
              <a:spcBef>
                <a:spcPct val="0"/>
              </a:spcBef>
              <a:spcAft>
                <a:spcPct val="0"/>
              </a:spcAft>
            </a:pPr>
            <a:r>
              <a:rPr kumimoji="0" lang="en-GB" altLang="en-US" sz="1000" b="0" i="0" u="none" strike="noStrike" cap="none" normalizeH="0" baseline="0" dirty="0">
                <a:ln>
                  <a:noFill/>
                </a:ln>
                <a:solidFill>
                  <a:srgbClr val="000000"/>
                </a:solidFill>
                <a:effectLst/>
                <a:latin typeface="Calibri"/>
                <a:ea typeface="Calibri"/>
                <a:cs typeface="Calibri"/>
              </a:rPr>
              <a:t>We will then be using different </a:t>
            </a:r>
            <a:r>
              <a:rPr lang="en-GB" altLang="en-US" sz="1000" dirty="0">
                <a:solidFill>
                  <a:srgbClr val="000000"/>
                </a:solidFill>
                <a:latin typeface="Calibri"/>
                <a:ea typeface="Calibri"/>
                <a:cs typeface="Calibri"/>
              </a:rPr>
              <a:t>paper sculpture techniques </a:t>
            </a:r>
            <a:r>
              <a:rPr kumimoji="0" lang="en-GB" altLang="en-US" sz="1000" b="0" i="0" u="none" strike="noStrike" cap="none" normalizeH="0" baseline="0" dirty="0">
                <a:ln>
                  <a:noFill/>
                </a:ln>
                <a:solidFill>
                  <a:srgbClr val="000000"/>
                </a:solidFill>
                <a:effectLst/>
                <a:latin typeface="Calibri"/>
                <a:ea typeface="Calibri"/>
                <a:cs typeface="Calibri"/>
              </a:rPr>
              <a:t>to create a Christmas card</a:t>
            </a:r>
            <a:r>
              <a:rPr lang="en-GB" altLang="en-US" sz="1000" dirty="0">
                <a:solidFill>
                  <a:srgbClr val="000000"/>
                </a:solidFill>
                <a:latin typeface="Calibri"/>
                <a:ea typeface="Calibri"/>
                <a:cs typeface="Calibri"/>
              </a:rPr>
              <a:t>.</a:t>
            </a:r>
            <a:r>
              <a:rPr kumimoji="0" lang="en-GB" altLang="en-US" sz="1000" b="0" i="0" u="none" strike="noStrike" cap="none" normalizeH="0" baseline="0" dirty="0">
                <a:ln>
                  <a:noFill/>
                </a:ln>
                <a:solidFill>
                  <a:srgbClr val="000000"/>
                </a:solidFill>
                <a:effectLst/>
                <a:latin typeface="Calibri"/>
                <a:ea typeface="Calibri"/>
                <a:cs typeface="Calibri"/>
              </a:rPr>
              <a:t> </a:t>
            </a:r>
            <a:endParaRPr lang="en-US" altLang="en-US" sz="1800" b="0" i="0" u="none" strike="noStrike" cap="none" normalizeH="0" baseline="0" dirty="0">
              <a:ln>
                <a:noFill/>
              </a:ln>
              <a:solidFill>
                <a:schemeClr val="tx1"/>
              </a:solidFill>
              <a:effectLst/>
              <a:latin typeface="Calibri"/>
              <a:ea typeface="Calibri"/>
              <a:cs typeface="Calibri"/>
            </a:endParaRPr>
          </a:p>
        </p:txBody>
      </p:sp>
    </p:spTree>
    <p:extLst>
      <p:ext uri="{BB962C8B-B14F-4D97-AF65-F5344CB8AC3E}">
        <p14:creationId xmlns:p14="http://schemas.microsoft.com/office/powerpoint/2010/main" val="20248770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295282d-5767-4896-9c6e-b7e8790f7d60">
      <Terms xmlns="http://schemas.microsoft.com/office/infopath/2007/PartnerControls"/>
    </lcf76f155ced4ddcb4097134ff3c332f>
    <TaxCatchAll xmlns="63cb7345-cad6-4f7e-a456-1330b46868d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5CDD5146DE3A844B93E220FFF3C4A5F" ma:contentTypeVersion="16" ma:contentTypeDescription="Create a new document." ma:contentTypeScope="" ma:versionID="1a86d2b760827b9b0b78172bc65da8d7">
  <xsd:schema xmlns:xsd="http://www.w3.org/2001/XMLSchema" xmlns:xs="http://www.w3.org/2001/XMLSchema" xmlns:p="http://schemas.microsoft.com/office/2006/metadata/properties" xmlns:ns2="63cb7345-cad6-4f7e-a456-1330b46868d6" xmlns:ns3="2295282d-5767-4896-9c6e-b7e8790f7d60" targetNamespace="http://schemas.microsoft.com/office/2006/metadata/properties" ma:root="true" ma:fieldsID="61f7f9dbd1cef998bfb7e7e2a2747e33" ns2:_="" ns3:_="">
    <xsd:import namespace="63cb7345-cad6-4f7e-a456-1330b46868d6"/>
    <xsd:import namespace="2295282d-5767-4896-9c6e-b7e8790f7d60"/>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lcf76f155ced4ddcb4097134ff3c332f" minOccurs="0"/>
                <xsd:element ref="ns2:TaxCatchAll" minOccurs="0"/>
                <xsd:element ref="ns3:MediaServiceDateTaken" minOccurs="0"/>
                <xsd:element ref="ns3:MediaServiceLocation" minOccurs="0"/>
                <xsd:element ref="ns3:MediaServiceGenerationTime" minOccurs="0"/>
                <xsd:element ref="ns3:MediaServiceEventHashCode" minOccurs="0"/>
                <xsd:element ref="ns3:MediaServiceOCR" minOccurs="0"/>
                <xsd:element ref="ns3:MediaLengthInSecond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cb7345-cad6-4f7e-a456-1330b46868d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c1edd69d-d766-48bb-aaf0-d15765f447b0}" ma:internalName="TaxCatchAll" ma:showField="CatchAllData" ma:web="63cb7345-cad6-4f7e-a456-1330b46868d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295282d-5767-4896-9c6e-b7e8790f7d60"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4acdba8-d75a-418d-ac50-62076df5aff7"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7960511-D5FF-4F51-B8D7-670992640F68}">
  <ds:schemaRefs>
    <ds:schemaRef ds:uri="http://schemas.microsoft.com/office/2006/metadata/properties"/>
    <ds:schemaRef ds:uri="http://schemas.microsoft.com/office/infopath/2007/PartnerControls"/>
    <ds:schemaRef ds:uri="2295282d-5767-4896-9c6e-b7e8790f7d60"/>
    <ds:schemaRef ds:uri="63cb7345-cad6-4f7e-a456-1330b46868d6"/>
  </ds:schemaRefs>
</ds:datastoreItem>
</file>

<file path=customXml/itemProps2.xml><?xml version="1.0" encoding="utf-8"?>
<ds:datastoreItem xmlns:ds="http://schemas.openxmlformats.org/officeDocument/2006/customXml" ds:itemID="{7B4D8A7A-0163-4DD4-9C1F-1A1C9C1C9534}">
  <ds:schemaRefs>
    <ds:schemaRef ds:uri="http://schemas.microsoft.com/sharepoint/v3/contenttype/forms"/>
  </ds:schemaRefs>
</ds:datastoreItem>
</file>

<file path=customXml/itemProps3.xml><?xml version="1.0" encoding="utf-8"?>
<ds:datastoreItem xmlns:ds="http://schemas.openxmlformats.org/officeDocument/2006/customXml" ds:itemID="{68524ECA-ECA2-4227-9818-61F057D44D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cb7345-cad6-4f7e-a456-1330b46868d6"/>
    <ds:schemaRef ds:uri="2295282d-5767-4896-9c6e-b7e8790f7d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35</TotalTime>
  <Words>4113</Words>
  <Application>Microsoft Office PowerPoint</Application>
  <PresentationFormat>Widescreen</PresentationFormat>
  <Paragraphs>181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RM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barrowcliff</dc:creator>
  <cp:lastModifiedBy>helen barrowcliff</cp:lastModifiedBy>
  <cp:revision>291</cp:revision>
  <dcterms:created xsi:type="dcterms:W3CDTF">2025-09-04T12:13:05Z</dcterms:created>
  <dcterms:modified xsi:type="dcterms:W3CDTF">2025-10-23T06:23:05Z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0x01010065CDD5146DE3A844B93E220FFF3C4A5F</vt:lpwstr>
  </property>
  <property fmtid="{D5CDD505-2E9C-101B-9397-08002B2CF9AE}" pid="3" name="MediaServiceImageTags">
    <vt:lpwstr/>
  </property>
</Properties>
</file>