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handoutMasterIdLst>
    <p:handoutMasterId r:id="rId22"/>
  </p:handoutMasterIdLst>
  <p:sldIdLst>
    <p:sldId id="256" r:id="rId2"/>
    <p:sldId id="262" r:id="rId3"/>
    <p:sldId id="258" r:id="rId4"/>
    <p:sldId id="287" r:id="rId5"/>
    <p:sldId id="283" r:id="rId6"/>
    <p:sldId id="291" r:id="rId7"/>
    <p:sldId id="268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88" r:id="rId16"/>
    <p:sldId id="290" r:id="rId17"/>
    <p:sldId id="271" r:id="rId18"/>
    <p:sldId id="282" r:id="rId19"/>
    <p:sldId id="285" r:id="rId20"/>
    <p:sldId id="281" r:id="rId2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BA359-9C09-40E8-A2C0-62127CCEEFB0}" type="datetimeFigureOut">
              <a:rPr lang="en-GB" smtClean="0"/>
              <a:t>08/01/2020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2B765-8894-4074-9062-D22F26246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361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A13F8A-49F6-48D8-8ED2-A06FCE64C873}" type="datetimeFigureOut">
              <a:rPr lang="en-GB" smtClean="0"/>
              <a:pPr>
                <a:defRPr/>
              </a:pPr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B6FA5F-385B-4ACA-8328-6576140C77A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761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E9E4C7-1108-4243-B955-FC8274135726}" type="datetimeFigureOut">
              <a:rPr lang="en-GB" smtClean="0"/>
              <a:pPr>
                <a:defRPr/>
              </a:pPr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54596-6DD7-4604-B030-D537662A73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00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E9E4C7-1108-4243-B955-FC8274135726}" type="datetimeFigureOut">
              <a:rPr lang="en-GB" smtClean="0"/>
              <a:pPr>
                <a:defRPr/>
              </a:pPr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54596-6DD7-4604-B030-D537662A73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4520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E9E4C7-1108-4243-B955-FC8274135726}" type="datetimeFigureOut">
              <a:rPr lang="en-GB" smtClean="0"/>
              <a:pPr>
                <a:defRPr/>
              </a:pPr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54596-6DD7-4604-B030-D537662A73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048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E9E4C7-1108-4243-B955-FC8274135726}" type="datetimeFigureOut">
              <a:rPr lang="en-GB" smtClean="0"/>
              <a:pPr>
                <a:defRPr/>
              </a:pPr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54596-6DD7-4604-B030-D537662A73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5843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E9E4C7-1108-4243-B955-FC8274135726}" type="datetimeFigureOut">
              <a:rPr lang="en-GB" smtClean="0"/>
              <a:pPr>
                <a:defRPr/>
              </a:pPr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54596-6DD7-4604-B030-D537662A73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621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53A164-990A-4F12-9979-0CC950D9CBA8}" type="datetimeFigureOut">
              <a:rPr lang="en-GB" smtClean="0"/>
              <a:pPr>
                <a:defRPr/>
              </a:pPr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CA5C45-E861-431E-978B-9877A14711B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661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E09CA2-17FF-4032-B75E-423B84DBDE1D}" type="datetimeFigureOut">
              <a:rPr lang="en-GB" smtClean="0"/>
              <a:pPr>
                <a:defRPr/>
              </a:pPr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A09DC2-036F-4EFC-9A40-E4D1C1E001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04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8198C9-2207-455C-B1CD-9C4A68923BD5}" type="datetimeFigureOut">
              <a:rPr lang="en-GB" smtClean="0"/>
              <a:pPr>
                <a:defRPr/>
              </a:pPr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034CA-CC37-4455-92EF-23ECD413789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88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81FB2D-BE16-4774-B8E3-D711E1B6F03B}" type="datetimeFigureOut">
              <a:rPr lang="en-GB" smtClean="0"/>
              <a:pPr>
                <a:defRPr/>
              </a:pPr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C2F6CB-9C27-4C8C-8080-4CF96499EC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73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CAAD82-7D40-4DEB-BFE0-340B7F953C91}" type="datetimeFigureOut">
              <a:rPr lang="en-GB" smtClean="0"/>
              <a:pPr>
                <a:defRPr/>
              </a:pPr>
              <a:t>08/01/2020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C424F-58CA-4243-9943-5E60A45545C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80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C6E573-3CC4-4D29-88AA-75BB47D44FAA}" type="datetimeFigureOut">
              <a:rPr lang="en-GB" smtClean="0"/>
              <a:pPr>
                <a:defRPr/>
              </a:pPr>
              <a:t>08/01/2020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0B841-077C-4EB2-9E19-8E77BF18E4C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214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4F7ABE-0968-483D-B67C-8DC6DA5B5DC5}" type="datetimeFigureOut">
              <a:rPr lang="en-GB" smtClean="0"/>
              <a:pPr>
                <a:defRPr/>
              </a:pPr>
              <a:t>08/01/2020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26BEF7-AA28-4FE0-9C2D-A01E7EEDEBB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789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4A88CA-6F89-4E1E-96ED-97C368113EFB}" type="datetimeFigureOut">
              <a:rPr lang="en-GB" smtClean="0"/>
              <a:pPr>
                <a:defRPr/>
              </a:pPr>
              <a:t>08/01/2020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8C5DEB-4F51-4299-BDB3-1A617ED7DCC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43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B2A0B3-59CA-4F55-8791-7D5130BA92E6}" type="datetimeFigureOut">
              <a:rPr lang="en-GB" smtClean="0"/>
              <a:pPr>
                <a:defRPr/>
              </a:pPr>
              <a:t>08/01/2020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C4B1A-E747-4433-B4AC-61E2FF19189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242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E7470E-407D-4A0A-B1B4-85EA71CA6F05}" type="datetimeFigureOut">
              <a:rPr lang="en-GB" smtClean="0"/>
              <a:pPr>
                <a:defRPr/>
              </a:pPr>
              <a:t>08/01/2020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713F82-9E17-4521-A3F1-D53B3F80CE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98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2E9E4C7-1108-4243-B955-FC8274135726}" type="datetimeFigureOut">
              <a:rPr lang="en-GB" smtClean="0"/>
              <a:pPr>
                <a:defRPr/>
              </a:pPr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E1154596-6DD7-4604-B030-D537662A73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034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7543800" cy="25939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8000" dirty="0" smtClean="0">
                <a:solidFill>
                  <a:schemeClr val="tx1"/>
                </a:solidFill>
              </a:rPr>
              <a:t>Year 2</a:t>
            </a:r>
            <a:br>
              <a:rPr lang="en-GB" sz="8000" dirty="0" smtClean="0">
                <a:solidFill>
                  <a:schemeClr val="tx1"/>
                </a:solidFill>
              </a:rPr>
            </a:br>
            <a:r>
              <a:rPr lang="en-GB" sz="8000" dirty="0" smtClean="0">
                <a:solidFill>
                  <a:schemeClr val="tx1"/>
                </a:solidFill>
              </a:rPr>
              <a:t>SATs</a:t>
            </a:r>
            <a:endParaRPr lang="en-GB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English Grammar, Punctuation and Spelling (GPS)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204864"/>
            <a:ext cx="6347714" cy="388077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b="1" dirty="0" smtClean="0">
                <a:solidFill>
                  <a:prstClr val="black"/>
                </a:solidFill>
              </a:rPr>
              <a:t>Paper </a:t>
            </a:r>
            <a:r>
              <a:rPr lang="en-GB" b="1" dirty="0">
                <a:solidFill>
                  <a:prstClr val="black"/>
                </a:solidFill>
              </a:rPr>
              <a:t>1: spelling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GB" dirty="0" smtClean="0">
                <a:solidFill>
                  <a:prstClr val="black"/>
                </a:solidFill>
              </a:rPr>
              <a:t>20 </a:t>
            </a:r>
            <a:r>
              <a:rPr lang="en-GB" dirty="0" smtClean="0">
                <a:solidFill>
                  <a:prstClr val="black"/>
                </a:solidFill>
              </a:rPr>
              <a:t>words – based on spelling rules taught across the year</a:t>
            </a:r>
            <a:endParaRPr lang="en-GB" dirty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b="1" dirty="0" smtClean="0">
                <a:solidFill>
                  <a:prstClr val="black"/>
                </a:solidFill>
              </a:rPr>
              <a:t> Paper 2: grammar and punctuation</a:t>
            </a:r>
            <a:endParaRPr lang="en-GB" b="1" dirty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dirty="0">
                <a:solidFill>
                  <a:prstClr val="black"/>
                </a:solidFill>
              </a:rPr>
              <a:t>Technical aspects of grammar – knowledge of grammatical terms and how to use them.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dirty="0">
                <a:solidFill>
                  <a:prstClr val="black"/>
                </a:solidFill>
              </a:rPr>
              <a:t>Precision </a:t>
            </a:r>
            <a:r>
              <a:rPr lang="en-GB" dirty="0" smtClean="0">
                <a:solidFill>
                  <a:prstClr val="black"/>
                </a:solidFill>
              </a:rPr>
              <a:t>is important</a:t>
            </a:r>
            <a:r>
              <a:rPr lang="en-GB" dirty="0">
                <a:solidFill>
                  <a:prstClr val="black"/>
                </a:solidFill>
              </a:rPr>
              <a:t>: handwriting, capital letters, apostrophes</a:t>
            </a:r>
            <a:r>
              <a:rPr lang="en-GB" dirty="0" smtClean="0">
                <a:solidFill>
                  <a:prstClr val="black"/>
                </a:solidFill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>
              <a:solidFill>
                <a:prstClr val="black"/>
              </a:solidFill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GB" sz="2800" dirty="0" smtClean="0">
                <a:solidFill>
                  <a:srgbClr val="FF0000"/>
                </a:solidFill>
              </a:rPr>
              <a:t>The </a:t>
            </a:r>
            <a:r>
              <a:rPr lang="en-GB" sz="2800" dirty="0" smtClean="0">
                <a:solidFill>
                  <a:srgbClr val="FF0000"/>
                </a:solidFill>
              </a:rPr>
              <a:t>test is only to inform and support teacher judgements. The children’s work within the class will also be used.</a:t>
            </a:r>
            <a:endParaRPr lang="en-GB" sz="2800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Key Stage 1 </a:t>
            </a:r>
            <a:r>
              <a:rPr lang="en-GB" dirty="0" smtClean="0"/>
              <a:t>GPS example</a:t>
            </a:r>
            <a:endParaRPr lang="en-GB" dirty="0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1301" y="1265875"/>
            <a:ext cx="6964308" cy="3672309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Key Stage </a:t>
            </a:r>
            <a:r>
              <a:rPr lang="en-GB" dirty="0" smtClean="0"/>
              <a:t>1 GPS </a:t>
            </a:r>
            <a:r>
              <a:rPr lang="en-GB" dirty="0" smtClean="0"/>
              <a:t>example</a:t>
            </a:r>
            <a:endParaRPr lang="en-GB" dirty="0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16013" y="1409700"/>
            <a:ext cx="5503862" cy="4524375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Maths 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97200"/>
            <a:ext cx="8229600" cy="31289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altLang="en-US" sz="2000" b="1" dirty="0" smtClean="0"/>
              <a:t>Arithmetic Paper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altLang="en-US" sz="2000" dirty="0" smtClean="0"/>
              <a:t>Questions </a:t>
            </a:r>
            <a:r>
              <a:rPr lang="en-GB" altLang="en-US" sz="2000" dirty="0" smtClean="0"/>
              <a:t>are purely </a:t>
            </a:r>
            <a:r>
              <a:rPr lang="en-GB" altLang="en-US" sz="2000" dirty="0" smtClean="0"/>
              <a:t>arithmetical: addition, subtraction, multiplication, division and fractions.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altLang="en-US" sz="2000" dirty="0" smtClean="0"/>
              <a:t>Some </a:t>
            </a:r>
            <a:r>
              <a:rPr lang="en-GB" altLang="en-US" sz="2000" dirty="0" smtClean="0"/>
              <a:t>working out space is </a:t>
            </a:r>
            <a:r>
              <a:rPr lang="en-GB" altLang="en-US" sz="2000" dirty="0" smtClean="0"/>
              <a:t>given if needed, the children can also utilise their learned mental strategies.</a:t>
            </a:r>
            <a:endParaRPr lang="en-GB" alt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altLang="en-US" sz="2000" dirty="0" smtClean="0"/>
              <a:t>No equipment allowed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  <p:sp>
        <p:nvSpPr>
          <p:cNvPr id="28676" name="TextBox 3"/>
          <p:cNvSpPr txBox="1">
            <a:spLocks noChangeArrowheads="1"/>
          </p:cNvSpPr>
          <p:nvPr/>
        </p:nvSpPr>
        <p:spPr bwMode="auto">
          <a:xfrm>
            <a:off x="679450" y="1773238"/>
            <a:ext cx="583247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b="1" dirty="0">
                <a:latin typeface="Calibri" pitchFamily="34" charset="0"/>
              </a:rPr>
              <a:t>Two</a:t>
            </a:r>
            <a:r>
              <a:rPr lang="en-GB" altLang="en-US" dirty="0">
                <a:latin typeface="Calibri" pitchFamily="34" charset="0"/>
              </a:rPr>
              <a:t> maths </a:t>
            </a:r>
            <a:r>
              <a:rPr lang="en-GB" altLang="en-US" dirty="0" smtClean="0">
                <a:latin typeface="Calibri" pitchFamily="34" charset="0"/>
              </a:rPr>
              <a:t>tests:</a:t>
            </a:r>
            <a:endParaRPr lang="en-GB" altLang="en-US" dirty="0">
              <a:latin typeface="Calibri" pitchFamily="34" charset="0"/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en-GB" altLang="en-US" dirty="0">
                <a:latin typeface="Calibri" pitchFamily="34" charset="0"/>
              </a:rPr>
              <a:t>Arithmetic</a:t>
            </a:r>
          </a:p>
          <a:p>
            <a:pPr marL="742950" lvl="1" indent="-285750">
              <a:buFont typeface="Arial" charset="0"/>
              <a:buChar char="•"/>
            </a:pPr>
            <a:r>
              <a:rPr lang="en-GB" altLang="en-US" dirty="0">
                <a:latin typeface="Calibri" pitchFamily="34" charset="0"/>
              </a:rPr>
              <a:t>Reasoning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3528" y="334446"/>
            <a:ext cx="7620000" cy="1143000"/>
          </a:xfrm>
          <a:prstGeom prst="rect">
            <a:avLst/>
          </a:prstGeom>
          <a:solidFill>
            <a:srgbClr val="92D050"/>
          </a:solidFill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Maths 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SATs Papers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Reasoning</a:t>
            </a:r>
            <a:endParaRPr lang="en-GB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539552" y="1920947"/>
            <a:ext cx="6914729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sz="2200" b="1" dirty="0" smtClean="0"/>
              <a:t>Reasoning Paper</a:t>
            </a:r>
            <a:endParaRPr lang="en-GB" altLang="en-US" sz="22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200" dirty="0" smtClean="0"/>
              <a:t>Assesses </a:t>
            </a:r>
            <a:r>
              <a:rPr lang="en-GB" altLang="en-US" sz="2200" dirty="0" smtClean="0"/>
              <a:t>pupils’ mathematical fluency, problem solving and reasoning skills.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200" dirty="0" smtClean="0"/>
              <a:t>Questions cover </a:t>
            </a:r>
            <a:r>
              <a:rPr lang="en-GB" altLang="en-US" sz="2200" dirty="0" smtClean="0"/>
              <a:t>place value, the four operations, fractions, geometry</a:t>
            </a:r>
            <a:r>
              <a:rPr lang="en-GB" altLang="en-US" sz="2200" dirty="0" smtClean="0"/>
              <a:t>, </a:t>
            </a:r>
            <a:r>
              <a:rPr lang="en-GB" altLang="en-US" sz="2200" dirty="0" smtClean="0"/>
              <a:t>units of measurement </a:t>
            </a:r>
            <a:r>
              <a:rPr lang="en-GB" altLang="en-US" sz="2200" dirty="0" smtClean="0"/>
              <a:t>and statistics.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200" dirty="0" smtClean="0"/>
              <a:t>First 5 questions </a:t>
            </a:r>
            <a:r>
              <a:rPr lang="en-GB" altLang="en-US" sz="2200" dirty="0" smtClean="0"/>
              <a:t>are </a:t>
            </a:r>
            <a:r>
              <a:rPr lang="en-GB" altLang="en-US" sz="2200" dirty="0" smtClean="0"/>
              <a:t>read orally to the children.</a:t>
            </a:r>
            <a:endParaRPr lang="en-GB" altLang="en-US" sz="2200" dirty="0" smtClean="0"/>
          </a:p>
          <a:p>
            <a:pPr>
              <a:buFont typeface="Arial" charset="0"/>
              <a:buNone/>
            </a:pPr>
            <a:endParaRPr lang="en-GB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9552" y="343575"/>
            <a:ext cx="7620000" cy="1143000"/>
          </a:xfrm>
          <a:prstGeom prst="rect">
            <a:avLst/>
          </a:prstGeom>
          <a:solidFill>
            <a:srgbClr val="92D050"/>
          </a:solidFill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Maths SATs Papers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endParaRPr lang="en-GB" dirty="0"/>
          </a:p>
        </p:txBody>
      </p:sp>
      <p:pic>
        <p:nvPicPr>
          <p:cNvPr id="30722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9632" y="2060848"/>
            <a:ext cx="5838825" cy="42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endParaRPr lang="en-GB" dirty="0"/>
          </a:p>
        </p:txBody>
      </p:sp>
      <p:pic>
        <p:nvPicPr>
          <p:cNvPr id="31746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896" y="609600"/>
            <a:ext cx="3600400" cy="5732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Support your child</a:t>
            </a:r>
            <a:endParaRPr lang="en-GB"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95288" y="1752600"/>
            <a:ext cx="7620000" cy="4276725"/>
          </a:xfrm>
        </p:spPr>
        <p:txBody>
          <a:bodyPr>
            <a:normAutofit/>
          </a:bodyPr>
          <a:lstStyle/>
          <a:p>
            <a:pPr marL="400050" indent="-285750"/>
            <a:r>
              <a:rPr lang="en-GB" dirty="0" smtClean="0"/>
              <a:t>READ, READ, </a:t>
            </a:r>
            <a:r>
              <a:rPr lang="en-GB" dirty="0" smtClean="0"/>
              <a:t>READ (Retrieve, Infer, Predict, Summarise, Compare)</a:t>
            </a:r>
          </a:p>
          <a:p>
            <a:pPr marL="400050" indent="-285750"/>
            <a:r>
              <a:rPr lang="en-GB" dirty="0" smtClean="0"/>
              <a:t>SPELLING, SPELLING, SPELLING (Common exception, spelling rules)</a:t>
            </a:r>
            <a:endParaRPr lang="en-GB" dirty="0" smtClean="0"/>
          </a:p>
          <a:p>
            <a:r>
              <a:rPr lang="en-GB" dirty="0"/>
              <a:t>Place value</a:t>
            </a:r>
          </a:p>
          <a:p>
            <a:r>
              <a:rPr lang="en-GB" dirty="0"/>
              <a:t>Number bonds within 20</a:t>
            </a:r>
          </a:p>
          <a:p>
            <a:r>
              <a:rPr lang="en-GB" dirty="0" smtClean="0"/>
              <a:t>x </a:t>
            </a:r>
            <a:r>
              <a:rPr lang="en-GB" dirty="0" smtClean="0"/>
              <a:t>and related ÷ facts for the 2, 5 and 10 times </a:t>
            </a:r>
            <a:r>
              <a:rPr lang="en-GB" dirty="0" smtClean="0"/>
              <a:t>tables</a:t>
            </a:r>
            <a:endParaRPr lang="en-GB" dirty="0" smtClean="0"/>
          </a:p>
          <a:p>
            <a:r>
              <a:rPr lang="en-GB" dirty="0" smtClean="0"/>
              <a:t>Time</a:t>
            </a:r>
            <a:r>
              <a:rPr lang="en-GB" dirty="0" smtClean="0"/>
              <a:t>, money and measures – practical </a:t>
            </a:r>
            <a:r>
              <a:rPr lang="en-GB" dirty="0" smtClean="0"/>
              <a:t>experiences</a:t>
            </a:r>
            <a:endParaRPr lang="en-GB" dirty="0" smtClean="0"/>
          </a:p>
          <a:p>
            <a:r>
              <a:rPr lang="en-GB" dirty="0" smtClean="0"/>
              <a:t>Function </a:t>
            </a:r>
            <a:r>
              <a:rPr lang="en-GB" dirty="0" smtClean="0"/>
              <a:t>of words within a sentence- noun, verb, adjective, </a:t>
            </a:r>
            <a:r>
              <a:rPr lang="en-GB" dirty="0" smtClean="0"/>
              <a:t>adverb</a:t>
            </a:r>
            <a:endParaRPr lang="en-GB" dirty="0" smtClean="0"/>
          </a:p>
          <a:p>
            <a:r>
              <a:rPr lang="en-GB" dirty="0" smtClean="0"/>
              <a:t>Punctuation- ? ! . ,.</a:t>
            </a:r>
          </a:p>
          <a:p>
            <a:r>
              <a:rPr lang="en-GB" b="1" dirty="0" smtClean="0"/>
              <a:t>Please keep all activities practical and </a:t>
            </a:r>
            <a:r>
              <a:rPr lang="en-GB" b="1" dirty="0" smtClean="0"/>
              <a:t>fun</a:t>
            </a:r>
            <a:endParaRPr lang="en-GB" b="1" dirty="0" smtClean="0"/>
          </a:p>
          <a:p>
            <a:endParaRPr lang="en-GB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288" y="427038"/>
            <a:ext cx="7834312" cy="1143000"/>
          </a:xfrm>
          <a:prstGeom prst="rect">
            <a:avLst/>
          </a:prstGeom>
          <a:solidFill>
            <a:srgbClr val="92D050"/>
          </a:solidFill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support your child at home</a:t>
            </a:r>
            <a:endParaRPr lang="en-GB" sz="3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  <a:solidFill>
            <a:srgbClr val="92D05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Marking and Moderation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7620000" cy="4800600"/>
          </a:xfrm>
        </p:spPr>
        <p:txBody>
          <a:bodyPr rtlCol="0">
            <a:normAutofit/>
          </a:bodyPr>
          <a:lstStyle/>
          <a:p>
            <a:pPr marL="400050" indent="-285750">
              <a:defRPr/>
            </a:pPr>
            <a:r>
              <a:rPr lang="en-GB" dirty="0" smtClean="0"/>
              <a:t>Papers will be marked internally by Miss Aspey and Miss Boughey</a:t>
            </a: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u="sng" dirty="0" smtClean="0"/>
              <a:t>All teachers assessments are moderated:</a:t>
            </a:r>
            <a:endParaRPr lang="en-GB" u="sng" dirty="0" smtClean="0"/>
          </a:p>
          <a:p>
            <a:pPr>
              <a:defRPr/>
            </a:pPr>
            <a:r>
              <a:rPr lang="en-GB" dirty="0" smtClean="0"/>
              <a:t>Moderation occurs internally between </a:t>
            </a:r>
            <a:r>
              <a:rPr lang="en-GB" dirty="0" smtClean="0"/>
              <a:t>teachers within year groups and </a:t>
            </a:r>
            <a:r>
              <a:rPr lang="en-GB" dirty="0" smtClean="0"/>
              <a:t>across </a:t>
            </a:r>
            <a:r>
              <a:rPr lang="en-GB" dirty="0" smtClean="0"/>
              <a:t>the school</a:t>
            </a:r>
          </a:p>
          <a:p>
            <a:pPr>
              <a:defRPr/>
            </a:pPr>
            <a:r>
              <a:rPr lang="en-GB" dirty="0" smtClean="0"/>
              <a:t>Moderation </a:t>
            </a:r>
            <a:r>
              <a:rPr lang="en-GB" dirty="0" smtClean="0"/>
              <a:t>occurs within </a:t>
            </a:r>
            <a:r>
              <a:rPr lang="en-GB" dirty="0" smtClean="0"/>
              <a:t>the Heaton’s </a:t>
            </a:r>
            <a:r>
              <a:rPr lang="en-GB" dirty="0" smtClean="0"/>
              <a:t>school cluster</a:t>
            </a:r>
            <a:endParaRPr lang="en-GB" dirty="0" smtClean="0"/>
          </a:p>
          <a:p>
            <a:pPr>
              <a:defRPr/>
            </a:pPr>
            <a:r>
              <a:rPr lang="en-GB" dirty="0"/>
              <a:t>E</a:t>
            </a:r>
            <a:r>
              <a:rPr lang="en-GB" dirty="0" smtClean="0"/>
              <a:t>xternal </a:t>
            </a:r>
            <a:r>
              <a:rPr lang="en-GB" dirty="0" smtClean="0"/>
              <a:t>moderators from Stockport </a:t>
            </a:r>
            <a:r>
              <a:rPr lang="en-GB" dirty="0" smtClean="0"/>
              <a:t>LA may also visit school </a:t>
            </a: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71600" y="980728"/>
            <a:ext cx="6554689" cy="731168"/>
          </a:xfrm>
          <a:solidFill>
            <a:srgbClr val="92D05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happens to the results?</a:t>
            </a:r>
            <a:endParaRPr lang="en-GB" dirty="0"/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819201" y="2132856"/>
            <a:ext cx="6707088" cy="2044824"/>
          </a:xfrm>
        </p:spPr>
        <p:txBody>
          <a:bodyPr>
            <a:normAutofit fontScale="77500" lnSpcReduction="20000"/>
          </a:bodyPr>
          <a:lstStyle/>
          <a:p>
            <a:r>
              <a:rPr lang="en-GB" sz="2800" dirty="0" smtClean="0"/>
              <a:t>Results are used to inform the overall teacher assessment.</a:t>
            </a:r>
          </a:p>
          <a:p>
            <a:r>
              <a:rPr lang="en-GB" sz="2800" dirty="0" smtClean="0"/>
              <a:t>Key </a:t>
            </a:r>
            <a:r>
              <a:rPr lang="en-GB" sz="2800" dirty="0" smtClean="0"/>
              <a:t>Stage </a:t>
            </a:r>
            <a:r>
              <a:rPr lang="en-GB" sz="2800" dirty="0" smtClean="0"/>
              <a:t>1 overall teacher assessments </a:t>
            </a:r>
            <a:r>
              <a:rPr lang="en-GB" sz="2800" dirty="0" smtClean="0"/>
              <a:t>are shared with the Year 3 teachers to </a:t>
            </a:r>
            <a:r>
              <a:rPr lang="en-GB" sz="2800" dirty="0" smtClean="0"/>
              <a:t>inform.</a:t>
            </a:r>
            <a:endParaRPr lang="en-GB" sz="2800" dirty="0" smtClean="0"/>
          </a:p>
          <a:p>
            <a:r>
              <a:rPr lang="en-GB" sz="2800" dirty="0" smtClean="0"/>
              <a:t>Overal</a:t>
            </a:r>
            <a:r>
              <a:rPr lang="en-GB" sz="2800" dirty="0" smtClean="0"/>
              <a:t>l teacher a</a:t>
            </a:r>
            <a:r>
              <a:rPr lang="en-GB" sz="2800" dirty="0" smtClean="0"/>
              <a:t>ssessments are then </a:t>
            </a:r>
            <a:r>
              <a:rPr lang="en-GB" sz="2800" dirty="0" smtClean="0"/>
              <a:t>reported to parents in the end of year report.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755576" y="1556792"/>
            <a:ext cx="6347714" cy="3880773"/>
          </a:xfrm>
        </p:spPr>
        <p:txBody>
          <a:bodyPr/>
          <a:lstStyle/>
          <a:p>
            <a:r>
              <a:rPr lang="en-GB" altLang="en-US" b="1" u="sng" dirty="0" smtClean="0"/>
              <a:t>Very </a:t>
            </a:r>
            <a:r>
              <a:rPr lang="en-GB" altLang="en-US" b="1" u="sng" dirty="0" smtClean="0"/>
              <a:t>low key </a:t>
            </a:r>
            <a:r>
              <a:rPr lang="en-GB" altLang="en-US" b="1" dirty="0" smtClean="0"/>
              <a:t>and children </a:t>
            </a:r>
            <a:r>
              <a:rPr lang="en-US" altLang="en-US" b="1" dirty="0" smtClean="0"/>
              <a:t>are not aware.</a:t>
            </a:r>
            <a:endParaRPr lang="en-GB" altLang="en-US" b="1" dirty="0" smtClean="0"/>
          </a:p>
          <a:p>
            <a:r>
              <a:rPr lang="en-GB" altLang="en-US" dirty="0" smtClean="0"/>
              <a:t>Tests can only </a:t>
            </a:r>
            <a:r>
              <a:rPr lang="en-GB" altLang="en-US" dirty="0" smtClean="0"/>
              <a:t>take place in </a:t>
            </a:r>
            <a:r>
              <a:rPr lang="en-GB" altLang="en-US" b="1" dirty="0" smtClean="0"/>
              <a:t>May</a:t>
            </a:r>
            <a:r>
              <a:rPr lang="en-US" altLang="en-US" dirty="0"/>
              <a:t> </a:t>
            </a:r>
            <a:r>
              <a:rPr lang="en-US" altLang="en-US" dirty="0" smtClean="0"/>
              <a:t>– </a:t>
            </a:r>
            <a:r>
              <a:rPr lang="en-GB" altLang="en-US" dirty="0" smtClean="0">
                <a:solidFill>
                  <a:schemeClr val="tx1"/>
                </a:solidFill>
              </a:rPr>
              <a:t>please try to avoid taking children out of school during this time. </a:t>
            </a:r>
            <a:r>
              <a:rPr lang="en-GB" altLang="en-US" dirty="0" smtClean="0">
                <a:solidFill>
                  <a:srgbClr val="FF0000"/>
                </a:solidFill>
              </a:rPr>
              <a:t>Any unavoidable absences, please let us know!</a:t>
            </a:r>
            <a:endParaRPr lang="en-GB" altLang="en-US" dirty="0" smtClean="0"/>
          </a:p>
          <a:p>
            <a:r>
              <a:rPr lang="en-GB" altLang="en-US" dirty="0" smtClean="0"/>
              <a:t>Children will take the tests in small groups </a:t>
            </a:r>
            <a:r>
              <a:rPr lang="en-US" altLang="en-US" dirty="0"/>
              <a:t>within the classroom </a:t>
            </a:r>
            <a:r>
              <a:rPr lang="en-GB" altLang="en-US" dirty="0" smtClean="0"/>
              <a:t>throughout </a:t>
            </a:r>
            <a:r>
              <a:rPr lang="en-GB" altLang="en-US" dirty="0" smtClean="0"/>
              <a:t>this month</a:t>
            </a:r>
            <a:r>
              <a:rPr lang="en-GB" altLang="en-US" dirty="0" smtClean="0"/>
              <a:t>.</a:t>
            </a:r>
          </a:p>
          <a:p>
            <a:r>
              <a:rPr lang="en-GB" altLang="en-US" dirty="0" smtClean="0"/>
              <a:t>Familiar adults will be in the classroom to reassure during the process.</a:t>
            </a:r>
            <a:endParaRPr lang="en-GB" altLang="en-US" dirty="0" smtClean="0"/>
          </a:p>
          <a:p>
            <a:r>
              <a:rPr lang="en-US" altLang="en-US" dirty="0" smtClean="0"/>
              <a:t>Administration and timings are very flexible.</a:t>
            </a:r>
            <a:endParaRPr lang="en-GB" altLang="en-US" dirty="0" smtClean="0"/>
          </a:p>
          <a:p>
            <a:r>
              <a:rPr lang="en-GB" altLang="en-US" dirty="0" smtClean="0"/>
              <a:t>The assessments are reported to the local authority in June.</a:t>
            </a:r>
          </a:p>
          <a:p>
            <a:endParaRPr lang="en-GB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3176"/>
          </a:xfrm>
          <a:solidFill>
            <a:srgbClr val="92D05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Overall Information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556792"/>
            <a:ext cx="6347714" cy="3880773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altLang="en-US" sz="6000" b="1" dirty="0">
                <a:solidFill>
                  <a:srgbClr val="FF0000"/>
                </a:solidFill>
              </a:rPr>
              <a:t>Any questions?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altLang="en-US" sz="6000" b="1" dirty="0"/>
              <a:t>Thank you for </a:t>
            </a:r>
            <a:r>
              <a:rPr lang="en-GB" altLang="en-US" sz="6000" b="1" dirty="0" smtClean="0"/>
              <a:t>coming!</a:t>
            </a:r>
            <a:endParaRPr lang="en-GB" altLang="en-US" sz="6000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  <a:solidFill>
            <a:srgbClr val="92D05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937" y="1628800"/>
            <a:ext cx="7620000" cy="4800600"/>
          </a:xfrm>
        </p:spPr>
        <p:txBody>
          <a:bodyPr rtlCol="0">
            <a:normAutofit fontScale="62500" lnSpcReduction="20000"/>
          </a:bodyPr>
          <a:lstStyle/>
          <a:p>
            <a:pPr marL="0" indent="0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900" dirty="0"/>
              <a:t>Assessment is </a:t>
            </a:r>
            <a:r>
              <a:rPr lang="en-GB" sz="2900" dirty="0" smtClean="0"/>
              <a:t>on-goin</a:t>
            </a:r>
            <a:r>
              <a:rPr lang="en-GB" sz="2900" dirty="0"/>
              <a:t>g</a:t>
            </a:r>
            <a:endParaRPr lang="en-GB" sz="2900" dirty="0"/>
          </a:p>
          <a:p>
            <a:pPr marL="0" indent="0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900" b="1" dirty="0"/>
              <a:t>Teacher Assessment: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900" dirty="0" smtClean="0"/>
              <a:t>The </a:t>
            </a:r>
            <a:r>
              <a:rPr lang="en-GB" sz="2900" dirty="0"/>
              <a:t>teacher’s judgement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900" dirty="0"/>
              <a:t>All children will </a:t>
            </a:r>
            <a:r>
              <a:rPr lang="en-GB" sz="2900" dirty="0" smtClean="0"/>
              <a:t>receive </a:t>
            </a:r>
            <a:r>
              <a:rPr lang="en-GB" sz="2900" dirty="0"/>
              <a:t>Teacher Assessment Levels </a:t>
            </a:r>
            <a:r>
              <a:rPr lang="en-GB" sz="2900" dirty="0" smtClean="0"/>
              <a:t>which </a:t>
            </a:r>
            <a:r>
              <a:rPr lang="en-GB" sz="2900" dirty="0" smtClean="0"/>
              <a:t>are </a:t>
            </a:r>
            <a:r>
              <a:rPr lang="en-GB" sz="2900" dirty="0"/>
              <a:t>passed on to their following class teacher </a:t>
            </a:r>
            <a:r>
              <a:rPr lang="en-GB" sz="2900" dirty="0" smtClean="0"/>
              <a:t>and </a:t>
            </a:r>
            <a:r>
              <a:rPr lang="en-GB" sz="2900" dirty="0" smtClean="0"/>
              <a:t>shared in the end of year reports.</a:t>
            </a:r>
            <a:endParaRPr lang="en-GB" sz="2900" dirty="0"/>
          </a:p>
          <a:p>
            <a:pPr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900" dirty="0"/>
              <a:t>Based on observations, written and oral work in </a:t>
            </a:r>
            <a:r>
              <a:rPr lang="en-GB" sz="2900" dirty="0" smtClean="0"/>
              <a:t>class and </a:t>
            </a:r>
            <a:r>
              <a:rPr lang="en-GB" sz="2900" dirty="0" smtClean="0"/>
              <a:t>KS1 </a:t>
            </a:r>
            <a:r>
              <a:rPr lang="en-GB" sz="2900" dirty="0"/>
              <a:t>tests.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900" dirty="0" smtClean="0"/>
              <a:t>Judgements made for </a:t>
            </a:r>
            <a:r>
              <a:rPr lang="en-GB" sz="2900" b="1" dirty="0" smtClean="0"/>
              <a:t>reading, writing, maths, science </a:t>
            </a:r>
            <a:r>
              <a:rPr lang="en-GB" sz="2900" dirty="0" smtClean="0"/>
              <a:t>and</a:t>
            </a:r>
            <a:r>
              <a:rPr lang="en-GB" sz="2900" dirty="0" smtClean="0">
                <a:solidFill>
                  <a:srgbClr val="FF0000"/>
                </a:solidFill>
              </a:rPr>
              <a:t> </a:t>
            </a:r>
            <a:r>
              <a:rPr lang="en-GB" sz="2900" b="1" dirty="0" smtClean="0"/>
              <a:t>GPS</a:t>
            </a:r>
            <a:r>
              <a:rPr lang="en-GB" sz="2900" dirty="0" smtClean="0"/>
              <a:t>. </a:t>
            </a:r>
          </a:p>
          <a:p>
            <a:pPr marL="0" indent="0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GB" sz="2900" b="1" dirty="0"/>
          </a:p>
          <a:p>
            <a:pPr marL="0" indent="0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900" b="1" dirty="0"/>
              <a:t>SATs (Statutory Assessment Tasks)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900" dirty="0"/>
              <a:t>SATs tests designed to assess levels of knowledge, understanding and skills gained in English and </a:t>
            </a:r>
            <a:r>
              <a:rPr lang="en-GB" sz="2900" dirty="0" smtClean="0"/>
              <a:t>Maths acquired within KS1.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900" dirty="0" smtClean="0"/>
              <a:t>Just one </a:t>
            </a:r>
            <a:r>
              <a:rPr lang="en-US" sz="2900" dirty="0" smtClean="0"/>
              <a:t>form of assessment to inform the teacher judgement.</a:t>
            </a:r>
            <a:endParaRPr lang="en-US" sz="2900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900" dirty="0" smtClean="0"/>
              <a:t>All children </a:t>
            </a:r>
            <a:r>
              <a:rPr lang="en-GB" sz="2900" dirty="0"/>
              <a:t>sit the same </a:t>
            </a:r>
            <a:r>
              <a:rPr lang="en-GB" sz="2900" dirty="0" smtClean="0"/>
              <a:t>papers.</a:t>
            </a:r>
            <a:endParaRPr lang="en-GB" sz="29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3176"/>
          </a:xfrm>
          <a:solidFill>
            <a:srgbClr val="92D05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SATs/Teacher Assessments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1735704"/>
            <a:ext cx="8313613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latin typeface="+mn-lt"/>
                <a:cs typeface="+mn-cs"/>
              </a:rPr>
              <a:t>Reflect the Year 2 National Curriculum </a:t>
            </a:r>
            <a:endParaRPr lang="en-GB" sz="2400" dirty="0" smtClean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GB" sz="2400" b="1" dirty="0">
              <a:latin typeface="+mn-lt"/>
              <a:cs typeface="+mn-cs"/>
            </a:endParaRPr>
          </a:p>
          <a:p>
            <a:pPr marL="285750" indent="-28575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GB" sz="2400" b="1" u="sng" dirty="0" smtClean="0">
                <a:solidFill>
                  <a:srgbClr val="FFC000"/>
                </a:solidFill>
                <a:latin typeface="+mn-lt"/>
                <a:cs typeface="+mn-cs"/>
              </a:rPr>
              <a:t>Working </a:t>
            </a:r>
            <a:r>
              <a:rPr lang="en-GB" sz="2400" b="1" u="sng" dirty="0">
                <a:solidFill>
                  <a:srgbClr val="FFC000"/>
                </a:solidFill>
                <a:latin typeface="+mn-lt"/>
                <a:cs typeface="+mn-cs"/>
              </a:rPr>
              <a:t>towards </a:t>
            </a:r>
            <a:r>
              <a:rPr lang="en-GB" sz="2400" b="1" dirty="0">
                <a:latin typeface="+mn-lt"/>
                <a:cs typeface="+mn-cs"/>
              </a:rPr>
              <a:t>the expected </a:t>
            </a:r>
            <a:r>
              <a:rPr lang="en-GB" sz="2400" b="1" dirty="0" smtClean="0">
                <a:latin typeface="+mn-lt"/>
                <a:cs typeface="+mn-cs"/>
              </a:rPr>
              <a:t>standard</a:t>
            </a:r>
            <a:endParaRPr lang="en-GB" sz="2400" b="1" dirty="0"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GB" sz="2400" b="1" u="sng" dirty="0">
                <a:solidFill>
                  <a:srgbClr val="00B050"/>
                </a:solidFill>
                <a:latin typeface="+mn-lt"/>
                <a:cs typeface="+mn-cs"/>
              </a:rPr>
              <a:t>Working at </a:t>
            </a:r>
            <a:r>
              <a:rPr lang="en-GB" sz="2400" b="1" dirty="0">
                <a:latin typeface="+mn-lt"/>
                <a:cs typeface="+mn-cs"/>
              </a:rPr>
              <a:t>the expected standard ( National expectation)</a:t>
            </a:r>
          </a:p>
          <a:p>
            <a:pPr marL="285750" indent="-28575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GB" sz="2400" b="1" u="sng" dirty="0">
                <a:solidFill>
                  <a:srgbClr val="0070C0"/>
                </a:solidFill>
                <a:latin typeface="+mn-lt"/>
                <a:cs typeface="+mn-cs"/>
              </a:rPr>
              <a:t>Working at greater depth </a:t>
            </a:r>
            <a:r>
              <a:rPr lang="en-GB" sz="2400" b="1" dirty="0">
                <a:latin typeface="+mn-lt"/>
                <a:cs typeface="+mn-cs"/>
              </a:rPr>
              <a:t>within the expected standard</a:t>
            </a:r>
          </a:p>
          <a:p>
            <a:pPr marL="285750" indent="-28575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GB" sz="2400" b="1" dirty="0" smtClean="0">
                <a:latin typeface="+mn-lt"/>
                <a:cs typeface="+mn-cs"/>
              </a:rPr>
              <a:t> An </a:t>
            </a:r>
            <a:r>
              <a:rPr lang="en-GB" sz="2400" b="1" dirty="0">
                <a:latin typeface="+mn-lt"/>
                <a:cs typeface="+mn-cs"/>
              </a:rPr>
              <a:t>additional category for those pupils that </a:t>
            </a:r>
            <a:r>
              <a:rPr lang="en-GB" sz="2400" b="1" u="sng" dirty="0">
                <a:latin typeface="+mn-lt"/>
                <a:cs typeface="+mn-cs"/>
              </a:rPr>
              <a:t>do not </a:t>
            </a:r>
            <a:r>
              <a:rPr lang="en-GB" sz="2400" b="1" dirty="0">
                <a:latin typeface="+mn-lt"/>
                <a:cs typeface="+mn-cs"/>
              </a:rPr>
              <a:t>meet the ‘working towards’ </a:t>
            </a:r>
            <a:r>
              <a:rPr lang="en-GB" sz="2400" b="1" dirty="0" smtClean="0">
                <a:latin typeface="+mn-lt"/>
                <a:cs typeface="+mn-cs"/>
              </a:rPr>
              <a:t>standard</a:t>
            </a:r>
            <a:endParaRPr lang="en-GB" sz="24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3176"/>
          </a:xfrm>
          <a:solidFill>
            <a:srgbClr val="92D050"/>
          </a:solidFill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Assessment Boundaries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439680"/>
              </p:ext>
            </p:extLst>
          </p:nvPr>
        </p:nvGraphicFramePr>
        <p:xfrm>
          <a:off x="609600" y="2160588"/>
          <a:ext cx="7438020" cy="1737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487604"/>
                <a:gridCol w="1263737"/>
                <a:gridCol w="2178938"/>
                <a:gridCol w="2507741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Those </a:t>
                      </a:r>
                      <a:r>
                        <a:rPr lang="en-GB" sz="1400" dirty="0" smtClean="0"/>
                        <a:t>pupils that do not meet the ‘working towards’ </a:t>
                      </a:r>
                      <a:r>
                        <a:rPr lang="en-GB" sz="1400" dirty="0" smtClean="0"/>
                        <a:t>standard</a:t>
                      </a:r>
                      <a:endParaRPr lang="en-GB" sz="1400" dirty="0" smtClean="0"/>
                    </a:p>
                    <a:p>
                      <a:pPr algn="ctr"/>
                      <a:endParaRPr lang="en-GB" sz="1400" dirty="0"/>
                    </a:p>
                  </a:txBody>
                  <a:tcPr marL="76181" marR="7618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sng" dirty="0" smtClean="0">
                          <a:solidFill>
                            <a:srgbClr val="FFC000"/>
                          </a:solidFill>
                        </a:rPr>
                        <a:t>Working towards </a:t>
                      </a:r>
                      <a:r>
                        <a:rPr lang="en-GB" sz="1800" dirty="0" smtClean="0"/>
                        <a:t>the expected Standard</a:t>
                      </a:r>
                    </a:p>
                    <a:p>
                      <a:pPr algn="ctr"/>
                      <a:endParaRPr lang="en-GB" dirty="0"/>
                    </a:p>
                  </a:txBody>
                  <a:tcPr marL="76181" marR="7618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sng" dirty="0" smtClean="0">
                          <a:solidFill>
                            <a:srgbClr val="00B050"/>
                          </a:solidFill>
                        </a:rPr>
                        <a:t>Working at </a:t>
                      </a:r>
                      <a:r>
                        <a:rPr lang="en-GB" sz="1800" u="none" dirty="0" smtClean="0"/>
                        <a:t>the expected standard</a:t>
                      </a:r>
                    </a:p>
                    <a:p>
                      <a:pPr algn="ctr"/>
                      <a:endParaRPr lang="en-GB" dirty="0"/>
                    </a:p>
                  </a:txBody>
                  <a:tcPr marL="76181" marR="7618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sng" dirty="0" smtClean="0">
                          <a:solidFill>
                            <a:srgbClr val="0070C0"/>
                          </a:solidFill>
                        </a:rPr>
                        <a:t>Working at greater depth </a:t>
                      </a:r>
                      <a:r>
                        <a:rPr lang="en-GB" sz="1800" dirty="0" smtClean="0"/>
                        <a:t>within the expected standard</a:t>
                      </a:r>
                    </a:p>
                    <a:p>
                      <a:pPr algn="ctr"/>
                      <a:endParaRPr lang="en-GB" dirty="0"/>
                    </a:p>
                  </a:txBody>
                  <a:tcPr marL="76181" marR="76181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898729"/>
              </p:ext>
            </p:extLst>
          </p:nvPr>
        </p:nvGraphicFramePr>
        <p:xfrm>
          <a:off x="609599" y="4365104"/>
          <a:ext cx="7560840" cy="18288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512168"/>
                <a:gridCol w="1352972"/>
                <a:gridCol w="2232248"/>
                <a:gridCol w="2463452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Less than 100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100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110</a:t>
                      </a:r>
                      <a:endParaRPr lang="en-GB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Raw Score Yr2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Maths = 35/60</a:t>
                      </a:r>
                    </a:p>
                    <a:p>
                      <a:pPr algn="ctr"/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Reading = 25/40</a:t>
                      </a:r>
                    </a:p>
                    <a:p>
                      <a:pPr algn="ctr"/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GPS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 = 24/40</a:t>
                      </a:r>
                      <a:endParaRPr lang="en-GB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7435" name="TextBox 6"/>
          <p:cNvSpPr txBox="1">
            <a:spLocks noChangeArrowheads="1"/>
          </p:cNvSpPr>
          <p:nvPr/>
        </p:nvSpPr>
        <p:spPr bwMode="auto">
          <a:xfrm>
            <a:off x="467544" y="3946860"/>
            <a:ext cx="25929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 smtClean="0">
                <a:latin typeface="Calibri" pitchFamily="34" charset="0"/>
              </a:rPr>
              <a:t>Scaled Score </a:t>
            </a:r>
            <a:endParaRPr lang="en-GB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Science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7620000" cy="4608512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altLang="en-US" b="1" u="sng" dirty="0" smtClean="0"/>
              <a:t>Writing at </a:t>
            </a:r>
            <a:r>
              <a:rPr lang="en-GB" altLang="en-US" b="1" u="sng" dirty="0"/>
              <a:t>KS1 </a:t>
            </a:r>
            <a:endParaRPr lang="en-GB" altLang="en-US" b="1" u="sng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dirty="0"/>
              <a:t>There is no formal test for writing.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dirty="0"/>
              <a:t>Writing is assessed through ongoing </a:t>
            </a:r>
            <a:r>
              <a:rPr lang="en-GB" altLang="en-US" dirty="0" smtClean="0"/>
              <a:t>teacher assessments.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dirty="0" smtClean="0"/>
              <a:t>The children build up a portfolio of their writing, teachers ensure the children explore different genres, purposes and audiences throughout the year.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dirty="0"/>
              <a:t>During year 2, </a:t>
            </a:r>
            <a:r>
              <a:rPr lang="en-GB" altLang="en-US" dirty="0" smtClean="0"/>
              <a:t>the children will build upon previously learned and newly taught skills, learning to independently apply these to their writing.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dirty="0" smtClean="0"/>
              <a:t>Spellings will also be assessed through the children’s writing.</a:t>
            </a:r>
          </a:p>
          <a:p>
            <a:pPr marL="114300" indent="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GB" altLang="en-US" b="1" u="sng" dirty="0" smtClean="0"/>
              <a:t>Science at KS1</a:t>
            </a:r>
            <a:endParaRPr lang="en-GB" altLang="en-US" b="1" u="sng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dirty="0" smtClean="0"/>
              <a:t>This </a:t>
            </a:r>
            <a:r>
              <a:rPr lang="en-GB" altLang="en-US" dirty="0"/>
              <a:t>remains an important subject, </a:t>
            </a:r>
            <a:r>
              <a:rPr lang="en-GB" altLang="en-US" dirty="0" smtClean="0"/>
              <a:t>giving children the opportunity </a:t>
            </a:r>
            <a:r>
              <a:rPr lang="en-GB" altLang="en-US" dirty="0"/>
              <a:t>to develop their </a:t>
            </a:r>
            <a:r>
              <a:rPr lang="en-GB" altLang="en-US" dirty="0" smtClean="0"/>
              <a:t>investigative, </a:t>
            </a:r>
            <a:r>
              <a:rPr lang="en-GB" altLang="en-US" dirty="0"/>
              <a:t>communication and reasoning skills.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altLang="en-US" dirty="0"/>
              <a:t>Science is assessed through teacher assessments.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altLang="en-US" dirty="0"/>
              <a:t>There is no formal </a:t>
            </a:r>
            <a:r>
              <a:rPr lang="en-GB" altLang="en-US" dirty="0" smtClean="0"/>
              <a:t>test for science.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altLang="en-US" dirty="0" smtClean="0"/>
              <a:t>Assessments are either </a:t>
            </a:r>
            <a:r>
              <a:rPr lang="en-GB" altLang="en-US" b="1" dirty="0" smtClean="0"/>
              <a:t>working towards </a:t>
            </a:r>
            <a:r>
              <a:rPr lang="en-GB" altLang="en-US" dirty="0" smtClean="0"/>
              <a:t>or </a:t>
            </a:r>
            <a:r>
              <a:rPr lang="en-GB" altLang="en-US" b="1" dirty="0" smtClean="0"/>
              <a:t>meeting</a:t>
            </a:r>
            <a:r>
              <a:rPr lang="en-GB" altLang="en-US" dirty="0" smtClean="0"/>
              <a:t>, </a:t>
            </a:r>
            <a:r>
              <a:rPr lang="en-GB" altLang="en-US" dirty="0" smtClean="0">
                <a:solidFill>
                  <a:srgbClr val="FF0000"/>
                </a:solidFill>
              </a:rPr>
              <a:t>there is no </a:t>
            </a:r>
            <a:r>
              <a:rPr lang="en-GB" altLang="en-US" b="1" dirty="0" smtClean="0">
                <a:solidFill>
                  <a:srgbClr val="FF0000"/>
                </a:solidFill>
              </a:rPr>
              <a:t>greater depth </a:t>
            </a:r>
            <a:r>
              <a:rPr lang="en-GB" altLang="en-US" dirty="0" smtClean="0">
                <a:solidFill>
                  <a:srgbClr val="FF0000"/>
                </a:solidFill>
              </a:rPr>
              <a:t>for science.</a:t>
            </a:r>
            <a:endParaRPr lang="en-GB" altLang="en-US" dirty="0">
              <a:solidFill>
                <a:srgbClr val="FF0000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alt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3528" y="365919"/>
            <a:ext cx="7620000" cy="1143000"/>
          </a:xfrm>
          <a:prstGeom prst="rect">
            <a:avLst/>
          </a:prstGeom>
          <a:solidFill>
            <a:srgbClr val="92D050"/>
          </a:solidFill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Writing and Science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604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641350" y="1600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837895"/>
              </p:ext>
            </p:extLst>
          </p:nvPr>
        </p:nvGraphicFramePr>
        <p:xfrm>
          <a:off x="1763713" y="1579563"/>
          <a:ext cx="4310471" cy="5089830"/>
        </p:xfrm>
        <a:graphic>
          <a:graphicData uri="http://schemas.openxmlformats.org/drawingml/2006/table">
            <a:tbl>
              <a:tblPr firstRow="1" firstCol="1" bandRow="1" bandCol="1">
                <a:tableStyleId>{0505E3EF-67EA-436B-97B2-0124C06EBD24}</a:tableStyleId>
              </a:tblPr>
              <a:tblGrid>
                <a:gridCol w="1741969"/>
                <a:gridCol w="1492886"/>
                <a:gridCol w="1075616"/>
              </a:tblGrid>
              <a:tr h="48274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The pupil can write a narrative about their own and others’ experiences (real and fictional), after discussion with the teacher: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</a:tr>
              <a:tr h="290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Demarcating most sentences with: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Capital letters and full stops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</a:tr>
              <a:tr h="14507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And some use of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Question marks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</a:tr>
              <a:tr h="1450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Exclamation marks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</a:tr>
              <a:tr h="145076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Using sentences with different forms in their writing:</a:t>
                      </a:r>
                      <a:endParaRPr lang="en-GB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statements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</a:tr>
              <a:tr h="1450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questions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</a:tr>
              <a:tr h="1883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exclamations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</a:tr>
              <a:tr h="21155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commands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</a:tr>
              <a:tr h="29015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Using some expanded noun phrases to describe and specify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</a:tr>
              <a:tr h="29015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Using present and past tense mostly correctly and consistently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</a:tr>
              <a:tr h="29015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Using co – ordination (or/ and/ but)</a:t>
                      </a:r>
                      <a:endParaRPr lang="en-GB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</a:tr>
              <a:tr h="29015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Using some subordination (when/if/that/because)</a:t>
                      </a:r>
                      <a:endParaRPr lang="en-GB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</a:tr>
              <a:tr h="43522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Segmenting spoken words into phonemes and representing these by graphemes, spelling many correctly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</a:tr>
              <a:tr h="14507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Spelling many common exception words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</a:tr>
              <a:tr h="14507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Spelling some words with contracted forms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</a:tr>
              <a:tr h="43522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Adding suffixes to spell some words correctly in their writing eg –ment, -ness, -full, -ly</a:t>
                      </a:r>
                      <a:endParaRPr lang="en-GB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</a:tr>
              <a:tr h="29015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Using the diagonal and horizontal strokes needed to join letters in some of their writing.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</a:tr>
              <a:tr h="43522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Writing capital letters and digits of the correct size, orientation and relationship to one another and to lower case letters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</a:tr>
              <a:tr h="29015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Using spacing between words that reflects the size of the letters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87" marR="60287" marT="0" marB="0"/>
                </a:tc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179512" y="165687"/>
            <a:ext cx="8064896" cy="1266825"/>
          </a:xfrm>
          <a:prstGeom prst="rect">
            <a:avLst/>
          </a:prstGeom>
          <a:solidFill>
            <a:srgbClr val="92D050"/>
          </a:solidFill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Working at the </a:t>
            </a:r>
            <a:r>
              <a:rPr lang="en-GB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expected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standard in English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3176"/>
          </a:xfrm>
          <a:solidFill>
            <a:srgbClr val="92D05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English SATs Papers</a:t>
            </a:r>
            <a:endParaRPr lang="en-GB" dirty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7634809" cy="1800200"/>
          </a:xfrm>
        </p:spPr>
        <p:txBody>
          <a:bodyPr>
            <a:normAutofit/>
          </a:bodyPr>
          <a:lstStyle/>
          <a:p>
            <a:r>
              <a:rPr lang="en-GB" altLang="en-US" sz="2400" b="1" dirty="0" smtClean="0"/>
              <a:t>Two</a:t>
            </a:r>
            <a:r>
              <a:rPr lang="en-GB" altLang="en-US" sz="2400" dirty="0" smtClean="0"/>
              <a:t> reading comprehension tests</a:t>
            </a:r>
          </a:p>
          <a:p>
            <a:r>
              <a:rPr lang="en-GB" altLang="en-US" sz="2400" b="1" dirty="0" smtClean="0"/>
              <a:t>One </a:t>
            </a:r>
            <a:r>
              <a:rPr lang="en-GB" altLang="en-US" sz="2400" dirty="0" smtClean="0"/>
              <a:t>grammar</a:t>
            </a:r>
            <a:r>
              <a:rPr lang="en-GB" altLang="en-US" sz="2400" dirty="0"/>
              <a:t> </a:t>
            </a:r>
            <a:r>
              <a:rPr lang="en-GB" altLang="en-US" sz="2400" dirty="0" smtClean="0"/>
              <a:t>and</a:t>
            </a:r>
            <a:r>
              <a:rPr lang="en-GB" altLang="en-US" sz="2400" dirty="0" smtClean="0"/>
              <a:t> punctuation test</a:t>
            </a:r>
          </a:p>
          <a:p>
            <a:r>
              <a:rPr lang="en-GB" altLang="en-US" sz="2400" b="1" dirty="0" smtClean="0"/>
              <a:t>One </a:t>
            </a:r>
            <a:r>
              <a:rPr lang="en-GB" altLang="en-US" sz="2400" dirty="0" smtClean="0"/>
              <a:t>spelling test</a:t>
            </a:r>
          </a:p>
          <a:p>
            <a:endParaRPr lang="en-GB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Reading</a:t>
            </a:r>
            <a:endParaRPr lang="en-GB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539552" y="1623059"/>
            <a:ext cx="6347714" cy="3880773"/>
          </a:xfrm>
        </p:spPr>
        <p:txBody>
          <a:bodyPr/>
          <a:lstStyle/>
          <a:p>
            <a:r>
              <a:rPr lang="en-GB" altLang="en-US" dirty="0" smtClean="0"/>
              <a:t>Paper 1: </a:t>
            </a:r>
          </a:p>
          <a:p>
            <a:pPr lvl="1"/>
            <a:r>
              <a:rPr lang="en-GB" altLang="en-US" dirty="0" smtClean="0"/>
              <a:t>Fiction and non-fiction </a:t>
            </a:r>
            <a:r>
              <a:rPr lang="en-GB" altLang="en-US" dirty="0" smtClean="0"/>
              <a:t>texts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Text and questions on the same page</a:t>
            </a:r>
          </a:p>
          <a:p>
            <a:pPr lvl="1"/>
            <a:r>
              <a:rPr lang="en-GB" altLang="en-US" dirty="0" smtClean="0"/>
              <a:t>Recommended time to complete: 30 </a:t>
            </a:r>
            <a:r>
              <a:rPr lang="en-GB" altLang="en-US" dirty="0" smtClean="0"/>
              <a:t>minutes</a:t>
            </a:r>
          </a:p>
          <a:p>
            <a:pPr lvl="1"/>
            <a:endParaRPr lang="en-GB" altLang="en-US" dirty="0" smtClean="0"/>
          </a:p>
          <a:p>
            <a:r>
              <a:rPr lang="en-GB" altLang="en-US" dirty="0" smtClean="0"/>
              <a:t>Paper 2: </a:t>
            </a:r>
          </a:p>
          <a:p>
            <a:pPr lvl="1"/>
            <a:r>
              <a:rPr lang="en-GB" altLang="en-US" dirty="0" smtClean="0"/>
              <a:t>Fiction and </a:t>
            </a:r>
            <a:r>
              <a:rPr lang="en-GB" altLang="en-US" dirty="0" smtClean="0"/>
              <a:t>non-fiction - </a:t>
            </a:r>
            <a:r>
              <a:rPr lang="en-GB" altLang="en-US" dirty="0" smtClean="0"/>
              <a:t>more challenging </a:t>
            </a:r>
            <a:r>
              <a:rPr lang="en-GB" altLang="en-US" dirty="0" smtClean="0"/>
              <a:t>texts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Read text first, then answer questions about the text in a separate booklet</a:t>
            </a:r>
          </a:p>
          <a:p>
            <a:pPr lvl="1"/>
            <a:r>
              <a:rPr lang="en-GB" altLang="en-US" dirty="0" smtClean="0"/>
              <a:t>Recommended time to complete: 40 minutes</a:t>
            </a:r>
          </a:p>
          <a:p>
            <a:endParaRPr lang="en-GB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7620000" cy="985738"/>
          </a:xfrm>
          <a:prstGeom prst="rect">
            <a:avLst/>
          </a:prstGeom>
          <a:solidFill>
            <a:srgbClr val="92D050"/>
          </a:solidFill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1115</TotalTime>
  <Words>1074</Words>
  <Application>Microsoft Office PowerPoint</Application>
  <PresentationFormat>On-screen Show (4:3)</PresentationFormat>
  <Paragraphs>164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Year 2 SATs</vt:lpstr>
      <vt:lpstr>Overall Information</vt:lpstr>
      <vt:lpstr>Assessment</vt:lpstr>
      <vt:lpstr>SATs/Teacher Assessments</vt:lpstr>
      <vt:lpstr>Assessment Boundaries</vt:lpstr>
      <vt:lpstr>Science</vt:lpstr>
      <vt:lpstr>PowerPoint Presentation</vt:lpstr>
      <vt:lpstr>English SATs Papers</vt:lpstr>
      <vt:lpstr>Reading</vt:lpstr>
      <vt:lpstr>English Grammar, Punctuation and Spelling (GPS)</vt:lpstr>
      <vt:lpstr>Key Stage 1 GPS example</vt:lpstr>
      <vt:lpstr>Key Stage 1 GPS example</vt:lpstr>
      <vt:lpstr>Maths assessment</vt:lpstr>
      <vt:lpstr>Reasoning</vt:lpstr>
      <vt:lpstr>Example</vt:lpstr>
      <vt:lpstr>Example</vt:lpstr>
      <vt:lpstr>Support your child</vt:lpstr>
      <vt:lpstr>Marking and Moderation</vt:lpstr>
      <vt:lpstr>What happens to the results?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Evanas</dc:creator>
  <cp:lastModifiedBy>Miss Aspey</cp:lastModifiedBy>
  <cp:revision>40</cp:revision>
  <cp:lastPrinted>2017-01-30T16:30:40Z</cp:lastPrinted>
  <dcterms:created xsi:type="dcterms:W3CDTF">2016-02-22T14:15:06Z</dcterms:created>
  <dcterms:modified xsi:type="dcterms:W3CDTF">2020-01-08T16:43:25Z</dcterms:modified>
</cp:coreProperties>
</file>