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5"/>
  </p:notesMasterIdLst>
  <p:handoutMasterIdLst>
    <p:handoutMasterId r:id="rId16"/>
  </p:handoutMasterIdLst>
  <p:sldIdLst>
    <p:sldId id="296" r:id="rId2"/>
    <p:sldId id="292" r:id="rId3"/>
    <p:sldId id="293" r:id="rId4"/>
    <p:sldId id="264" r:id="rId5"/>
    <p:sldId id="289" r:id="rId6"/>
    <p:sldId id="291" r:id="rId7"/>
    <p:sldId id="295" r:id="rId8"/>
    <p:sldId id="277" r:id="rId9"/>
    <p:sldId id="279" r:id="rId10"/>
    <p:sldId id="287" r:id="rId11"/>
    <p:sldId id="278" r:id="rId12"/>
    <p:sldId id="290" r:id="rId13"/>
    <p:sldId id="288"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E86"/>
    <a:srgbClr val="FF3399"/>
    <a:srgbClr val="CC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2586" autoAdjust="0"/>
  </p:normalViewPr>
  <p:slideViewPr>
    <p:cSldViewPr>
      <p:cViewPr varScale="1">
        <p:scale>
          <a:sx n="88" d="100"/>
          <a:sy n="88" d="100"/>
        </p:scale>
        <p:origin x="110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5A3542F-1808-49DE-91F1-2732429377D6}" type="datetimeFigureOut">
              <a:rPr lang="en-GB"/>
              <a:pPr>
                <a:defRPr/>
              </a:pPr>
              <a:t>25/07/2023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GB"/>
              <a:t>The Northumberland Church of England Academy</a:t>
            </a:r>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43B085-46E4-4060-9125-E48AD86E3204}" type="slidenum">
              <a:rPr lang="en-GB" altLang="en-US"/>
              <a:pPr>
                <a:defRPr/>
              </a:pPr>
              <a:t>‹#›</a:t>
            </a:fld>
            <a:endParaRPr lang="en-GB" altLang="en-US"/>
          </a:p>
        </p:txBody>
      </p:sp>
    </p:spTree>
    <p:extLst>
      <p:ext uri="{BB962C8B-B14F-4D97-AF65-F5344CB8AC3E}">
        <p14:creationId xmlns:p14="http://schemas.microsoft.com/office/powerpoint/2010/main" val="1237983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31F9AA8-0E4A-4928-95DB-B1A7C045EB1C}" type="datetimeFigureOut">
              <a:rPr lang="en-GB"/>
              <a:pPr>
                <a:defRPr/>
              </a:pPr>
              <a:t>25/07/2023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GB"/>
              <a:t>The Northumberland Church of England Academy</a:t>
            </a: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3A627FB-3E9B-49F3-908A-679191297597}" type="slidenum">
              <a:rPr lang="en-GB" altLang="en-US"/>
              <a:pPr>
                <a:defRPr/>
              </a:pPr>
              <a:t>‹#›</a:t>
            </a:fld>
            <a:endParaRPr lang="en-GB" altLang="en-US"/>
          </a:p>
        </p:txBody>
      </p:sp>
    </p:spTree>
    <p:extLst>
      <p:ext uri="{BB962C8B-B14F-4D97-AF65-F5344CB8AC3E}">
        <p14:creationId xmlns:p14="http://schemas.microsoft.com/office/powerpoint/2010/main" val="5661886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E3D390EF-F487-4F36-B337-3F9648DC1515}" type="datetime1">
              <a:rPr lang="en-GB" smtClean="0"/>
              <a:pPr>
                <a:defRPr/>
              </a:pPr>
              <a:t>25/07/2023</a:t>
            </a:fld>
            <a:endParaRPr lang="en-GB"/>
          </a:p>
        </p:txBody>
      </p:sp>
      <p:sp>
        <p:nvSpPr>
          <p:cNvPr id="5" name="Footer Placeholder 4"/>
          <p:cNvSpPr>
            <a:spLocks noGrp="1"/>
          </p:cNvSpPr>
          <p:nvPr>
            <p:ph type="ftr" sz="quarter" idx="11"/>
          </p:nvPr>
        </p:nvSpPr>
        <p:spPr/>
        <p:txBody>
          <a:bodyPr/>
          <a:lstStyle/>
          <a:p>
            <a:pPr>
              <a:defRPr/>
            </a:pPr>
            <a:r>
              <a:rPr lang="en-GB"/>
              <a:t>The Northumberland Church of England Academy</a:t>
            </a:r>
          </a:p>
        </p:txBody>
      </p:sp>
      <p:sp>
        <p:nvSpPr>
          <p:cNvPr id="6" name="Slide Number Placeholder 5"/>
          <p:cNvSpPr>
            <a:spLocks noGrp="1"/>
          </p:cNvSpPr>
          <p:nvPr>
            <p:ph type="sldNum" sz="quarter" idx="12"/>
          </p:nvPr>
        </p:nvSpPr>
        <p:spPr/>
        <p:txBody>
          <a:bodyPr/>
          <a:lstStyle/>
          <a:p>
            <a:pPr>
              <a:defRPr/>
            </a:pPr>
            <a:fld id="{91462EF1-DE28-4E5C-87F6-8F2EC33B8ABD}" type="slidenum">
              <a:rPr lang="en-GB" altLang="en-US" smtClean="0"/>
              <a:pPr>
                <a:defRPr/>
              </a:pPr>
              <a:t>‹#›</a:t>
            </a:fld>
            <a:endParaRPr lang="en-GB" altLang="en-US"/>
          </a:p>
        </p:txBody>
      </p:sp>
    </p:spTree>
    <p:extLst>
      <p:ext uri="{BB962C8B-B14F-4D97-AF65-F5344CB8AC3E}">
        <p14:creationId xmlns:p14="http://schemas.microsoft.com/office/powerpoint/2010/main" val="323421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72A38A07-C477-47A8-9C5B-40BAEDE0CABF}" type="datetime1">
              <a:rPr lang="en-GB" smtClean="0"/>
              <a:pPr>
                <a:defRPr/>
              </a:pPr>
              <a:t>25/07/2023</a:t>
            </a:fld>
            <a:endParaRPr lang="en-GB"/>
          </a:p>
        </p:txBody>
      </p:sp>
      <p:sp>
        <p:nvSpPr>
          <p:cNvPr id="5" name="Footer Placeholder 4"/>
          <p:cNvSpPr>
            <a:spLocks noGrp="1"/>
          </p:cNvSpPr>
          <p:nvPr>
            <p:ph type="ftr" sz="quarter" idx="11"/>
          </p:nvPr>
        </p:nvSpPr>
        <p:spPr/>
        <p:txBody>
          <a:bodyPr/>
          <a:lstStyle/>
          <a:p>
            <a:pPr>
              <a:defRPr/>
            </a:pPr>
            <a:r>
              <a:rPr lang="en-GB"/>
              <a:t>The Northumberland Church of England Academy</a:t>
            </a:r>
          </a:p>
        </p:txBody>
      </p:sp>
      <p:sp>
        <p:nvSpPr>
          <p:cNvPr id="6" name="Slide Number Placeholder 5"/>
          <p:cNvSpPr>
            <a:spLocks noGrp="1"/>
          </p:cNvSpPr>
          <p:nvPr>
            <p:ph type="sldNum" sz="quarter" idx="12"/>
          </p:nvPr>
        </p:nvSpPr>
        <p:spPr/>
        <p:txBody>
          <a:bodyPr/>
          <a:lstStyle/>
          <a:p>
            <a:pPr>
              <a:defRPr/>
            </a:pPr>
            <a:fld id="{063EC408-FC5A-4FF2-A596-E6F75B0DAAD9}" type="slidenum">
              <a:rPr lang="en-GB" altLang="en-US" smtClean="0"/>
              <a:pPr>
                <a:defRPr/>
              </a:pPr>
              <a:t>‹#›</a:t>
            </a:fld>
            <a:endParaRPr lang="en-GB" altLang="en-US"/>
          </a:p>
        </p:txBody>
      </p:sp>
    </p:spTree>
    <p:extLst>
      <p:ext uri="{BB962C8B-B14F-4D97-AF65-F5344CB8AC3E}">
        <p14:creationId xmlns:p14="http://schemas.microsoft.com/office/powerpoint/2010/main" val="52148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82830692-7F07-49AB-BF16-8002972DEFDD}" type="datetime1">
              <a:rPr lang="en-GB" smtClean="0"/>
              <a:pPr>
                <a:defRPr/>
              </a:pPr>
              <a:t>25/07/2023</a:t>
            </a:fld>
            <a:endParaRPr lang="en-GB"/>
          </a:p>
        </p:txBody>
      </p:sp>
      <p:sp>
        <p:nvSpPr>
          <p:cNvPr id="5" name="Footer Placeholder 4"/>
          <p:cNvSpPr>
            <a:spLocks noGrp="1"/>
          </p:cNvSpPr>
          <p:nvPr>
            <p:ph type="ftr" sz="quarter" idx="11"/>
          </p:nvPr>
        </p:nvSpPr>
        <p:spPr/>
        <p:txBody>
          <a:bodyPr/>
          <a:lstStyle/>
          <a:p>
            <a:pPr>
              <a:defRPr/>
            </a:pPr>
            <a:r>
              <a:rPr lang="en-GB"/>
              <a:t>The Northumberland Church of England Academy</a:t>
            </a:r>
          </a:p>
        </p:txBody>
      </p:sp>
      <p:sp>
        <p:nvSpPr>
          <p:cNvPr id="6" name="Slide Number Placeholder 5"/>
          <p:cNvSpPr>
            <a:spLocks noGrp="1"/>
          </p:cNvSpPr>
          <p:nvPr>
            <p:ph type="sldNum" sz="quarter" idx="12"/>
          </p:nvPr>
        </p:nvSpPr>
        <p:spPr/>
        <p:txBody>
          <a:bodyPr/>
          <a:lstStyle/>
          <a:p>
            <a:pPr>
              <a:defRPr/>
            </a:pPr>
            <a:fld id="{150D60B4-AAF9-41F6-93FC-C67952F582F0}" type="slidenum">
              <a:rPr lang="en-GB" altLang="en-US" smtClean="0"/>
              <a:pPr>
                <a:defRPr/>
              </a:pPr>
              <a:t>‹#›</a:t>
            </a:fld>
            <a:endParaRPr lang="en-GB" altLang="en-US"/>
          </a:p>
        </p:txBody>
      </p:sp>
    </p:spTree>
    <p:extLst>
      <p:ext uri="{BB962C8B-B14F-4D97-AF65-F5344CB8AC3E}">
        <p14:creationId xmlns:p14="http://schemas.microsoft.com/office/powerpoint/2010/main" val="223829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92DF4D8A-0215-4468-ABDE-89AE99A87D55}" type="datetime1">
              <a:rPr lang="en-GB" smtClean="0"/>
              <a:pPr>
                <a:defRPr/>
              </a:pPr>
              <a:t>25/07/2023</a:t>
            </a:fld>
            <a:endParaRPr lang="en-GB"/>
          </a:p>
        </p:txBody>
      </p:sp>
      <p:sp>
        <p:nvSpPr>
          <p:cNvPr id="5" name="Footer Placeholder 4"/>
          <p:cNvSpPr>
            <a:spLocks noGrp="1"/>
          </p:cNvSpPr>
          <p:nvPr>
            <p:ph type="ftr" sz="quarter" idx="11"/>
          </p:nvPr>
        </p:nvSpPr>
        <p:spPr/>
        <p:txBody>
          <a:bodyPr/>
          <a:lstStyle/>
          <a:p>
            <a:pPr>
              <a:defRPr/>
            </a:pPr>
            <a:r>
              <a:rPr lang="en-GB"/>
              <a:t>The Northumberland Church of England Academy</a:t>
            </a:r>
          </a:p>
        </p:txBody>
      </p:sp>
      <p:sp>
        <p:nvSpPr>
          <p:cNvPr id="6" name="Slide Number Placeholder 5"/>
          <p:cNvSpPr>
            <a:spLocks noGrp="1"/>
          </p:cNvSpPr>
          <p:nvPr>
            <p:ph type="sldNum" sz="quarter" idx="12"/>
          </p:nvPr>
        </p:nvSpPr>
        <p:spPr/>
        <p:txBody>
          <a:bodyPr/>
          <a:lstStyle/>
          <a:p>
            <a:pPr>
              <a:defRPr/>
            </a:pPr>
            <a:fld id="{5DADD81F-F880-4E9F-8DC4-FD46644B24ED}" type="slidenum">
              <a:rPr lang="en-GB" altLang="en-US" smtClean="0"/>
              <a:pPr>
                <a:defRPr/>
              </a:pPr>
              <a:t>‹#›</a:t>
            </a:fld>
            <a:endParaRPr lang="en-GB" altLang="en-US"/>
          </a:p>
        </p:txBody>
      </p:sp>
    </p:spTree>
    <p:extLst>
      <p:ext uri="{BB962C8B-B14F-4D97-AF65-F5344CB8AC3E}">
        <p14:creationId xmlns:p14="http://schemas.microsoft.com/office/powerpoint/2010/main" val="415914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8AD9311-5BB7-46DB-A512-6806B86FB707}" type="datetime1">
              <a:rPr lang="en-GB" smtClean="0"/>
              <a:pPr>
                <a:defRPr/>
              </a:pPr>
              <a:t>25/07/2023</a:t>
            </a:fld>
            <a:endParaRPr lang="en-GB"/>
          </a:p>
        </p:txBody>
      </p:sp>
      <p:sp>
        <p:nvSpPr>
          <p:cNvPr id="5" name="Footer Placeholder 4"/>
          <p:cNvSpPr>
            <a:spLocks noGrp="1"/>
          </p:cNvSpPr>
          <p:nvPr>
            <p:ph type="ftr" sz="quarter" idx="11"/>
          </p:nvPr>
        </p:nvSpPr>
        <p:spPr/>
        <p:txBody>
          <a:bodyPr/>
          <a:lstStyle/>
          <a:p>
            <a:pPr>
              <a:defRPr/>
            </a:pPr>
            <a:r>
              <a:rPr lang="en-GB"/>
              <a:t>The Northumberland Church of England Academy</a:t>
            </a:r>
          </a:p>
        </p:txBody>
      </p:sp>
      <p:sp>
        <p:nvSpPr>
          <p:cNvPr id="6" name="Slide Number Placeholder 5"/>
          <p:cNvSpPr>
            <a:spLocks noGrp="1"/>
          </p:cNvSpPr>
          <p:nvPr>
            <p:ph type="sldNum" sz="quarter" idx="12"/>
          </p:nvPr>
        </p:nvSpPr>
        <p:spPr/>
        <p:txBody>
          <a:bodyPr/>
          <a:lstStyle/>
          <a:p>
            <a:pPr>
              <a:defRPr/>
            </a:pPr>
            <a:fld id="{BD7DEBA7-FF18-47F4-A8F5-E797BFCE5AE7}" type="slidenum">
              <a:rPr lang="en-GB" altLang="en-US" smtClean="0"/>
              <a:pPr>
                <a:defRPr/>
              </a:pPr>
              <a:t>‹#›</a:t>
            </a:fld>
            <a:endParaRPr lang="en-GB" altLang="en-US"/>
          </a:p>
        </p:txBody>
      </p:sp>
    </p:spTree>
    <p:extLst>
      <p:ext uri="{BB962C8B-B14F-4D97-AF65-F5344CB8AC3E}">
        <p14:creationId xmlns:p14="http://schemas.microsoft.com/office/powerpoint/2010/main" val="121604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8FE04180-86C9-452A-BB01-C1BF139E53A6}" type="datetime1">
              <a:rPr lang="en-GB" smtClean="0"/>
              <a:pPr>
                <a:defRPr/>
              </a:pPr>
              <a:t>25/07/2023</a:t>
            </a:fld>
            <a:endParaRPr lang="en-GB"/>
          </a:p>
        </p:txBody>
      </p:sp>
      <p:sp>
        <p:nvSpPr>
          <p:cNvPr id="6" name="Footer Placeholder 5"/>
          <p:cNvSpPr>
            <a:spLocks noGrp="1"/>
          </p:cNvSpPr>
          <p:nvPr>
            <p:ph type="ftr" sz="quarter" idx="11"/>
          </p:nvPr>
        </p:nvSpPr>
        <p:spPr/>
        <p:txBody>
          <a:bodyPr/>
          <a:lstStyle/>
          <a:p>
            <a:pPr>
              <a:defRPr/>
            </a:pPr>
            <a:r>
              <a:rPr lang="en-GB"/>
              <a:t>The Northumberland Church of England Academy</a:t>
            </a:r>
          </a:p>
        </p:txBody>
      </p:sp>
      <p:sp>
        <p:nvSpPr>
          <p:cNvPr id="7" name="Slide Number Placeholder 6"/>
          <p:cNvSpPr>
            <a:spLocks noGrp="1"/>
          </p:cNvSpPr>
          <p:nvPr>
            <p:ph type="sldNum" sz="quarter" idx="12"/>
          </p:nvPr>
        </p:nvSpPr>
        <p:spPr/>
        <p:txBody>
          <a:bodyPr/>
          <a:lstStyle/>
          <a:p>
            <a:pPr>
              <a:defRPr/>
            </a:pPr>
            <a:fld id="{CB9BB2EF-F549-4D96-B6AE-3CDADD07E512}" type="slidenum">
              <a:rPr lang="en-GB" altLang="en-US" smtClean="0"/>
              <a:pPr>
                <a:defRPr/>
              </a:pPr>
              <a:t>‹#›</a:t>
            </a:fld>
            <a:endParaRPr lang="en-GB" altLang="en-US"/>
          </a:p>
        </p:txBody>
      </p:sp>
    </p:spTree>
    <p:extLst>
      <p:ext uri="{BB962C8B-B14F-4D97-AF65-F5344CB8AC3E}">
        <p14:creationId xmlns:p14="http://schemas.microsoft.com/office/powerpoint/2010/main" val="24727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9BB2C8AD-0273-43B9-9885-4A377716B90C}" type="datetime1">
              <a:rPr lang="en-GB" smtClean="0"/>
              <a:pPr>
                <a:defRPr/>
              </a:pPr>
              <a:t>25/07/2023</a:t>
            </a:fld>
            <a:endParaRPr lang="en-GB"/>
          </a:p>
        </p:txBody>
      </p:sp>
      <p:sp>
        <p:nvSpPr>
          <p:cNvPr id="8" name="Footer Placeholder 7"/>
          <p:cNvSpPr>
            <a:spLocks noGrp="1"/>
          </p:cNvSpPr>
          <p:nvPr>
            <p:ph type="ftr" sz="quarter" idx="11"/>
          </p:nvPr>
        </p:nvSpPr>
        <p:spPr/>
        <p:txBody>
          <a:bodyPr/>
          <a:lstStyle/>
          <a:p>
            <a:pPr>
              <a:defRPr/>
            </a:pPr>
            <a:r>
              <a:rPr lang="en-GB"/>
              <a:t>The Northumberland Church of England Academy</a:t>
            </a:r>
          </a:p>
        </p:txBody>
      </p:sp>
      <p:sp>
        <p:nvSpPr>
          <p:cNvPr id="9" name="Slide Number Placeholder 8"/>
          <p:cNvSpPr>
            <a:spLocks noGrp="1"/>
          </p:cNvSpPr>
          <p:nvPr>
            <p:ph type="sldNum" sz="quarter" idx="12"/>
          </p:nvPr>
        </p:nvSpPr>
        <p:spPr/>
        <p:txBody>
          <a:bodyPr/>
          <a:lstStyle/>
          <a:p>
            <a:pPr>
              <a:defRPr/>
            </a:pPr>
            <a:fld id="{6A316184-4634-49E2-B992-E93FEEC0028E}" type="slidenum">
              <a:rPr lang="en-GB" altLang="en-US" smtClean="0"/>
              <a:pPr>
                <a:defRPr/>
              </a:pPr>
              <a:t>‹#›</a:t>
            </a:fld>
            <a:endParaRPr lang="en-GB" altLang="en-US"/>
          </a:p>
        </p:txBody>
      </p:sp>
    </p:spTree>
    <p:extLst>
      <p:ext uri="{BB962C8B-B14F-4D97-AF65-F5344CB8AC3E}">
        <p14:creationId xmlns:p14="http://schemas.microsoft.com/office/powerpoint/2010/main" val="77341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CEF677BE-3915-4453-B1A2-ABBC31063C83}" type="datetime1">
              <a:rPr lang="en-GB" smtClean="0"/>
              <a:pPr>
                <a:defRPr/>
              </a:pPr>
              <a:t>25/07/2023</a:t>
            </a:fld>
            <a:endParaRPr lang="en-GB"/>
          </a:p>
        </p:txBody>
      </p:sp>
      <p:sp>
        <p:nvSpPr>
          <p:cNvPr id="4" name="Footer Placeholder 3"/>
          <p:cNvSpPr>
            <a:spLocks noGrp="1"/>
          </p:cNvSpPr>
          <p:nvPr>
            <p:ph type="ftr" sz="quarter" idx="11"/>
          </p:nvPr>
        </p:nvSpPr>
        <p:spPr/>
        <p:txBody>
          <a:bodyPr/>
          <a:lstStyle/>
          <a:p>
            <a:pPr>
              <a:defRPr/>
            </a:pPr>
            <a:r>
              <a:rPr lang="en-GB"/>
              <a:t>The Northumberland Church of England Academy</a:t>
            </a:r>
          </a:p>
        </p:txBody>
      </p:sp>
      <p:sp>
        <p:nvSpPr>
          <p:cNvPr id="5" name="Slide Number Placeholder 4"/>
          <p:cNvSpPr>
            <a:spLocks noGrp="1"/>
          </p:cNvSpPr>
          <p:nvPr>
            <p:ph type="sldNum" sz="quarter" idx="12"/>
          </p:nvPr>
        </p:nvSpPr>
        <p:spPr/>
        <p:txBody>
          <a:bodyPr/>
          <a:lstStyle/>
          <a:p>
            <a:pPr>
              <a:defRPr/>
            </a:pPr>
            <a:fld id="{43AAC296-790A-42C4-80EF-E7DF85D38FD6}" type="slidenum">
              <a:rPr lang="en-GB" altLang="en-US" smtClean="0"/>
              <a:pPr>
                <a:defRPr/>
              </a:pPr>
              <a:t>‹#›</a:t>
            </a:fld>
            <a:endParaRPr lang="en-GB" altLang="en-US"/>
          </a:p>
        </p:txBody>
      </p:sp>
    </p:spTree>
    <p:extLst>
      <p:ext uri="{BB962C8B-B14F-4D97-AF65-F5344CB8AC3E}">
        <p14:creationId xmlns:p14="http://schemas.microsoft.com/office/powerpoint/2010/main" val="277160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44FF0B2-A4D8-4524-A5F0-32137BCF0E2F}" type="datetime1">
              <a:rPr lang="en-GB" smtClean="0"/>
              <a:pPr>
                <a:defRPr/>
              </a:pPr>
              <a:t>25/07/2023</a:t>
            </a:fld>
            <a:endParaRPr lang="en-GB"/>
          </a:p>
        </p:txBody>
      </p:sp>
      <p:sp>
        <p:nvSpPr>
          <p:cNvPr id="3" name="Footer Placeholder 2"/>
          <p:cNvSpPr>
            <a:spLocks noGrp="1"/>
          </p:cNvSpPr>
          <p:nvPr>
            <p:ph type="ftr" sz="quarter" idx="11"/>
          </p:nvPr>
        </p:nvSpPr>
        <p:spPr/>
        <p:txBody>
          <a:bodyPr/>
          <a:lstStyle/>
          <a:p>
            <a:pPr>
              <a:defRPr/>
            </a:pPr>
            <a:r>
              <a:rPr lang="en-GB"/>
              <a:t>The Northumberland Church of England Academy</a:t>
            </a:r>
          </a:p>
        </p:txBody>
      </p:sp>
      <p:sp>
        <p:nvSpPr>
          <p:cNvPr id="4" name="Slide Number Placeholder 3"/>
          <p:cNvSpPr>
            <a:spLocks noGrp="1"/>
          </p:cNvSpPr>
          <p:nvPr>
            <p:ph type="sldNum" sz="quarter" idx="12"/>
          </p:nvPr>
        </p:nvSpPr>
        <p:spPr/>
        <p:txBody>
          <a:bodyPr/>
          <a:lstStyle/>
          <a:p>
            <a:pPr>
              <a:defRPr/>
            </a:pPr>
            <a:fld id="{F557C78E-0704-4E2F-A7A1-3C0D1495EBAA}" type="slidenum">
              <a:rPr lang="en-GB" altLang="en-US" smtClean="0"/>
              <a:pPr>
                <a:defRPr/>
              </a:pPr>
              <a:t>‹#›</a:t>
            </a:fld>
            <a:endParaRPr lang="en-GB" altLang="en-US"/>
          </a:p>
        </p:txBody>
      </p:sp>
    </p:spTree>
    <p:extLst>
      <p:ext uri="{BB962C8B-B14F-4D97-AF65-F5344CB8AC3E}">
        <p14:creationId xmlns:p14="http://schemas.microsoft.com/office/powerpoint/2010/main" val="53844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E084152-C641-4505-9F82-389214BBF565}" type="datetime1">
              <a:rPr lang="en-GB" smtClean="0"/>
              <a:pPr>
                <a:defRPr/>
              </a:pPr>
              <a:t>25/07/2023</a:t>
            </a:fld>
            <a:endParaRPr lang="en-GB"/>
          </a:p>
        </p:txBody>
      </p:sp>
      <p:sp>
        <p:nvSpPr>
          <p:cNvPr id="6" name="Footer Placeholder 5"/>
          <p:cNvSpPr>
            <a:spLocks noGrp="1"/>
          </p:cNvSpPr>
          <p:nvPr>
            <p:ph type="ftr" sz="quarter" idx="11"/>
          </p:nvPr>
        </p:nvSpPr>
        <p:spPr/>
        <p:txBody>
          <a:bodyPr/>
          <a:lstStyle/>
          <a:p>
            <a:pPr>
              <a:defRPr/>
            </a:pPr>
            <a:r>
              <a:rPr lang="en-GB"/>
              <a:t>The Northumberland Church of England Academy</a:t>
            </a:r>
          </a:p>
        </p:txBody>
      </p:sp>
      <p:sp>
        <p:nvSpPr>
          <p:cNvPr id="7" name="Slide Number Placeholder 6"/>
          <p:cNvSpPr>
            <a:spLocks noGrp="1"/>
          </p:cNvSpPr>
          <p:nvPr>
            <p:ph type="sldNum" sz="quarter" idx="12"/>
          </p:nvPr>
        </p:nvSpPr>
        <p:spPr/>
        <p:txBody>
          <a:bodyPr/>
          <a:lstStyle/>
          <a:p>
            <a:pPr>
              <a:defRPr/>
            </a:pPr>
            <a:fld id="{60E2DDF2-0821-472A-8F6A-64E0EACAF320}" type="slidenum">
              <a:rPr lang="en-GB" altLang="en-US" smtClean="0"/>
              <a:pPr>
                <a:defRPr/>
              </a:pPr>
              <a:t>‹#›</a:t>
            </a:fld>
            <a:endParaRPr lang="en-GB" altLang="en-US"/>
          </a:p>
        </p:txBody>
      </p:sp>
    </p:spTree>
    <p:extLst>
      <p:ext uri="{BB962C8B-B14F-4D97-AF65-F5344CB8AC3E}">
        <p14:creationId xmlns:p14="http://schemas.microsoft.com/office/powerpoint/2010/main" val="202019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F5ADBE9-C449-4D35-87FB-41AE7CDC30E6}" type="datetime1">
              <a:rPr lang="en-GB" smtClean="0"/>
              <a:pPr>
                <a:defRPr/>
              </a:pPr>
              <a:t>25/07/2023</a:t>
            </a:fld>
            <a:endParaRPr lang="en-GB"/>
          </a:p>
        </p:txBody>
      </p:sp>
      <p:sp>
        <p:nvSpPr>
          <p:cNvPr id="6" name="Footer Placeholder 5"/>
          <p:cNvSpPr>
            <a:spLocks noGrp="1"/>
          </p:cNvSpPr>
          <p:nvPr>
            <p:ph type="ftr" sz="quarter" idx="11"/>
          </p:nvPr>
        </p:nvSpPr>
        <p:spPr/>
        <p:txBody>
          <a:bodyPr/>
          <a:lstStyle/>
          <a:p>
            <a:pPr>
              <a:defRPr/>
            </a:pPr>
            <a:r>
              <a:rPr lang="en-GB"/>
              <a:t>The Northumberland Church of England Academy</a:t>
            </a:r>
          </a:p>
        </p:txBody>
      </p:sp>
      <p:sp>
        <p:nvSpPr>
          <p:cNvPr id="7" name="Slide Number Placeholder 6"/>
          <p:cNvSpPr>
            <a:spLocks noGrp="1"/>
          </p:cNvSpPr>
          <p:nvPr>
            <p:ph type="sldNum" sz="quarter" idx="12"/>
          </p:nvPr>
        </p:nvSpPr>
        <p:spPr/>
        <p:txBody>
          <a:bodyPr/>
          <a:lstStyle/>
          <a:p>
            <a:pPr>
              <a:defRPr/>
            </a:pPr>
            <a:fld id="{F4C7A6F4-65F7-412F-BC13-8C12C6AB9854}" type="slidenum">
              <a:rPr lang="en-GB" altLang="en-US" smtClean="0"/>
              <a:pPr>
                <a:defRPr/>
              </a:pPr>
              <a:t>‹#›</a:t>
            </a:fld>
            <a:endParaRPr lang="en-GB" altLang="en-US"/>
          </a:p>
        </p:txBody>
      </p:sp>
    </p:spTree>
    <p:extLst>
      <p:ext uri="{BB962C8B-B14F-4D97-AF65-F5344CB8AC3E}">
        <p14:creationId xmlns:p14="http://schemas.microsoft.com/office/powerpoint/2010/main" val="258699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22DD8BF-B4CC-4890-BB96-13601F64B452}" type="datetime1">
              <a:rPr lang="en-GB" smtClean="0"/>
              <a:pPr>
                <a:defRPr/>
              </a:pPr>
              <a:t>25/07/2023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GB"/>
              <a:t>The Northumberland Church of England Academy</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A1B469C-1659-4D77-A1D6-AE9B1FD037E7}" type="slidenum">
              <a:rPr lang="en-GB" altLang="en-US" smtClean="0"/>
              <a:pPr>
                <a:defRPr/>
              </a:pPr>
              <a:t>‹#›</a:t>
            </a:fld>
            <a:endParaRPr lang="en-GB" altLang="en-US"/>
          </a:p>
        </p:txBody>
      </p:sp>
    </p:spTree>
    <p:extLst>
      <p:ext uri="{BB962C8B-B14F-4D97-AF65-F5344CB8AC3E}">
        <p14:creationId xmlns:p14="http://schemas.microsoft.com/office/powerpoint/2010/main" val="1885977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ichaelsehgal.co.uk/"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The Northumberland Church of England Academy</a:t>
            </a:r>
            <a:endParaRPr lang="en-GB"/>
          </a:p>
        </p:txBody>
      </p:sp>
      <p:sp>
        <p:nvSpPr>
          <p:cNvPr id="4" name="TextBox 6"/>
          <p:cNvSpPr txBox="1">
            <a:spLocks noChangeArrowheads="1"/>
          </p:cNvSpPr>
          <p:nvPr/>
        </p:nvSpPr>
        <p:spPr bwMode="auto">
          <a:xfrm>
            <a:off x="485230" y="3148471"/>
            <a:ext cx="6534727" cy="1277273"/>
          </a:xfrm>
          <a:prstGeom prst="rect">
            <a:avLst/>
          </a:prstGeom>
          <a:solidFill>
            <a:schemeClr val="bg1"/>
          </a:solidFill>
          <a:ln w="9525">
            <a:noFill/>
            <a:miter lim="800000"/>
            <a:headEnd/>
            <a:tailEnd/>
          </a:ln>
          <a:scene3d>
            <a:camera prst="orthographicFront"/>
            <a:lightRig rig="threePt" dir="t"/>
          </a:scene3d>
          <a:sp3d>
            <a:bevelT w="114300" prst="artDeco"/>
          </a:sp3d>
        </p:spPr>
        <p:txBody>
          <a:bodyPr wrap="square">
            <a:spAutoFit/>
          </a:bodyPr>
          <a:lstStyle/>
          <a:p>
            <a:pPr algn="ctr">
              <a:spcAft>
                <a:spcPts val="600"/>
              </a:spcAft>
              <a:defRPr/>
            </a:pPr>
            <a:r>
              <a:rPr lang="en-GB" sz="3600" dirty="0">
                <a:solidFill>
                  <a:srgbClr val="017E86"/>
                </a:solidFill>
                <a:latin typeface="Calibri" panose="020F0502020204030204" pitchFamily="34" charset="0"/>
                <a:cs typeface="Calibri" panose="020F0502020204030204" pitchFamily="34" charset="0"/>
              </a:rPr>
              <a:t>Welcome to </a:t>
            </a:r>
            <a:r>
              <a:rPr lang="en-GB" sz="3600" dirty="0" smtClean="0">
                <a:solidFill>
                  <a:srgbClr val="017E86"/>
                </a:solidFill>
                <a:latin typeface="Calibri" panose="020F0502020204030204" pitchFamily="34" charset="0"/>
                <a:cs typeface="Calibri" panose="020F0502020204030204" pitchFamily="34" charset="0"/>
              </a:rPr>
              <a:t>Reception</a:t>
            </a:r>
          </a:p>
          <a:p>
            <a:pPr algn="ctr">
              <a:spcAft>
                <a:spcPts val="600"/>
              </a:spcAft>
              <a:defRPr/>
            </a:pPr>
            <a:r>
              <a:rPr lang="en-GB" sz="3600" dirty="0" smtClean="0">
                <a:solidFill>
                  <a:srgbClr val="017E86"/>
                </a:solidFill>
                <a:latin typeface="Calibri" panose="020F0502020204030204" pitchFamily="34" charset="0"/>
                <a:cs typeface="Calibri" panose="020F0502020204030204" pitchFamily="34" charset="0"/>
              </a:rPr>
              <a:t>NCEA James Knott C of E Primary</a:t>
            </a:r>
            <a:endParaRPr lang="en-GB" sz="3600" dirty="0">
              <a:solidFill>
                <a:srgbClr val="017E86"/>
              </a:solidFill>
              <a:latin typeface="Calibri" panose="020F0502020204030204" pitchFamily="34" charset="0"/>
              <a:cs typeface="Calibri" panose="020F0502020204030204" pitchFamily="34" charset="0"/>
            </a:endParaRPr>
          </a:p>
        </p:txBody>
      </p:sp>
      <p:pic>
        <p:nvPicPr>
          <p:cNvPr id="7" name="Picture 10" descr="C:\Users\helen.stewart\Desktop\Tigers 2018\Photos\Farm\IMG_4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44776"/>
            <a:ext cx="4180344" cy="2557565"/>
          </a:xfrm>
          <a:prstGeom prst="rect">
            <a:avLst/>
          </a:prstGeom>
          <a:noFill/>
          <a:ln w="9525">
            <a:solidFill>
              <a:srgbClr val="000000"/>
            </a:solidFill>
            <a:miter lim="800000"/>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86668" y="4512629"/>
            <a:ext cx="2550023" cy="19046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4595" y="3148471"/>
            <a:ext cx="1744490" cy="2020517"/>
          </a:xfrm>
          <a:prstGeom prst="rect">
            <a:avLst/>
          </a:prstGeom>
        </p:spPr>
      </p:pic>
      <p:pic>
        <p:nvPicPr>
          <p:cNvPr id="5" name="Picture 4"/>
          <p:cNvPicPr>
            <a:picLocks noChangeAspect="1"/>
          </p:cNvPicPr>
          <p:nvPr/>
        </p:nvPicPr>
        <p:blipFill>
          <a:blip r:embed="rId5"/>
          <a:stretch>
            <a:fillRect/>
          </a:stretch>
        </p:blipFill>
        <p:spPr>
          <a:xfrm>
            <a:off x="7777554" y="5661248"/>
            <a:ext cx="908383" cy="908383"/>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4067944" y="4506279"/>
            <a:ext cx="2547995" cy="191099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082" y="377667"/>
            <a:ext cx="3931012" cy="2499495"/>
          </a:xfrm>
          <a:prstGeom prst="rect">
            <a:avLst/>
          </a:prstGeom>
        </p:spPr>
      </p:pic>
    </p:spTree>
    <p:extLst>
      <p:ext uri="{BB962C8B-B14F-4D97-AF65-F5344CB8AC3E}">
        <p14:creationId xmlns:p14="http://schemas.microsoft.com/office/powerpoint/2010/main" val="116151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179512" y="260648"/>
            <a:ext cx="8642350" cy="6203975"/>
          </a:xfrm>
        </p:spPr>
        <p:txBody>
          <a:bodyPr>
            <a:normAutofit/>
          </a:bodyPr>
          <a:lstStyle/>
          <a:p>
            <a:pPr algn="ctr"/>
            <a:r>
              <a:rPr lang="en-GB" altLang="en-US" sz="3200" b="1" dirty="0" smtClean="0">
                <a:solidFill>
                  <a:srgbClr val="017E86"/>
                </a:solidFill>
                <a:latin typeface="Calibri Light" panose="020F0302020204030204" pitchFamily="34" charset="0"/>
                <a:cs typeface="Calibri Light" panose="020F0302020204030204" pitchFamily="34" charset="0"/>
              </a:rPr>
              <a:t>PE</a:t>
            </a:r>
            <a:r>
              <a:rPr lang="en-GB" altLang="en-US" sz="2400" dirty="0" smtClean="0">
                <a:latin typeface="Calibri Light" panose="020F0302020204030204" pitchFamily="34" charset="0"/>
                <a:cs typeface="Calibri Light" panose="020F0302020204030204" pitchFamily="34" charset="0"/>
              </a:rPr>
              <a:t/>
            </a:r>
            <a:br>
              <a:rPr lang="en-GB" altLang="en-US" sz="2400" dirty="0" smtClean="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
            </a:r>
            <a:br>
              <a:rPr lang="en-GB" altLang="en-US" sz="2400" dirty="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The children will take part in regular PE sessions where we will be exploring movement, dance and games skills</a:t>
            </a:r>
            <a:r>
              <a:rPr lang="en-GB" altLang="en-US" sz="2400" dirty="0" smtClean="0">
                <a:latin typeface="Calibri Light" panose="020F0302020204030204" pitchFamily="34" charset="0"/>
                <a:cs typeface="Calibri Light" panose="020F0302020204030204" pitchFamily="34" charset="0"/>
              </a:rPr>
              <a:t>.</a:t>
            </a:r>
            <a:br>
              <a:rPr lang="en-GB" altLang="en-US" sz="2400" dirty="0" smtClean="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
            </a:r>
            <a:br>
              <a:rPr lang="en-GB" altLang="en-US" sz="2400" dirty="0">
                <a:latin typeface="Calibri Light" panose="020F0302020204030204" pitchFamily="34" charset="0"/>
                <a:cs typeface="Calibri Light" panose="020F0302020204030204" pitchFamily="34" charset="0"/>
              </a:rPr>
            </a:br>
            <a:r>
              <a:rPr lang="en-GB" altLang="en-US" sz="2400" dirty="0" smtClean="0">
                <a:latin typeface="Calibri Light" panose="020F0302020204030204" pitchFamily="34" charset="0"/>
                <a:cs typeface="Calibri Light" panose="020F0302020204030204" pitchFamily="34" charset="0"/>
              </a:rPr>
              <a:t>Children can come to school in their PE kit on PE days </a:t>
            </a:r>
            <a:r>
              <a:rPr lang="en-GB" altLang="en-US" sz="2400" dirty="0">
                <a:latin typeface="Calibri Light" panose="020F0302020204030204" pitchFamily="34" charset="0"/>
                <a:cs typeface="Calibri Light" panose="020F0302020204030204" pitchFamily="34" charset="0"/>
              </a:rPr>
              <a:t/>
            </a:r>
            <a:br>
              <a:rPr lang="en-GB" altLang="en-US" sz="2400" dirty="0">
                <a:latin typeface="Calibri Light" panose="020F0302020204030204" pitchFamily="34" charset="0"/>
                <a:cs typeface="Calibri Light" panose="020F0302020204030204" pitchFamily="34" charset="0"/>
              </a:rPr>
            </a:br>
            <a:r>
              <a:rPr lang="en-GB" altLang="en-US" sz="2400" dirty="0" smtClean="0">
                <a:latin typeface="Calibri Light" panose="020F0302020204030204" pitchFamily="34" charset="0"/>
                <a:cs typeface="Calibri Light" panose="020F0302020204030204" pitchFamily="34" charset="0"/>
              </a:rPr>
              <a:t>(black hoodie and jogging bottoms, white T shirt and trainers).</a:t>
            </a:r>
            <a:br>
              <a:rPr lang="en-GB" altLang="en-US" sz="2400" dirty="0" smtClean="0">
                <a:latin typeface="Calibri Light" panose="020F0302020204030204" pitchFamily="34" charset="0"/>
                <a:cs typeface="Calibri Light" panose="020F0302020204030204" pitchFamily="34" charset="0"/>
              </a:rPr>
            </a:br>
            <a:r>
              <a:rPr lang="en-GB" altLang="en-US" sz="2400" dirty="0" smtClean="0">
                <a:latin typeface="Calibri Light" panose="020F0302020204030204" pitchFamily="34" charset="0"/>
                <a:cs typeface="Calibri Light" panose="020F0302020204030204" pitchFamily="34" charset="0"/>
              </a:rPr>
              <a:t> </a:t>
            </a:r>
            <a:r>
              <a:rPr lang="en-GB" altLang="en-US" sz="2400" dirty="0">
                <a:latin typeface="Calibri Light" panose="020F0302020204030204" pitchFamily="34" charset="0"/>
                <a:cs typeface="Calibri Light" panose="020F0302020204030204" pitchFamily="34" charset="0"/>
              </a:rPr>
              <a:t/>
            </a:r>
            <a:br>
              <a:rPr lang="en-GB" altLang="en-US" sz="2400" dirty="0">
                <a:latin typeface="Calibri Light" panose="020F0302020204030204" pitchFamily="34" charset="0"/>
                <a:cs typeface="Calibri Light" panose="020F0302020204030204" pitchFamily="34" charset="0"/>
              </a:rPr>
            </a:br>
            <a:r>
              <a:rPr lang="en-GB" altLang="en-US" sz="2400" dirty="0" smtClean="0">
                <a:latin typeface="Calibri Light" panose="020F0302020204030204" pitchFamily="34" charset="0"/>
                <a:cs typeface="Calibri Light" panose="020F0302020204030204" pitchFamily="34" charset="0"/>
              </a:rPr>
              <a:t>If PE lessons include climbing and jumping, it is safer to remove shoes and socks. </a:t>
            </a:r>
            <a:br>
              <a:rPr lang="en-GB" altLang="en-US" sz="2400" dirty="0" smtClean="0">
                <a:latin typeface="Calibri Light" panose="020F0302020204030204" pitchFamily="34" charset="0"/>
                <a:cs typeface="Calibri Light" panose="020F0302020204030204" pitchFamily="34" charset="0"/>
              </a:rPr>
            </a:br>
            <a:r>
              <a:rPr lang="en-GB" altLang="en-US" sz="2400" dirty="0" smtClean="0">
                <a:latin typeface="Calibri Light" panose="020F0302020204030204" pitchFamily="34" charset="0"/>
                <a:cs typeface="Calibri Light" panose="020F0302020204030204" pitchFamily="34" charset="0"/>
              </a:rPr>
              <a:t>Please make sure your child can take off and put on their own shoes and socks independently (shoelaces are difficult!).</a:t>
            </a:r>
            <a:br>
              <a:rPr lang="en-GB" altLang="en-US" sz="2400" dirty="0" smtClean="0">
                <a:latin typeface="Calibri Light" panose="020F0302020204030204" pitchFamily="34" charset="0"/>
                <a:cs typeface="Calibri Light" panose="020F0302020204030204" pitchFamily="34" charset="0"/>
              </a:rPr>
            </a:br>
            <a:r>
              <a:rPr lang="en-GB" altLang="en-US" sz="2400" dirty="0">
                <a:latin typeface="Calibri Light" panose="020F0302020204030204" pitchFamily="34" charset="0"/>
                <a:cs typeface="Calibri Light" panose="020F0302020204030204" pitchFamily="34" charset="0"/>
              </a:rPr>
              <a:t/>
            </a:r>
            <a:br>
              <a:rPr lang="en-GB" altLang="en-US" sz="2400" dirty="0">
                <a:latin typeface="Calibri Light" panose="020F0302020204030204" pitchFamily="34" charset="0"/>
                <a:cs typeface="Calibri Light" panose="020F0302020204030204" pitchFamily="34" charset="0"/>
              </a:rPr>
            </a:br>
            <a:r>
              <a:rPr lang="en-GB" altLang="en-US" sz="2400" dirty="0" smtClean="0">
                <a:latin typeface="Calibri Light" panose="020F0302020204030204" pitchFamily="34" charset="0"/>
                <a:cs typeface="Calibri Light" panose="020F0302020204030204" pitchFamily="34" charset="0"/>
              </a:rPr>
              <a:t>Please write names in any clothing that comes to school as well as shoes.</a:t>
            </a:r>
            <a:endParaRPr lang="en-GB" altLang="en-US" sz="2400"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179512" y="5883298"/>
            <a:ext cx="908383" cy="9083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ctrTitle"/>
          </p:nvPr>
        </p:nvSpPr>
        <p:spPr>
          <a:xfrm>
            <a:off x="684213" y="188913"/>
            <a:ext cx="7772400" cy="719137"/>
          </a:xfrm>
        </p:spPr>
        <p:txBody>
          <a:bodyPr/>
          <a:lstStyle/>
          <a:p>
            <a:r>
              <a:rPr lang="en-GB" altLang="en-US" sz="3200" b="1" dirty="0">
                <a:solidFill>
                  <a:srgbClr val="017E86"/>
                </a:solidFill>
                <a:latin typeface="Calibri Light" panose="020F0302020204030204" pitchFamily="34" charset="0"/>
                <a:cs typeface="Calibri Light" panose="020F0302020204030204" pitchFamily="34" charset="0"/>
              </a:rPr>
              <a:t>Uniform</a:t>
            </a:r>
          </a:p>
        </p:txBody>
      </p:sp>
      <p:sp>
        <p:nvSpPr>
          <p:cNvPr id="21507" name="Rectangle 3"/>
          <p:cNvSpPr>
            <a:spLocks noGrp="1"/>
          </p:cNvSpPr>
          <p:nvPr>
            <p:ph type="subTitle" idx="1"/>
          </p:nvPr>
        </p:nvSpPr>
        <p:spPr>
          <a:xfrm>
            <a:off x="679451" y="1340768"/>
            <a:ext cx="7777162" cy="2256656"/>
          </a:xfrm>
        </p:spPr>
        <p:txBody>
          <a:bodyPr>
            <a:noAutofit/>
          </a:bodyPr>
          <a:lstStyle/>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All children are expected to wear school uniform</a:t>
            </a:r>
            <a:r>
              <a:rPr lang="en-GB" altLang="en-US" dirty="0" smtClean="0">
                <a:solidFill>
                  <a:schemeClr val="tx1"/>
                </a:solidFill>
                <a:latin typeface="Calibri Light" panose="020F0302020204030204" pitchFamily="34" charset="0"/>
                <a:cs typeface="Calibri Light" panose="020F0302020204030204" pitchFamily="34" charset="0"/>
              </a:rPr>
              <a:t>.</a:t>
            </a:r>
          </a:p>
          <a:p>
            <a:pPr>
              <a:lnSpc>
                <a:spcPct val="80000"/>
              </a:lnSpc>
            </a:pPr>
            <a:r>
              <a:rPr lang="en-GB" altLang="en-US" dirty="0" smtClean="0">
                <a:latin typeface="Calibri Light" panose="020F0302020204030204" pitchFamily="34" charset="0"/>
                <a:cs typeface="Calibri Light" panose="020F0302020204030204" pitchFamily="34" charset="0"/>
              </a:rPr>
              <a:t>Children need to wear black shoes that they can manage themselves,</a:t>
            </a:r>
          </a:p>
          <a:p>
            <a:pPr>
              <a:lnSpc>
                <a:spcPct val="80000"/>
              </a:lnSpc>
            </a:pPr>
            <a:r>
              <a:rPr lang="en-GB" altLang="en-US" dirty="0" smtClean="0">
                <a:latin typeface="Calibri Light" panose="020F0302020204030204" pitchFamily="34" charset="0"/>
                <a:cs typeface="Calibri Light" panose="020F0302020204030204" pitchFamily="34" charset="0"/>
              </a:rPr>
              <a:t>laces are very tricky at this age!</a:t>
            </a:r>
            <a:endParaRPr lang="en-GB" altLang="en-US" dirty="0">
              <a:solidFill>
                <a:schemeClr val="tx1"/>
              </a:solidFill>
              <a:latin typeface="Calibri Light" panose="020F0302020204030204" pitchFamily="34" charset="0"/>
              <a:cs typeface="Calibri Light" panose="020F0302020204030204" pitchFamily="34" charset="0"/>
            </a:endParaRPr>
          </a:p>
          <a:p>
            <a:pPr>
              <a:lnSpc>
                <a:spcPct val="80000"/>
              </a:lnSpc>
            </a:pPr>
            <a:endParaRPr lang="en-GB" altLang="en-US" dirty="0">
              <a:solidFill>
                <a:schemeClr val="tx1"/>
              </a:solidFill>
              <a:latin typeface="Calibri Light" panose="020F0302020204030204" pitchFamily="34" charset="0"/>
              <a:cs typeface="Calibri Light" panose="020F0302020204030204" pitchFamily="34" charset="0"/>
            </a:endParaRPr>
          </a:p>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Reception can be </a:t>
            </a:r>
            <a:r>
              <a:rPr lang="en-GB" altLang="en-US" dirty="0">
                <a:latin typeface="Calibri Light" panose="020F0302020204030204" pitchFamily="34" charset="0"/>
                <a:cs typeface="Calibri Light" panose="020F0302020204030204" pitchFamily="34" charset="0"/>
              </a:rPr>
              <a:t>a </a:t>
            </a:r>
            <a:r>
              <a:rPr lang="en-GB" altLang="en-US" dirty="0">
                <a:solidFill>
                  <a:schemeClr val="tx1"/>
                </a:solidFill>
                <a:latin typeface="Calibri Light" panose="020F0302020204030204" pitchFamily="34" charset="0"/>
                <a:cs typeface="Calibri Light" panose="020F0302020204030204" pitchFamily="34" charset="0"/>
              </a:rPr>
              <a:t>creative and therefore a very messy place!</a:t>
            </a:r>
          </a:p>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 We do insist that the children wear aprons whilst painting but</a:t>
            </a:r>
          </a:p>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 they do often get  glue or pen on them. </a:t>
            </a:r>
          </a:p>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 </a:t>
            </a:r>
          </a:p>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We will do our best to teach your child to be careful, but </a:t>
            </a:r>
          </a:p>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accidents will happen. </a:t>
            </a:r>
          </a:p>
          <a:p>
            <a:pPr>
              <a:lnSpc>
                <a:spcPct val="80000"/>
              </a:lnSpc>
            </a:pPr>
            <a:endParaRPr lang="en-GB" altLang="en-US" dirty="0">
              <a:solidFill>
                <a:schemeClr val="tx1"/>
              </a:solidFill>
              <a:latin typeface="Calibri Light" panose="020F0302020204030204" pitchFamily="34" charset="0"/>
              <a:cs typeface="Calibri Light" panose="020F0302020204030204" pitchFamily="34" charset="0"/>
            </a:endParaRPr>
          </a:p>
          <a:p>
            <a:pPr>
              <a:lnSpc>
                <a:spcPct val="80000"/>
              </a:lnSpc>
            </a:pPr>
            <a:r>
              <a:rPr lang="en-GB" altLang="en-US" dirty="0">
                <a:solidFill>
                  <a:schemeClr val="tx1"/>
                </a:solidFill>
                <a:latin typeface="Calibri Light" panose="020F0302020204030204" pitchFamily="34" charset="0"/>
                <a:cs typeface="Calibri Light" panose="020F0302020204030204" pitchFamily="34" charset="0"/>
              </a:rPr>
              <a:t>Uniform is to be ordered online now – please see next page</a:t>
            </a:r>
            <a:r>
              <a:rPr lang="en-GB" altLang="en-US" dirty="0" smtClean="0">
                <a:solidFill>
                  <a:schemeClr val="tx1"/>
                </a:solidFill>
                <a:latin typeface="Calibri Light" panose="020F0302020204030204" pitchFamily="34" charset="0"/>
                <a:cs typeface="Calibri Light" panose="020F0302020204030204" pitchFamily="34" charset="0"/>
              </a:rPr>
              <a:t>.</a:t>
            </a:r>
          </a:p>
          <a:p>
            <a:pPr>
              <a:lnSpc>
                <a:spcPct val="80000"/>
              </a:lnSpc>
            </a:pPr>
            <a:r>
              <a:rPr lang="en-GB" altLang="en-US" dirty="0" smtClean="0">
                <a:latin typeface="Calibri Light" panose="020F0302020204030204" pitchFamily="34" charset="0"/>
                <a:cs typeface="Calibri Light" panose="020F0302020204030204" pitchFamily="34" charset="0"/>
              </a:rPr>
              <a:t>Please label all clothing.</a:t>
            </a:r>
            <a:endParaRPr lang="en-GB" altLang="en-US" dirty="0">
              <a:solidFill>
                <a:schemeClr val="tx1"/>
              </a:solidFill>
              <a:latin typeface="Calibri Light" panose="020F0302020204030204" pitchFamily="34" charset="0"/>
              <a:cs typeface="Calibri Light" panose="020F0302020204030204" pitchFamily="34" charset="0"/>
            </a:endParaRPr>
          </a:p>
          <a:p>
            <a:pPr>
              <a:lnSpc>
                <a:spcPct val="80000"/>
              </a:lnSpc>
            </a:pPr>
            <a:endParaRPr lang="en-GB" altLang="en-US" sz="2000" dirty="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13CC4F30-B3E5-4EF6-BF7B-8B40D8E1D3AE}"/>
              </a:ext>
            </a:extLst>
          </p:cNvPr>
          <p:cNvSpPr/>
          <p:nvPr/>
        </p:nvSpPr>
        <p:spPr>
          <a:xfrm>
            <a:off x="1979712" y="5661248"/>
            <a:ext cx="5544616" cy="369332"/>
          </a:xfrm>
          <a:prstGeom prst="rect">
            <a:avLst/>
          </a:prstGeom>
        </p:spPr>
        <p:txBody>
          <a:bodyPr wrap="square">
            <a:spAutoFit/>
          </a:bodyPr>
          <a:lstStyle/>
          <a:p>
            <a:r>
              <a:rPr lang="en-GB" dirty="0" smtClean="0">
                <a:latin typeface="Calibri Light" panose="020F0302020204030204" pitchFamily="34" charset="0"/>
                <a:ea typeface="Comic Sans MS" panose="030F0702030302020204" pitchFamily="66" charset="0"/>
                <a:cs typeface="Calibri Light" panose="020F0302020204030204" pitchFamily="34" charset="0"/>
              </a:rPr>
              <a:t>        Jewellery </a:t>
            </a:r>
            <a:r>
              <a:rPr lang="en-GB" dirty="0">
                <a:latin typeface="Calibri Light" panose="020F0302020204030204" pitchFamily="34" charset="0"/>
                <a:ea typeface="Comic Sans MS" panose="030F0702030302020204" pitchFamily="66" charset="0"/>
                <a:cs typeface="Calibri Light" panose="020F0302020204030204" pitchFamily="34" charset="0"/>
              </a:rPr>
              <a:t>is not allowed to be worn for school.</a:t>
            </a:r>
            <a:endParaRPr lang="en-GB" dirty="0">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225259" y="5733256"/>
            <a:ext cx="908383" cy="9083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540141" y="188640"/>
            <a:ext cx="8229600" cy="1143000"/>
          </a:xfrm>
        </p:spPr>
        <p:txBody>
          <a:bodyPr>
            <a:normAutofit fontScale="90000"/>
          </a:bodyPr>
          <a:lstStyle/>
          <a:p>
            <a:r>
              <a:rPr lang="en-GB" altLang="en-US" dirty="0">
                <a:solidFill>
                  <a:srgbClr val="FF0000"/>
                </a:solidFill>
              </a:rPr>
              <a:t/>
            </a:r>
            <a:br>
              <a:rPr lang="en-GB" altLang="en-US" dirty="0">
                <a:solidFill>
                  <a:srgbClr val="FF0000"/>
                </a:solidFill>
              </a:rPr>
            </a:br>
            <a:r>
              <a:rPr lang="en-GB" altLang="en-US" sz="2000" dirty="0">
                <a:solidFill>
                  <a:srgbClr val="FF0000"/>
                </a:solidFill>
              </a:rPr>
              <a:t/>
            </a:r>
            <a:br>
              <a:rPr lang="en-GB" altLang="en-US" sz="2000" dirty="0">
                <a:solidFill>
                  <a:srgbClr val="FF0000"/>
                </a:solidFill>
              </a:rPr>
            </a:br>
            <a:r>
              <a:rPr lang="en-GB" altLang="en-US" sz="3600" dirty="0">
                <a:solidFill>
                  <a:schemeClr val="bg1"/>
                </a:solidFill>
              </a:rPr>
              <a:t>Uniform</a:t>
            </a:r>
            <a:br>
              <a:rPr lang="en-GB" altLang="en-US" sz="3600" dirty="0">
                <a:solidFill>
                  <a:schemeClr val="bg1"/>
                </a:solidFill>
              </a:rPr>
            </a:br>
            <a:r>
              <a:rPr lang="en-GB" altLang="en-US" sz="2000" dirty="0">
                <a:solidFill>
                  <a:srgbClr val="FF0000"/>
                </a:solidFill>
              </a:rPr>
              <a:t/>
            </a:r>
            <a:br>
              <a:rPr lang="en-GB" altLang="en-US" sz="2000" dirty="0">
                <a:solidFill>
                  <a:srgbClr val="FF0000"/>
                </a:solidFill>
              </a:rPr>
            </a:br>
            <a:r>
              <a:rPr lang="en-GB" altLang="en-US" sz="2000" dirty="0" smtClean="0">
                <a:solidFill>
                  <a:srgbClr val="FF0000"/>
                </a:solidFill>
              </a:rPr>
              <a:t/>
            </a:r>
            <a:br>
              <a:rPr lang="en-GB" altLang="en-US" sz="2000" dirty="0" smtClean="0">
                <a:solidFill>
                  <a:srgbClr val="FF0000"/>
                </a:solidFill>
              </a:rPr>
            </a:br>
            <a:r>
              <a:rPr lang="en-GB" altLang="en-US" sz="2000" dirty="0">
                <a:solidFill>
                  <a:srgbClr val="FF0000"/>
                </a:solidFill>
              </a:rPr>
              <a:t/>
            </a:r>
            <a:br>
              <a:rPr lang="en-GB" altLang="en-US" sz="2000" dirty="0">
                <a:solidFill>
                  <a:srgbClr val="FF0000"/>
                </a:solidFill>
              </a:rPr>
            </a:br>
            <a:r>
              <a:rPr lang="en-GB" altLang="en-US" sz="3600" b="1" dirty="0" err="1" smtClean="0">
                <a:solidFill>
                  <a:srgbClr val="017E86"/>
                </a:solidFill>
              </a:rPr>
              <a:t>Uniform</a:t>
            </a:r>
            <a:r>
              <a:rPr lang="en-GB" altLang="en-US" sz="2000" dirty="0" smtClean="0">
                <a:solidFill>
                  <a:srgbClr val="FF0000"/>
                </a:solidFill>
              </a:rPr>
              <a:t/>
            </a:r>
            <a:br>
              <a:rPr lang="en-GB" altLang="en-US" sz="2000" dirty="0" smtClean="0">
                <a:solidFill>
                  <a:srgbClr val="FF0000"/>
                </a:solidFill>
              </a:rPr>
            </a:br>
            <a:r>
              <a:rPr lang="en-GB" altLang="en-US" sz="2000" dirty="0" smtClean="0">
                <a:solidFill>
                  <a:srgbClr val="017E86"/>
                </a:solidFill>
              </a:rPr>
              <a:t>Order </a:t>
            </a:r>
            <a:r>
              <a:rPr lang="en-GB" altLang="en-US" sz="2000" dirty="0">
                <a:solidFill>
                  <a:srgbClr val="017E86"/>
                </a:solidFill>
              </a:rPr>
              <a:t>online at: </a:t>
            </a:r>
            <a:r>
              <a:rPr lang="en-GB" altLang="en-US" sz="2000" dirty="0">
                <a:solidFill>
                  <a:srgbClr val="017E86"/>
                </a:solidFill>
                <a:hlinkClick r:id="rId2">
                  <a:extLst>
                    <a:ext uri="{A12FA001-AC4F-418D-AE19-62706E023703}">
                      <ahyp:hlinkClr xmlns:ahyp="http://schemas.microsoft.com/office/drawing/2018/hyperlinkcolor" xmlns="" xmlns:lc="http://schemas.openxmlformats.org/drawingml/2006/lockedCanvas" val="tx"/>
                    </a:ext>
                  </a:extLst>
                </a:hlinkClick>
              </a:rPr>
              <a:t>https://www.michaelsehgal.co.uk/</a:t>
            </a:r>
            <a:r>
              <a:rPr lang="en-GB" altLang="en-US" sz="2000" dirty="0">
                <a:solidFill>
                  <a:srgbClr val="017E86"/>
                </a:solidFill>
              </a:rPr>
              <a:t> or via a link on our website for branded uniform. </a:t>
            </a:r>
            <a:br>
              <a:rPr lang="en-GB" altLang="en-US" sz="2000" dirty="0">
                <a:solidFill>
                  <a:srgbClr val="017E86"/>
                </a:solidFill>
              </a:rPr>
            </a:br>
            <a:r>
              <a:rPr lang="en-GB" altLang="en-US" sz="2000" dirty="0">
                <a:solidFill>
                  <a:srgbClr val="017E86"/>
                </a:solidFill>
              </a:rPr>
              <a:t>Delivery to school/home available</a:t>
            </a:r>
            <a:r>
              <a:rPr lang="en-GB" altLang="en-US" sz="2000" dirty="0" smtClean="0">
                <a:solidFill>
                  <a:srgbClr val="017E86"/>
                </a:solidFill>
              </a:rPr>
              <a:t>.</a:t>
            </a:r>
            <a:r>
              <a:rPr lang="en-GB" altLang="en-US" sz="2000" dirty="0">
                <a:solidFill>
                  <a:srgbClr val="017E86"/>
                </a:solidFill>
              </a:rPr>
              <a:t/>
            </a:r>
            <a:br>
              <a:rPr lang="en-GB" altLang="en-US" sz="2000" dirty="0">
                <a:solidFill>
                  <a:srgbClr val="017E86"/>
                </a:solidFill>
              </a:rPr>
            </a:br>
            <a:r>
              <a:rPr lang="en-GB" altLang="en-US" sz="2000" dirty="0">
                <a:solidFill>
                  <a:srgbClr val="017E86"/>
                </a:solidFill>
              </a:rPr>
              <a:t>You can also order/buy non branded uniform from most supermarkets</a:t>
            </a:r>
            <a:r>
              <a:rPr lang="en-GB" altLang="en-US" sz="2000" dirty="0" smtClean="0">
                <a:solidFill>
                  <a:srgbClr val="017E86"/>
                </a:solidFill>
              </a:rPr>
              <a:t>.</a:t>
            </a:r>
            <a:r>
              <a:rPr lang="en-GB" altLang="en-US" sz="2000" dirty="0">
                <a:solidFill>
                  <a:srgbClr val="FF0000"/>
                </a:solidFill>
              </a:rPr>
              <a:t/>
            </a:r>
            <a:br>
              <a:rPr lang="en-GB" altLang="en-US" sz="2000" dirty="0">
                <a:solidFill>
                  <a:srgbClr val="FF0000"/>
                </a:solidFill>
              </a:rPr>
            </a:br>
            <a:r>
              <a:rPr lang="en-GB" altLang="en-US" sz="2000" dirty="0"/>
              <a:t>Children should wear:</a:t>
            </a:r>
            <a:br>
              <a:rPr lang="en-GB" altLang="en-US" sz="2000" dirty="0"/>
            </a:br>
            <a:r>
              <a:rPr lang="en-GB" altLang="en-US" sz="2000" dirty="0"/>
              <a:t>White polo shirt, black trousers or skirt, </a:t>
            </a:r>
            <a:r>
              <a:rPr lang="en-GB" altLang="en-US" sz="2000" dirty="0" smtClean="0"/>
              <a:t>jade green sweatshirt </a:t>
            </a:r>
            <a:r>
              <a:rPr lang="en-GB" altLang="en-US" sz="2000" dirty="0"/>
              <a:t>or cardigan and black shoes (not trainers)</a:t>
            </a:r>
            <a:br>
              <a:rPr lang="en-GB" altLang="en-US" sz="2000" dirty="0"/>
            </a:br>
            <a:r>
              <a:rPr lang="en-GB" altLang="en-US" sz="2000" dirty="0"/>
              <a:t>A </a:t>
            </a:r>
            <a:r>
              <a:rPr lang="en-GB" altLang="en-US" sz="2000" dirty="0" smtClean="0"/>
              <a:t>black hoodie and jogging bottoms are </a:t>
            </a:r>
            <a:r>
              <a:rPr lang="en-GB" altLang="en-US" sz="2000" dirty="0"/>
              <a:t>also available for the days your child does PE. </a:t>
            </a:r>
            <a:br>
              <a:rPr lang="en-GB" altLang="en-US" sz="2000" dirty="0"/>
            </a:br>
            <a:r>
              <a:rPr lang="en-GB" altLang="en-US" sz="2000" dirty="0"/>
              <a:t>In the summer </a:t>
            </a:r>
            <a:r>
              <a:rPr lang="en-GB" altLang="en-US" sz="2000" dirty="0" smtClean="0"/>
              <a:t>green/jade </a:t>
            </a:r>
            <a:r>
              <a:rPr lang="en-GB" altLang="en-US" sz="2000" dirty="0"/>
              <a:t>checked dresses are also available.</a:t>
            </a:r>
            <a:br>
              <a:rPr lang="en-GB" altLang="en-US" sz="2000" dirty="0"/>
            </a:br>
            <a:r>
              <a:rPr lang="en-GB" altLang="en-US" sz="2000" dirty="0"/>
              <a:t>Your child will also need a book </a:t>
            </a:r>
            <a:r>
              <a:rPr lang="en-GB" altLang="en-US" sz="2000" dirty="0" smtClean="0"/>
              <a:t>bag every day.</a:t>
            </a:r>
            <a:r>
              <a:rPr lang="en-GB" altLang="en-US" sz="2000" dirty="0">
                <a:solidFill>
                  <a:srgbClr val="FF0000"/>
                </a:solidFill>
              </a:rPr>
              <a:t/>
            </a:r>
            <a:br>
              <a:rPr lang="en-GB" altLang="en-US" sz="2000" dirty="0">
                <a:solidFill>
                  <a:srgbClr val="FF0000"/>
                </a:solidFill>
              </a:rPr>
            </a:br>
            <a:endParaRPr lang="en-GB" altLang="en-US" sz="2000" dirty="0">
              <a:solidFill>
                <a:srgbClr val="FF0000"/>
              </a:solidFill>
            </a:endParaRPr>
          </a:p>
        </p:txBody>
      </p:sp>
      <p:sp>
        <p:nvSpPr>
          <p:cNvPr id="3" name="Footer Placeholder 2"/>
          <p:cNvSpPr>
            <a:spLocks noGrp="1"/>
          </p:cNvSpPr>
          <p:nvPr>
            <p:ph type="ftr" sz="quarter" idx="11"/>
          </p:nvPr>
        </p:nvSpPr>
        <p:spPr/>
        <p:txBody>
          <a:bodyPr/>
          <a:lstStyle/>
          <a:p>
            <a:pPr>
              <a:defRPr/>
            </a:pPr>
            <a:r>
              <a:rPr lang="en-GB"/>
              <a:t>The Northumberland Church of England Academy</a:t>
            </a:r>
          </a:p>
        </p:txBody>
      </p:sp>
      <p:pic>
        <p:nvPicPr>
          <p:cNvPr id="2" name="Picture 1"/>
          <p:cNvPicPr>
            <a:picLocks noChangeAspect="1"/>
          </p:cNvPicPr>
          <p:nvPr/>
        </p:nvPicPr>
        <p:blipFill>
          <a:blip r:embed="rId3"/>
          <a:stretch>
            <a:fillRect/>
          </a:stretch>
        </p:blipFill>
        <p:spPr>
          <a:xfrm>
            <a:off x="228505" y="2496582"/>
            <a:ext cx="8541236" cy="42248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05E4F47-B148-49E0-B472-BBF1493155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A2CE8EB-F719-4F84-9E91-F538438CAC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555" name="Rectangle 2"/>
          <p:cNvSpPr txBox="1">
            <a:spLocks/>
          </p:cNvSpPr>
          <p:nvPr/>
        </p:nvSpPr>
        <p:spPr bwMode="auto">
          <a:xfrm>
            <a:off x="4963305" y="802955"/>
            <a:ext cx="3574747" cy="14540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None/>
            </a:pPr>
            <a:r>
              <a:rPr lang="en-US" altLang="en-US" b="1" kern="1200" dirty="0">
                <a:solidFill>
                  <a:srgbClr val="017E86"/>
                </a:solidFill>
                <a:latin typeface="+mj-lt"/>
                <a:ea typeface="+mj-ea"/>
                <a:cs typeface="+mj-cs"/>
              </a:rPr>
              <a:t>Check List</a:t>
            </a:r>
          </a:p>
        </p:txBody>
      </p:sp>
      <p:sp>
        <p:nvSpPr>
          <p:cNvPr id="77" name="Freeform 50">
            <a:extLst>
              <a:ext uri="{FF2B5EF4-FFF2-40B4-BE49-F238E27FC236}">
                <a16:creationId xmlns:a16="http://schemas.microsoft.com/office/drawing/2014/main" id="{684BF3E1-C321-4F38-85CF-FEBBEEC15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F1444584-787B-43D1-8E78-0D49FCD078C5}"/>
              </a:ext>
            </a:extLst>
          </p:cNvPr>
          <p:cNvPicPr>
            <a:picLocks noChangeAspect="1"/>
          </p:cNvPicPr>
          <p:nvPr/>
        </p:nvPicPr>
        <p:blipFill>
          <a:blip r:embed="rId3"/>
          <a:stretch>
            <a:fillRect/>
          </a:stretch>
        </p:blipFill>
        <p:spPr>
          <a:xfrm>
            <a:off x="253746" y="1960868"/>
            <a:ext cx="3106674" cy="3859808"/>
          </a:xfrm>
          <a:prstGeom prst="rect">
            <a:avLst/>
          </a:prstGeom>
        </p:spPr>
      </p:pic>
      <p:sp>
        <p:nvSpPr>
          <p:cNvPr id="23556" name="Rectangle 3"/>
          <p:cNvSpPr txBox="1">
            <a:spLocks/>
          </p:cNvSpPr>
          <p:nvPr/>
        </p:nvSpPr>
        <p:spPr bwMode="auto">
          <a:xfrm>
            <a:off x="4965804" y="1960868"/>
            <a:ext cx="3574461" cy="38142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28600">
              <a:lnSpc>
                <a:spcPct val="90000"/>
              </a:lnSpc>
            </a:pPr>
            <a:r>
              <a:rPr lang="en-US" altLang="en-US" sz="1400" b="1" u="sng" dirty="0">
                <a:solidFill>
                  <a:srgbClr val="000000"/>
                </a:solidFill>
                <a:latin typeface="+mj-lt"/>
              </a:rPr>
              <a:t>Name</a:t>
            </a:r>
            <a:r>
              <a:rPr lang="en-US" altLang="en-US" sz="1400" dirty="0">
                <a:solidFill>
                  <a:srgbClr val="000000"/>
                </a:solidFill>
                <a:latin typeface="+mj-lt"/>
              </a:rPr>
              <a:t> everything.</a:t>
            </a:r>
          </a:p>
          <a:p>
            <a:pPr indent="-228600">
              <a:lnSpc>
                <a:spcPct val="90000"/>
              </a:lnSpc>
            </a:pPr>
            <a:r>
              <a:rPr lang="en-US" altLang="en-US" sz="1400" dirty="0" smtClean="0">
                <a:solidFill>
                  <a:srgbClr val="000000"/>
                </a:solidFill>
                <a:latin typeface="+mj-lt"/>
              </a:rPr>
              <a:t>They will need a </a:t>
            </a:r>
            <a:r>
              <a:rPr lang="en-US" altLang="en-US" sz="1400" b="1" u="sng" dirty="0" smtClean="0">
                <a:solidFill>
                  <a:srgbClr val="000000"/>
                </a:solidFill>
                <a:latin typeface="+mj-lt"/>
              </a:rPr>
              <a:t>PE Kit, reading folder and water bottle.</a:t>
            </a:r>
            <a:endParaRPr lang="en-US" altLang="en-US" sz="1400" dirty="0" smtClean="0">
              <a:solidFill>
                <a:srgbClr val="000000"/>
              </a:solidFill>
              <a:latin typeface="+mj-lt"/>
            </a:endParaRPr>
          </a:p>
          <a:p>
            <a:pPr indent="-228600">
              <a:lnSpc>
                <a:spcPct val="90000"/>
              </a:lnSpc>
            </a:pPr>
            <a:r>
              <a:rPr lang="en-US" altLang="en-US" sz="1400" b="1" u="sng" dirty="0" smtClean="0">
                <a:solidFill>
                  <a:srgbClr val="000000"/>
                </a:solidFill>
                <a:latin typeface="+mj-lt"/>
              </a:rPr>
              <a:t>Read </a:t>
            </a:r>
            <a:r>
              <a:rPr lang="en-US" altLang="en-US" sz="1400" dirty="0" smtClean="0">
                <a:solidFill>
                  <a:srgbClr val="000000"/>
                </a:solidFill>
                <a:latin typeface="+mj-lt"/>
              </a:rPr>
              <a:t>with </a:t>
            </a:r>
            <a:r>
              <a:rPr lang="en-US" altLang="en-US" sz="1400" dirty="0">
                <a:solidFill>
                  <a:srgbClr val="000000"/>
                </a:solidFill>
                <a:latin typeface="+mj-lt"/>
              </a:rPr>
              <a:t>your child read as often as possible – we need to work together.</a:t>
            </a:r>
          </a:p>
          <a:p>
            <a:pPr indent="-228600">
              <a:lnSpc>
                <a:spcPct val="90000"/>
              </a:lnSpc>
            </a:pPr>
            <a:r>
              <a:rPr lang="en-US" altLang="en-US" sz="1400" dirty="0">
                <a:solidFill>
                  <a:srgbClr val="000000"/>
                </a:solidFill>
                <a:latin typeface="+mj-lt"/>
              </a:rPr>
              <a:t>Arrive at </a:t>
            </a:r>
            <a:r>
              <a:rPr lang="en-US" altLang="en-US" sz="1400" b="1" u="sng" dirty="0" smtClean="0">
                <a:solidFill>
                  <a:srgbClr val="000000"/>
                </a:solidFill>
                <a:latin typeface="+mj-lt"/>
              </a:rPr>
              <a:t>8.40am  </a:t>
            </a:r>
            <a:r>
              <a:rPr lang="en-US" altLang="en-US" sz="1400" dirty="0" smtClean="0">
                <a:solidFill>
                  <a:srgbClr val="000000"/>
                </a:solidFill>
                <a:latin typeface="+mj-lt"/>
              </a:rPr>
              <a:t>promptly</a:t>
            </a:r>
            <a:r>
              <a:rPr lang="en-US" altLang="en-US" sz="1400" b="1" u="sng" dirty="0" smtClean="0">
                <a:solidFill>
                  <a:srgbClr val="000000"/>
                </a:solidFill>
                <a:latin typeface="+mj-lt"/>
              </a:rPr>
              <a:t> </a:t>
            </a:r>
            <a:r>
              <a:rPr lang="en-US" altLang="en-US" sz="1400" dirty="0" smtClean="0">
                <a:solidFill>
                  <a:srgbClr val="000000"/>
                </a:solidFill>
                <a:latin typeface="+mj-lt"/>
              </a:rPr>
              <a:t>every </a:t>
            </a:r>
            <a:r>
              <a:rPr lang="en-US" altLang="en-US" sz="1400" dirty="0">
                <a:solidFill>
                  <a:srgbClr val="000000"/>
                </a:solidFill>
                <a:latin typeface="+mj-lt"/>
              </a:rPr>
              <a:t>day</a:t>
            </a:r>
            <a:r>
              <a:rPr lang="en-US" altLang="en-US" sz="1400" dirty="0" smtClean="0">
                <a:solidFill>
                  <a:srgbClr val="000000"/>
                </a:solidFill>
                <a:latin typeface="+mj-lt"/>
              </a:rPr>
              <a:t>.</a:t>
            </a:r>
          </a:p>
          <a:p>
            <a:pPr indent="-228600">
              <a:lnSpc>
                <a:spcPct val="90000"/>
              </a:lnSpc>
            </a:pPr>
            <a:r>
              <a:rPr lang="en-US" altLang="en-US" sz="1400" b="1" u="sng" dirty="0" smtClean="0">
                <a:solidFill>
                  <a:srgbClr val="000000"/>
                </a:solidFill>
                <a:latin typeface="+mj-lt"/>
              </a:rPr>
              <a:t>Attendance - </a:t>
            </a:r>
            <a:r>
              <a:rPr lang="en-US" altLang="en-US" sz="1400" dirty="0" smtClean="0">
                <a:solidFill>
                  <a:srgbClr val="000000"/>
                </a:solidFill>
                <a:latin typeface="+mj-lt"/>
              </a:rPr>
              <a:t>Children need to be in school everyday unless they are ill, please telephone the office to let us know if your child is unwell.</a:t>
            </a:r>
            <a:endParaRPr lang="en-US" altLang="en-US" sz="1400" dirty="0">
              <a:solidFill>
                <a:srgbClr val="000000"/>
              </a:solidFill>
              <a:latin typeface="+mj-lt"/>
            </a:endParaRPr>
          </a:p>
          <a:p>
            <a:pPr indent="-228600">
              <a:lnSpc>
                <a:spcPct val="90000"/>
              </a:lnSpc>
            </a:pPr>
            <a:r>
              <a:rPr lang="en-US" altLang="en-US" sz="1400" dirty="0">
                <a:solidFill>
                  <a:srgbClr val="000000"/>
                </a:solidFill>
                <a:latin typeface="+mj-lt"/>
              </a:rPr>
              <a:t>Please help them learn to be </a:t>
            </a:r>
            <a:r>
              <a:rPr lang="en-US" altLang="en-US" sz="1400" b="1" u="sng" dirty="0">
                <a:solidFill>
                  <a:srgbClr val="000000"/>
                </a:solidFill>
                <a:latin typeface="+mj-lt"/>
              </a:rPr>
              <a:t>independent</a:t>
            </a:r>
            <a:r>
              <a:rPr lang="en-US" altLang="en-US" sz="1400" dirty="0">
                <a:solidFill>
                  <a:srgbClr val="000000"/>
                </a:solidFill>
                <a:latin typeface="+mj-lt"/>
              </a:rPr>
              <a:t>, washing hands, dressing for PE, fastening zips and shoes.</a:t>
            </a:r>
          </a:p>
          <a:p>
            <a:pPr indent="-228600">
              <a:lnSpc>
                <a:spcPct val="90000"/>
              </a:lnSpc>
            </a:pPr>
            <a:r>
              <a:rPr lang="en-US" altLang="en-US" sz="1400" dirty="0">
                <a:solidFill>
                  <a:srgbClr val="000000"/>
                </a:solidFill>
                <a:latin typeface="+mj-lt"/>
              </a:rPr>
              <a:t>Sign up for free school meals if entitled. </a:t>
            </a:r>
          </a:p>
          <a:p>
            <a:pPr indent="-228600">
              <a:lnSpc>
                <a:spcPct val="90000"/>
              </a:lnSpc>
            </a:pPr>
            <a:r>
              <a:rPr lang="en-US" altLang="en-US" sz="1400" dirty="0">
                <a:solidFill>
                  <a:srgbClr val="000000"/>
                </a:solidFill>
                <a:latin typeface="+mj-lt"/>
              </a:rPr>
              <a:t>Any questions, please send your class teacher a message on Tapestry or call the school office on 01670 860267.</a:t>
            </a:r>
          </a:p>
        </p:txBody>
      </p:sp>
      <p:sp>
        <p:nvSpPr>
          <p:cNvPr id="2" name="Footer Placeholder 1"/>
          <p:cNvSpPr>
            <a:spLocks noGrp="1"/>
          </p:cNvSpPr>
          <p:nvPr>
            <p:ph type="ftr" sz="quarter" idx="11"/>
          </p:nvPr>
        </p:nvSpPr>
        <p:spPr>
          <a:xfrm>
            <a:off x="6086165" y="6223702"/>
            <a:ext cx="2451888" cy="314067"/>
          </a:xfrm>
        </p:spPr>
        <p:txBody>
          <a:bodyPr vert="horz" lIns="91440" tIns="45720" rIns="91440" bIns="45720" rtlCol="0" anchor="ctr">
            <a:normAutofit/>
          </a:bodyPr>
          <a:lstStyle/>
          <a:p>
            <a:pPr algn="r">
              <a:lnSpc>
                <a:spcPct val="90000"/>
              </a:lnSpc>
              <a:spcAft>
                <a:spcPts val="600"/>
              </a:spcAft>
              <a:defRPr/>
            </a:pPr>
            <a:r>
              <a:rPr lang="en-US" sz="800" kern="1200">
                <a:solidFill>
                  <a:srgbClr val="898989"/>
                </a:solidFill>
                <a:latin typeface="+mn-lt"/>
                <a:ea typeface="+mn-ea"/>
                <a:cs typeface="+mn-cs"/>
              </a:rPr>
              <a:t>The Northumberland Church of England Academy</a:t>
            </a:r>
          </a:p>
        </p:txBody>
      </p:sp>
      <p:pic>
        <p:nvPicPr>
          <p:cNvPr id="4" name="Picture 3"/>
          <p:cNvPicPr>
            <a:picLocks noChangeAspect="1"/>
          </p:cNvPicPr>
          <p:nvPr/>
        </p:nvPicPr>
        <p:blipFill>
          <a:blip r:embed="rId4"/>
          <a:stretch>
            <a:fillRect/>
          </a:stretch>
        </p:blipFill>
        <p:spPr>
          <a:xfrm>
            <a:off x="1259632" y="5885146"/>
            <a:ext cx="908383" cy="9083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GB" sz="3200" b="1" dirty="0">
                <a:solidFill>
                  <a:srgbClr val="017E86"/>
                </a:solidFill>
              </a:rPr>
              <a:t>Message from </a:t>
            </a:r>
            <a:r>
              <a:rPr lang="en-GB" sz="3200" b="1" dirty="0" smtClean="0">
                <a:solidFill>
                  <a:srgbClr val="017E86"/>
                </a:solidFill>
              </a:rPr>
              <a:t>Mrs Mullen</a:t>
            </a:r>
            <a:r>
              <a:rPr lang="en-GB" sz="3200" b="1" dirty="0">
                <a:solidFill>
                  <a:srgbClr val="017E86"/>
                </a:solidFill>
              </a:rPr>
              <a:t/>
            </a:r>
            <a:br>
              <a:rPr lang="en-GB" sz="3200" b="1" dirty="0">
                <a:solidFill>
                  <a:srgbClr val="017E86"/>
                </a:solidFill>
              </a:rPr>
            </a:br>
            <a:r>
              <a:rPr lang="en-GB" sz="3200" b="1" dirty="0" smtClean="0">
                <a:solidFill>
                  <a:srgbClr val="017E86"/>
                </a:solidFill>
              </a:rPr>
              <a:t>Head teacher</a:t>
            </a:r>
            <a:endParaRPr lang="en-GB" sz="3200" b="1" dirty="0">
              <a:solidFill>
                <a:srgbClr val="017E86"/>
              </a:solidFill>
            </a:endParaRPr>
          </a:p>
        </p:txBody>
      </p:sp>
      <p:sp>
        <p:nvSpPr>
          <p:cNvPr id="3" name="Content Placeholder 2"/>
          <p:cNvSpPr>
            <a:spLocks noGrp="1"/>
          </p:cNvSpPr>
          <p:nvPr>
            <p:ph idx="1"/>
          </p:nvPr>
        </p:nvSpPr>
        <p:spPr>
          <a:xfrm>
            <a:off x="3724073" y="2438400"/>
            <a:ext cx="4939867" cy="3785419"/>
          </a:xfrm>
        </p:spPr>
        <p:txBody>
          <a:bodyPr>
            <a:normAutofit/>
          </a:bodyPr>
          <a:lstStyle/>
          <a:p>
            <a:pPr marL="0" indent="0">
              <a:buNone/>
            </a:pPr>
            <a:r>
              <a:rPr lang="en-GB" sz="1700" dirty="0"/>
              <a:t>We are looking forward to welcoming your child to our Reception class at </a:t>
            </a:r>
            <a:r>
              <a:rPr lang="en-GB" sz="1700" dirty="0" smtClean="0"/>
              <a:t>James Knott C of E Primary school </a:t>
            </a:r>
            <a:r>
              <a:rPr lang="en-GB" sz="1700" dirty="0"/>
              <a:t>in September.  Starting Reception is a big step in their learning journey and one that we hope your child will find exciting.</a:t>
            </a:r>
          </a:p>
          <a:p>
            <a:pPr marL="0" indent="0">
              <a:buNone/>
            </a:pPr>
            <a:r>
              <a:rPr lang="en-GB" sz="1700" dirty="0"/>
              <a:t>We are here to support you as parents/carers through this step too, so please don’t hesitate to contact us with questions or queries.</a:t>
            </a:r>
          </a:p>
          <a:p>
            <a:pPr marL="0" indent="0">
              <a:buNone/>
            </a:pPr>
            <a:r>
              <a:rPr lang="en-GB" sz="1700" dirty="0"/>
              <a:t>In this booklet you will find some information and some reminders for the new school year.  </a:t>
            </a:r>
            <a:r>
              <a:rPr lang="en-GB" sz="1700" dirty="0" smtClean="0"/>
              <a:t>If you need further information please check our website.</a:t>
            </a:r>
            <a:endParaRPr lang="en-GB" sz="1700" dirty="0"/>
          </a:p>
          <a:p>
            <a:pPr marL="0" indent="0">
              <a:buNone/>
            </a:pPr>
            <a:r>
              <a:rPr lang="en-GB" sz="1700" dirty="0"/>
              <a:t>We look forward to seeing you in person soon.</a:t>
            </a:r>
          </a:p>
        </p:txBody>
      </p:sp>
      <p:cxnSp>
        <p:nvCxnSpPr>
          <p:cNvPr id="20" name="Straight Connector 19">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8C388"/>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724072" y="6356350"/>
            <a:ext cx="3104351" cy="365125"/>
          </a:xfrm>
        </p:spPr>
        <p:txBody>
          <a:bodyPr>
            <a:normAutofit/>
          </a:bodyPr>
          <a:lstStyle/>
          <a:p>
            <a:pPr algn="l">
              <a:spcAft>
                <a:spcPts val="600"/>
              </a:spcAft>
              <a:defRPr/>
            </a:pPr>
            <a:r>
              <a:rPr lang="en-GB"/>
              <a:t>The Northumberland Church of England Academy</a:t>
            </a:r>
          </a:p>
        </p:txBody>
      </p:sp>
      <p:pic>
        <p:nvPicPr>
          <p:cNvPr id="5" name="Picture 4"/>
          <p:cNvPicPr>
            <a:picLocks noChangeAspect="1"/>
          </p:cNvPicPr>
          <p:nvPr/>
        </p:nvPicPr>
        <p:blipFill>
          <a:blip r:embed="rId2"/>
          <a:stretch>
            <a:fillRect/>
          </a:stretch>
        </p:blipFill>
        <p:spPr>
          <a:xfrm>
            <a:off x="467544" y="1915428"/>
            <a:ext cx="3032808" cy="3899325"/>
          </a:xfrm>
          <a:prstGeom prst="rect">
            <a:avLst/>
          </a:prstGeom>
        </p:spPr>
      </p:pic>
      <p:pic>
        <p:nvPicPr>
          <p:cNvPr id="6" name="Picture 5"/>
          <p:cNvPicPr>
            <a:picLocks noChangeAspect="1"/>
          </p:cNvPicPr>
          <p:nvPr/>
        </p:nvPicPr>
        <p:blipFill>
          <a:blip r:embed="rId3"/>
          <a:stretch>
            <a:fillRect/>
          </a:stretch>
        </p:blipFill>
        <p:spPr>
          <a:xfrm>
            <a:off x="251520" y="260648"/>
            <a:ext cx="908383" cy="908383"/>
          </a:xfrm>
          <a:prstGeom prst="rect">
            <a:avLst/>
          </a:prstGeom>
        </p:spPr>
      </p:pic>
    </p:spTree>
    <p:extLst>
      <p:ext uri="{BB962C8B-B14F-4D97-AF65-F5344CB8AC3E}">
        <p14:creationId xmlns:p14="http://schemas.microsoft.com/office/powerpoint/2010/main" val="1293367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046A-0B52-4490-9DBD-E37708FD8BB2}"/>
              </a:ext>
            </a:extLst>
          </p:cNvPr>
          <p:cNvSpPr>
            <a:spLocks noGrp="1"/>
          </p:cNvSpPr>
          <p:nvPr>
            <p:ph type="title"/>
          </p:nvPr>
        </p:nvSpPr>
        <p:spPr>
          <a:xfrm>
            <a:off x="6011247" y="642594"/>
            <a:ext cx="2799183" cy="1702952"/>
          </a:xfrm>
        </p:spPr>
        <p:txBody>
          <a:bodyPr>
            <a:normAutofit/>
          </a:bodyPr>
          <a:lstStyle/>
          <a:p>
            <a:r>
              <a:rPr lang="en-GB" sz="3800"/>
              <a:t>Meet the staff</a:t>
            </a:r>
          </a:p>
        </p:txBody>
      </p:sp>
      <p:sp>
        <p:nvSpPr>
          <p:cNvPr id="32" name="Rectangle 15">
            <a:extLst>
              <a:ext uri="{FF2B5EF4-FFF2-40B4-BE49-F238E27FC236}">
                <a16:creationId xmlns:a16="http://schemas.microsoft.com/office/drawing/2014/main" id="{99CEE05D-F25C-4EC3-B527-D9C999E335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239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17">
            <a:extLst>
              <a:ext uri="{FF2B5EF4-FFF2-40B4-BE49-F238E27FC236}">
                <a16:creationId xmlns:a16="http://schemas.microsoft.com/office/drawing/2014/main" id="{4F036726-0C05-446E-91C3-B986EBEA05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051" y="438538"/>
            <a:ext cx="5032638" cy="6002060"/>
          </a:xfrm>
          <a:prstGeom prst="rect">
            <a:avLst/>
          </a:prstGeom>
          <a:solidFill>
            <a:schemeClr val="bg1">
              <a:alpha val="40000"/>
            </a:schemeClr>
          </a:solidFill>
          <a:ln w="6350" cap="flat" cmpd="sng" algn="ctr">
            <a:noFill/>
            <a:prstDash val="solid"/>
          </a:ln>
          <a:effectLst>
            <a:softEdge rad="0"/>
          </a:effectLst>
        </p:spPr>
        <p:txBody>
          <a:bodyPr/>
          <a:lstStyle/>
          <a:p>
            <a:endParaRPr lang="en-GB"/>
          </a:p>
        </p:txBody>
      </p:sp>
      <p:sp>
        <p:nvSpPr>
          <p:cNvPr id="34" name="Rectangle 19">
            <a:extLst>
              <a:ext uri="{FF2B5EF4-FFF2-40B4-BE49-F238E27FC236}">
                <a16:creationId xmlns:a16="http://schemas.microsoft.com/office/drawing/2014/main" id="{A310ABCD-C34B-42D1-9BEB-47755A3EA3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13" y="650014"/>
            <a:ext cx="2525413"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21">
            <a:extLst>
              <a:ext uri="{FF2B5EF4-FFF2-40B4-BE49-F238E27FC236}">
                <a16:creationId xmlns:a16="http://schemas.microsoft.com/office/drawing/2014/main" id="{F38AB6A2-89F7-43B5-B608-50DFC740D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4709" y="650014"/>
            <a:ext cx="2074319"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3">
            <a:extLst>
              <a:ext uri="{FF2B5EF4-FFF2-40B4-BE49-F238E27FC236}">
                <a16:creationId xmlns:a16="http://schemas.microsoft.com/office/drawing/2014/main" id="{06585B74-DAF6-470E-B2F3-B5530A709A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13" y="4088215"/>
            <a:ext cx="2525413"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25">
            <a:extLst>
              <a:ext uri="{FF2B5EF4-FFF2-40B4-BE49-F238E27FC236}">
                <a16:creationId xmlns:a16="http://schemas.microsoft.com/office/drawing/2014/main" id="{30BAD96F-CE2F-4682-99B8-0DD9E6AE2B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4709" y="2947051"/>
            <a:ext cx="2074319"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A0FC8DD-9FAD-4913-BBBD-F790784337AD}"/>
              </a:ext>
            </a:extLst>
          </p:cNvPr>
          <p:cNvSpPr>
            <a:spLocks noGrp="1"/>
          </p:cNvSpPr>
          <p:nvPr>
            <p:ph type="ftr" sz="quarter" idx="11"/>
          </p:nvPr>
        </p:nvSpPr>
        <p:spPr>
          <a:xfrm>
            <a:off x="469713" y="6490983"/>
            <a:ext cx="4719315" cy="274320"/>
          </a:xfrm>
        </p:spPr>
        <p:txBody>
          <a:bodyPr>
            <a:normAutofit/>
          </a:bodyPr>
          <a:lstStyle/>
          <a:p>
            <a:pPr algn="l">
              <a:spcAft>
                <a:spcPts val="600"/>
              </a:spcAft>
              <a:defRPr/>
            </a:pPr>
            <a:r>
              <a:rPr lang="en-GB" sz="1000">
                <a:solidFill>
                  <a:prstClr val="black">
                    <a:alpha val="80000"/>
                  </a:prstClr>
                </a:solidFill>
              </a:rPr>
              <a:t>The Northumberland Church of England Academy</a:t>
            </a:r>
          </a:p>
        </p:txBody>
      </p:sp>
      <p:sp>
        <p:nvSpPr>
          <p:cNvPr id="10" name="TextBox 9">
            <a:extLst>
              <a:ext uri="{FF2B5EF4-FFF2-40B4-BE49-F238E27FC236}">
                <a16:creationId xmlns:a16="http://schemas.microsoft.com/office/drawing/2014/main" id="{F87C218F-9E59-429D-9D80-003497ACD0F4}"/>
              </a:ext>
            </a:extLst>
          </p:cNvPr>
          <p:cNvSpPr txBox="1"/>
          <p:nvPr/>
        </p:nvSpPr>
        <p:spPr>
          <a:xfrm>
            <a:off x="971600" y="908720"/>
            <a:ext cx="1656184" cy="646331"/>
          </a:xfrm>
          <a:prstGeom prst="rect">
            <a:avLst/>
          </a:prstGeom>
          <a:noFill/>
        </p:spPr>
        <p:txBody>
          <a:bodyPr wrap="square" rtlCol="0">
            <a:spAutoFit/>
          </a:bodyPr>
          <a:lstStyle/>
          <a:p>
            <a:r>
              <a:rPr lang="en-GB" b="1" dirty="0">
                <a:solidFill>
                  <a:schemeClr val="bg1"/>
                </a:solidFill>
              </a:rPr>
              <a:t>Mrs </a:t>
            </a:r>
            <a:r>
              <a:rPr lang="en-GB" b="1" dirty="0" smtClean="0">
                <a:solidFill>
                  <a:schemeClr val="bg1"/>
                </a:solidFill>
              </a:rPr>
              <a:t>Stewart Teacher</a:t>
            </a:r>
            <a:endParaRPr lang="en-GB" b="1"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45" y="1555051"/>
            <a:ext cx="1766837" cy="2271648"/>
          </a:xfrm>
          <a:prstGeom prst="rect">
            <a:avLst/>
          </a:prstGeom>
        </p:spPr>
      </p:pic>
      <p:pic>
        <p:nvPicPr>
          <p:cNvPr id="3" name="Picture 2"/>
          <p:cNvPicPr>
            <a:picLocks noChangeAspect="1"/>
          </p:cNvPicPr>
          <p:nvPr/>
        </p:nvPicPr>
        <p:blipFill>
          <a:blip r:embed="rId3"/>
          <a:stretch>
            <a:fillRect/>
          </a:stretch>
        </p:blipFill>
        <p:spPr>
          <a:xfrm>
            <a:off x="6372200" y="4410088"/>
            <a:ext cx="2222206" cy="2222206"/>
          </a:xfrm>
          <a:prstGeom prst="rect">
            <a:avLst/>
          </a:prstGeom>
        </p:spPr>
      </p:pic>
      <p:pic>
        <p:nvPicPr>
          <p:cNvPr id="7" name="Picture 6"/>
          <p:cNvPicPr>
            <a:picLocks noChangeAspect="1"/>
          </p:cNvPicPr>
          <p:nvPr/>
        </p:nvPicPr>
        <p:blipFill>
          <a:blip r:embed="rId4"/>
          <a:stretch>
            <a:fillRect/>
          </a:stretch>
        </p:blipFill>
        <p:spPr>
          <a:xfrm>
            <a:off x="3418953" y="3879487"/>
            <a:ext cx="1591194" cy="2042337"/>
          </a:xfrm>
          <a:prstGeom prst="rect">
            <a:avLst/>
          </a:prstGeom>
        </p:spPr>
      </p:pic>
      <p:sp>
        <p:nvSpPr>
          <p:cNvPr id="8" name="Rectangle 7"/>
          <p:cNvSpPr/>
          <p:nvPr/>
        </p:nvSpPr>
        <p:spPr>
          <a:xfrm>
            <a:off x="3269904" y="3090104"/>
            <a:ext cx="1929118" cy="646331"/>
          </a:xfrm>
          <a:prstGeom prst="rect">
            <a:avLst/>
          </a:prstGeom>
        </p:spPr>
        <p:txBody>
          <a:bodyPr wrap="none">
            <a:spAutoFit/>
          </a:bodyPr>
          <a:lstStyle/>
          <a:p>
            <a:r>
              <a:rPr lang="en-GB" b="1" dirty="0">
                <a:solidFill>
                  <a:schemeClr val="bg1"/>
                </a:solidFill>
              </a:rPr>
              <a:t>Mrs </a:t>
            </a:r>
            <a:r>
              <a:rPr lang="en-GB" b="1" dirty="0" err="1" smtClean="0">
                <a:solidFill>
                  <a:schemeClr val="bg1"/>
                </a:solidFill>
              </a:rPr>
              <a:t>Jobling</a:t>
            </a:r>
            <a:r>
              <a:rPr lang="en-GB" b="1" dirty="0" smtClean="0">
                <a:solidFill>
                  <a:schemeClr val="bg1"/>
                </a:solidFill>
              </a:rPr>
              <a:t> </a:t>
            </a:r>
          </a:p>
          <a:p>
            <a:r>
              <a:rPr lang="en-GB" b="1" dirty="0" smtClean="0">
                <a:solidFill>
                  <a:schemeClr val="bg1"/>
                </a:solidFill>
              </a:rPr>
              <a:t>Teaching </a:t>
            </a:r>
            <a:r>
              <a:rPr lang="en-GB" b="1" dirty="0">
                <a:solidFill>
                  <a:schemeClr val="bg1"/>
                </a:solidFill>
              </a:rPr>
              <a:t>Assistant</a:t>
            </a:r>
          </a:p>
        </p:txBody>
      </p:sp>
      <p:sp>
        <p:nvSpPr>
          <p:cNvPr id="9" name="Rectangle 8"/>
          <p:cNvSpPr/>
          <p:nvPr/>
        </p:nvSpPr>
        <p:spPr>
          <a:xfrm>
            <a:off x="3269905" y="1006900"/>
            <a:ext cx="1919124" cy="1200329"/>
          </a:xfrm>
          <a:prstGeom prst="rect">
            <a:avLst/>
          </a:prstGeom>
        </p:spPr>
        <p:txBody>
          <a:bodyPr wrap="square">
            <a:spAutoFit/>
          </a:bodyPr>
          <a:lstStyle/>
          <a:p>
            <a:pPr algn="ctr"/>
            <a:r>
              <a:rPr lang="en-GB" b="1" dirty="0">
                <a:solidFill>
                  <a:schemeClr val="bg1"/>
                </a:solidFill>
              </a:rPr>
              <a:t>Meet </a:t>
            </a:r>
          </a:p>
          <a:p>
            <a:pPr algn="ctr"/>
            <a:r>
              <a:rPr lang="en-GB" b="1" dirty="0">
                <a:solidFill>
                  <a:schemeClr val="bg1"/>
                </a:solidFill>
              </a:rPr>
              <a:t>the</a:t>
            </a:r>
          </a:p>
          <a:p>
            <a:pPr algn="ctr"/>
            <a:r>
              <a:rPr lang="en-GB" b="1" dirty="0" smtClean="0">
                <a:solidFill>
                  <a:schemeClr val="bg1"/>
                </a:solidFill>
              </a:rPr>
              <a:t>Reception Class Staff</a:t>
            </a:r>
            <a:endParaRPr lang="en-GB" b="1" dirty="0">
              <a:solidFill>
                <a:schemeClr val="bg1"/>
              </a:solidFill>
            </a:endParaRPr>
          </a:p>
        </p:txBody>
      </p:sp>
    </p:spTree>
    <p:extLst>
      <p:ext uri="{BB962C8B-B14F-4D97-AF65-F5344CB8AC3E}">
        <p14:creationId xmlns:p14="http://schemas.microsoft.com/office/powerpoint/2010/main" val="3091137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68313" y="981075"/>
            <a:ext cx="8229600" cy="1143000"/>
          </a:xfrm>
        </p:spPr>
        <p:txBody>
          <a:bodyPr>
            <a:normAutofit fontScale="90000"/>
          </a:bodyPr>
          <a:lstStyle/>
          <a:p>
            <a:r>
              <a:rPr lang="en-GB" altLang="en-US" sz="3200" b="1" dirty="0">
                <a:latin typeface="Comic Sans MS" panose="030F0702030302020204" pitchFamily="66" charset="0"/>
              </a:rPr>
              <a:t/>
            </a:r>
            <a:br>
              <a:rPr lang="en-GB" altLang="en-US" sz="3200" b="1" dirty="0">
                <a:latin typeface="Comic Sans MS" panose="030F0702030302020204" pitchFamily="66" charset="0"/>
              </a:rPr>
            </a:br>
            <a:r>
              <a:rPr lang="en-GB" altLang="en-US" sz="3200" b="1" dirty="0">
                <a:latin typeface="Calibri Light" panose="020F0302020204030204" pitchFamily="34" charset="0"/>
                <a:cs typeface="Calibri Light" panose="020F0302020204030204" pitchFamily="34" charset="0"/>
              </a:rPr>
              <a:t>We are part of </a:t>
            </a:r>
            <a:r>
              <a:rPr lang="en-GB" altLang="en-US" sz="3200" b="1" dirty="0" smtClean="0">
                <a:latin typeface="Calibri Light" panose="020F0302020204030204" pitchFamily="34" charset="0"/>
                <a:cs typeface="Calibri Light" panose="020F0302020204030204" pitchFamily="34" charset="0"/>
              </a:rPr>
              <a:t>the Early Years </a:t>
            </a:r>
            <a:r>
              <a:rPr lang="en-GB" altLang="en-US" sz="3200" b="1" dirty="0">
                <a:latin typeface="Calibri Light" panose="020F0302020204030204" pitchFamily="34" charset="0"/>
                <a:cs typeface="Calibri Light" panose="020F0302020204030204" pitchFamily="34" charset="0"/>
              </a:rPr>
              <a:t>Foundation Stage, which is from birth to the end of Reception</a:t>
            </a:r>
            <a:r>
              <a:rPr lang="en-GB" altLang="en-US" sz="3200" b="1" dirty="0" smtClean="0">
                <a:latin typeface="Calibri Light" panose="020F0302020204030204" pitchFamily="34" charset="0"/>
                <a:cs typeface="Calibri Light" panose="020F0302020204030204" pitchFamily="34" charset="0"/>
              </a:rPr>
              <a:t>.</a:t>
            </a:r>
            <a:br>
              <a:rPr lang="en-GB" altLang="en-US" sz="3200" b="1" dirty="0" smtClean="0">
                <a:latin typeface="Calibri Light" panose="020F0302020204030204" pitchFamily="34" charset="0"/>
                <a:cs typeface="Calibri Light" panose="020F0302020204030204" pitchFamily="34" charset="0"/>
              </a:rPr>
            </a:br>
            <a:r>
              <a:rPr lang="en-GB" altLang="en-US" sz="3200" b="1" dirty="0">
                <a:latin typeface="Comic Sans MS" panose="030F0702030302020204" pitchFamily="66" charset="0"/>
              </a:rPr>
              <a:t/>
            </a:r>
            <a:br>
              <a:rPr lang="en-GB" altLang="en-US" sz="3200" b="1" dirty="0">
                <a:latin typeface="Comic Sans MS" panose="030F0702030302020204" pitchFamily="66" charset="0"/>
              </a:rPr>
            </a:br>
            <a:r>
              <a:rPr lang="en-GB" altLang="en-US" sz="3200" b="1" dirty="0">
                <a:latin typeface="Calibri Light" panose="020F0302020204030204" pitchFamily="34" charset="0"/>
                <a:cs typeface="Calibri Light" panose="020F0302020204030204" pitchFamily="34" charset="0"/>
              </a:rPr>
              <a:t>Our </a:t>
            </a:r>
            <a:r>
              <a:rPr lang="en-GB" altLang="en-US" sz="3200" b="1" dirty="0" smtClean="0">
                <a:latin typeface="Calibri Light" panose="020F0302020204030204" pitchFamily="34" charset="0"/>
                <a:cs typeface="Calibri Light" panose="020F0302020204030204" pitchFamily="34" charset="0"/>
              </a:rPr>
              <a:t>Curriculum </a:t>
            </a:r>
            <a:r>
              <a:rPr lang="en-GB" altLang="en-US" sz="3200" b="1" dirty="0">
                <a:latin typeface="Calibri Light" panose="020F0302020204030204" pitchFamily="34" charset="0"/>
                <a:cs typeface="Calibri Light" panose="020F0302020204030204" pitchFamily="34" charset="0"/>
              </a:rPr>
              <a:t>is made up of seven areas of learning:</a:t>
            </a:r>
            <a:endParaRPr lang="en-US" altLang="en-US" sz="3200" b="1" dirty="0">
              <a:latin typeface="Calibri Light" panose="020F0302020204030204" pitchFamily="34" charset="0"/>
              <a:cs typeface="Calibri Light" panose="020F0302020204030204" pitchFamily="34" charset="0"/>
            </a:endParaRPr>
          </a:p>
        </p:txBody>
      </p:sp>
      <p:sp>
        <p:nvSpPr>
          <p:cNvPr id="7171" name="Rectangle 3"/>
          <p:cNvSpPr>
            <a:spLocks noGrp="1"/>
          </p:cNvSpPr>
          <p:nvPr>
            <p:ph idx="1"/>
          </p:nvPr>
        </p:nvSpPr>
        <p:spPr>
          <a:xfrm>
            <a:off x="539750" y="2924175"/>
            <a:ext cx="8229600" cy="4167188"/>
          </a:xfrm>
        </p:spPr>
        <p:txBody>
          <a:bodyPr/>
          <a:lstStyle/>
          <a:p>
            <a:r>
              <a:rPr lang="en-GB" altLang="en-US" sz="2800" dirty="0">
                <a:latin typeface="Calibri Light" panose="020F0302020204030204" pitchFamily="34" charset="0"/>
                <a:cs typeface="Calibri Light" panose="020F0302020204030204" pitchFamily="34" charset="0"/>
              </a:rPr>
              <a:t>Personal, </a:t>
            </a:r>
            <a:r>
              <a:rPr lang="en-GB" altLang="en-US" sz="2800" dirty="0" smtClean="0">
                <a:latin typeface="Calibri Light" panose="020F0302020204030204" pitchFamily="34" charset="0"/>
                <a:cs typeface="Calibri Light" panose="020F0302020204030204" pitchFamily="34" charset="0"/>
              </a:rPr>
              <a:t>Social </a:t>
            </a:r>
            <a:r>
              <a:rPr lang="en-GB" altLang="en-US" sz="2800" dirty="0">
                <a:latin typeface="Calibri Light" panose="020F0302020204030204" pitchFamily="34" charset="0"/>
                <a:cs typeface="Calibri Light" panose="020F0302020204030204" pitchFamily="34" charset="0"/>
              </a:rPr>
              <a:t>and </a:t>
            </a:r>
            <a:r>
              <a:rPr lang="en-GB" altLang="en-US" sz="2800" dirty="0" smtClean="0">
                <a:latin typeface="Calibri Light" panose="020F0302020204030204" pitchFamily="34" charset="0"/>
                <a:cs typeface="Calibri Light" panose="020F0302020204030204" pitchFamily="34" charset="0"/>
              </a:rPr>
              <a:t>Emotional </a:t>
            </a:r>
            <a:r>
              <a:rPr lang="en-GB" altLang="en-US" sz="2800" dirty="0">
                <a:latin typeface="Calibri Light" panose="020F0302020204030204" pitchFamily="34" charset="0"/>
                <a:cs typeface="Calibri Light" panose="020F0302020204030204" pitchFamily="34" charset="0"/>
              </a:rPr>
              <a:t>D</a:t>
            </a:r>
            <a:r>
              <a:rPr lang="en-GB" altLang="en-US" sz="2800" dirty="0" smtClean="0">
                <a:latin typeface="Calibri Light" panose="020F0302020204030204" pitchFamily="34" charset="0"/>
                <a:cs typeface="Calibri Light" panose="020F0302020204030204" pitchFamily="34" charset="0"/>
              </a:rPr>
              <a:t>evelopment</a:t>
            </a:r>
            <a:endParaRPr lang="en-GB" altLang="en-US" sz="2800" dirty="0">
              <a:latin typeface="Calibri Light" panose="020F0302020204030204" pitchFamily="34" charset="0"/>
              <a:cs typeface="Calibri Light" panose="020F0302020204030204" pitchFamily="34" charset="0"/>
            </a:endParaRPr>
          </a:p>
          <a:p>
            <a:r>
              <a:rPr lang="en-GB" altLang="en-US" sz="2800" dirty="0">
                <a:latin typeface="Calibri Light" panose="020F0302020204030204" pitchFamily="34" charset="0"/>
                <a:cs typeface="Calibri Light" panose="020F0302020204030204" pitchFamily="34" charset="0"/>
              </a:rPr>
              <a:t>Communication and </a:t>
            </a:r>
            <a:r>
              <a:rPr lang="en-GB" altLang="en-US" sz="2800" dirty="0" smtClean="0">
                <a:latin typeface="Calibri Light" panose="020F0302020204030204" pitchFamily="34" charset="0"/>
                <a:cs typeface="Calibri Light" panose="020F0302020204030204" pitchFamily="34" charset="0"/>
              </a:rPr>
              <a:t>Language </a:t>
            </a:r>
            <a:endParaRPr lang="en-GB" altLang="en-US" sz="2800" dirty="0">
              <a:latin typeface="Calibri Light" panose="020F0302020204030204" pitchFamily="34" charset="0"/>
              <a:cs typeface="Calibri Light" panose="020F0302020204030204" pitchFamily="34" charset="0"/>
            </a:endParaRPr>
          </a:p>
          <a:p>
            <a:r>
              <a:rPr lang="en-GB" altLang="en-US" sz="2800" dirty="0">
                <a:latin typeface="Calibri Light" panose="020F0302020204030204" pitchFamily="34" charset="0"/>
                <a:cs typeface="Calibri Light" panose="020F0302020204030204" pitchFamily="34" charset="0"/>
              </a:rPr>
              <a:t>Literacy</a:t>
            </a:r>
          </a:p>
          <a:p>
            <a:r>
              <a:rPr lang="en-GB" altLang="en-US" sz="2800" dirty="0" smtClean="0">
                <a:latin typeface="Calibri Light" panose="020F0302020204030204" pitchFamily="34" charset="0"/>
                <a:cs typeface="Calibri Light" panose="020F0302020204030204" pitchFamily="34" charset="0"/>
              </a:rPr>
              <a:t>Mathematics</a:t>
            </a:r>
            <a:endParaRPr lang="en-GB" altLang="en-US" sz="2800" dirty="0">
              <a:latin typeface="Calibri Light" panose="020F0302020204030204" pitchFamily="34" charset="0"/>
              <a:cs typeface="Calibri Light" panose="020F0302020204030204" pitchFamily="34" charset="0"/>
            </a:endParaRPr>
          </a:p>
          <a:p>
            <a:r>
              <a:rPr lang="en-GB" altLang="en-US" sz="2800" dirty="0">
                <a:latin typeface="Calibri Light" panose="020F0302020204030204" pitchFamily="34" charset="0"/>
                <a:cs typeface="Calibri Light" panose="020F0302020204030204" pitchFamily="34" charset="0"/>
              </a:rPr>
              <a:t>Understanding the </a:t>
            </a:r>
            <a:r>
              <a:rPr lang="en-GB" altLang="en-US" sz="2800" dirty="0" smtClean="0">
                <a:latin typeface="Calibri Light" panose="020F0302020204030204" pitchFamily="34" charset="0"/>
                <a:cs typeface="Calibri Light" panose="020F0302020204030204" pitchFamily="34" charset="0"/>
              </a:rPr>
              <a:t>World</a:t>
            </a:r>
            <a:endParaRPr lang="en-GB" altLang="en-US" sz="2800" dirty="0">
              <a:latin typeface="Calibri Light" panose="020F0302020204030204" pitchFamily="34" charset="0"/>
              <a:cs typeface="Calibri Light" panose="020F0302020204030204" pitchFamily="34" charset="0"/>
            </a:endParaRPr>
          </a:p>
          <a:p>
            <a:r>
              <a:rPr lang="en-GB" altLang="en-US" sz="2800" dirty="0">
                <a:latin typeface="Calibri Light" panose="020F0302020204030204" pitchFamily="34" charset="0"/>
                <a:cs typeface="Calibri Light" panose="020F0302020204030204" pitchFamily="34" charset="0"/>
              </a:rPr>
              <a:t>Physical </a:t>
            </a:r>
            <a:r>
              <a:rPr lang="en-GB" altLang="en-US" sz="2800" dirty="0" smtClean="0">
                <a:latin typeface="Calibri Light" panose="020F0302020204030204" pitchFamily="34" charset="0"/>
                <a:cs typeface="Calibri Light" panose="020F0302020204030204" pitchFamily="34" charset="0"/>
              </a:rPr>
              <a:t>Development</a:t>
            </a:r>
            <a:endParaRPr lang="en-GB" altLang="en-US" sz="2800" dirty="0">
              <a:latin typeface="Calibri Light" panose="020F0302020204030204" pitchFamily="34" charset="0"/>
              <a:cs typeface="Calibri Light" panose="020F0302020204030204" pitchFamily="34" charset="0"/>
            </a:endParaRPr>
          </a:p>
          <a:p>
            <a:r>
              <a:rPr lang="en-GB" altLang="en-US" sz="2800" dirty="0">
                <a:latin typeface="Calibri Light" panose="020F0302020204030204" pitchFamily="34" charset="0"/>
                <a:cs typeface="Calibri Light" panose="020F0302020204030204" pitchFamily="34" charset="0"/>
              </a:rPr>
              <a:t>Expressive </a:t>
            </a:r>
            <a:r>
              <a:rPr lang="en-GB" altLang="en-US" sz="2800" dirty="0" smtClean="0">
                <a:latin typeface="Calibri Light" panose="020F0302020204030204" pitchFamily="34" charset="0"/>
                <a:cs typeface="Calibri Light" panose="020F0302020204030204" pitchFamily="34" charset="0"/>
              </a:rPr>
              <a:t>Arts </a:t>
            </a:r>
            <a:r>
              <a:rPr lang="en-GB" altLang="en-US" sz="2800" dirty="0">
                <a:latin typeface="Calibri Light" panose="020F0302020204030204" pitchFamily="34" charset="0"/>
                <a:cs typeface="Calibri Light" panose="020F0302020204030204" pitchFamily="34" charset="0"/>
              </a:rPr>
              <a:t>and </a:t>
            </a:r>
            <a:r>
              <a:rPr lang="en-GB" altLang="en-US" sz="2800" dirty="0" smtClean="0">
                <a:latin typeface="Calibri Light" panose="020F0302020204030204" pitchFamily="34" charset="0"/>
                <a:cs typeface="Calibri Light" panose="020F0302020204030204" pitchFamily="34" charset="0"/>
              </a:rPr>
              <a:t>Design </a:t>
            </a:r>
            <a:endParaRPr lang="en-US" altLang="en-US" dirty="0">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a:blip r:embed="rId2"/>
          <a:stretch>
            <a:fillRect/>
          </a:stretch>
        </p:blipFill>
        <p:spPr>
          <a:xfrm>
            <a:off x="7956376" y="5733256"/>
            <a:ext cx="908383" cy="9083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27038" y="7938"/>
            <a:ext cx="8229600" cy="1143000"/>
          </a:xfrm>
        </p:spPr>
        <p:txBody>
          <a:bodyPr/>
          <a:lstStyle/>
          <a:p>
            <a:pPr algn="ctr"/>
            <a:r>
              <a:rPr lang="en-GB" altLang="en-US" dirty="0">
                <a:solidFill>
                  <a:srgbClr val="017E86"/>
                </a:solidFill>
                <a:latin typeface="Calibri Light" panose="020F0302020204030204" pitchFamily="34" charset="0"/>
                <a:cs typeface="Calibri Light" panose="020F0302020204030204" pitchFamily="34" charset="0"/>
              </a:rPr>
              <a:t>Outdoors</a:t>
            </a:r>
          </a:p>
        </p:txBody>
      </p:sp>
      <p:sp>
        <p:nvSpPr>
          <p:cNvPr id="14339" name="Content Placeholder 2"/>
          <p:cNvSpPr>
            <a:spLocks noGrp="1"/>
          </p:cNvSpPr>
          <p:nvPr>
            <p:ph idx="1"/>
          </p:nvPr>
        </p:nvSpPr>
        <p:spPr>
          <a:xfrm>
            <a:off x="323850" y="908720"/>
            <a:ext cx="8435975" cy="5218113"/>
          </a:xfrm>
        </p:spPr>
        <p:txBody>
          <a:bodyPr/>
          <a:lstStyle/>
          <a:p>
            <a:pPr>
              <a:spcAft>
                <a:spcPts val="600"/>
              </a:spcAft>
            </a:pPr>
            <a:r>
              <a:rPr lang="en-GB" altLang="en-US" sz="2400" dirty="0">
                <a:latin typeface="Calibri Light" panose="020F0302020204030204" pitchFamily="34" charset="0"/>
                <a:cs typeface="Calibri Light" panose="020F0302020204030204" pitchFamily="34" charset="0"/>
              </a:rPr>
              <a:t>We spend a lot of our time in the outdoors which is a great place to learn and explore.</a:t>
            </a:r>
          </a:p>
          <a:p>
            <a:pPr>
              <a:spcAft>
                <a:spcPts val="600"/>
              </a:spcAft>
            </a:pPr>
            <a:r>
              <a:rPr lang="en-GB" altLang="en-US" sz="2400" dirty="0" smtClean="0">
                <a:latin typeface="Calibri Light" panose="020F0302020204030204" pitchFamily="34" charset="0"/>
                <a:cs typeface="Calibri Light" panose="020F0302020204030204" pitchFamily="34" charset="0"/>
              </a:rPr>
              <a:t>Children </a:t>
            </a:r>
            <a:r>
              <a:rPr lang="en-GB" altLang="en-US" sz="2400" dirty="0">
                <a:latin typeface="Calibri Light" panose="020F0302020204030204" pitchFamily="34" charset="0"/>
                <a:cs typeface="Calibri Light" panose="020F0302020204030204" pitchFamily="34" charset="0"/>
              </a:rPr>
              <a:t>need to bring a coat to school everyday, even if the sun is shining.</a:t>
            </a:r>
          </a:p>
          <a:p>
            <a:pPr>
              <a:spcAft>
                <a:spcPts val="600"/>
              </a:spcAft>
            </a:pPr>
            <a:r>
              <a:rPr lang="en-GB" altLang="en-US" sz="2400" dirty="0">
                <a:latin typeface="Calibri Light" panose="020F0302020204030204" pitchFamily="34" charset="0"/>
                <a:cs typeface="Calibri Light" panose="020F0302020204030204" pitchFamily="34" charset="0"/>
              </a:rPr>
              <a:t>School shoes need to be appropriate for all weathers. </a:t>
            </a:r>
          </a:p>
          <a:p>
            <a:pPr>
              <a:spcAft>
                <a:spcPts val="600"/>
              </a:spcAft>
            </a:pPr>
            <a:r>
              <a:rPr lang="en-GB" altLang="en-US" sz="2400" dirty="0">
                <a:latin typeface="Calibri Light" panose="020F0302020204030204" pitchFamily="34" charset="0"/>
                <a:cs typeface="Calibri Light" panose="020F0302020204030204" pitchFamily="34" charset="0"/>
              </a:rPr>
              <a:t>We have some spare wellies in school but if a pair of your child’s wellies could stay in school this would help. (Please put their name inside!)</a:t>
            </a:r>
          </a:p>
          <a:p>
            <a:pPr>
              <a:spcAft>
                <a:spcPts val="600"/>
              </a:spcAft>
            </a:pPr>
            <a:r>
              <a:rPr lang="en-GB" altLang="en-US" sz="2400" dirty="0">
                <a:latin typeface="Calibri Light" panose="020F0302020204030204" pitchFamily="34" charset="0"/>
                <a:cs typeface="Calibri Light" panose="020F0302020204030204" pitchFamily="34" charset="0"/>
              </a:rPr>
              <a:t>In hotter months please apply sun </a:t>
            </a:r>
            <a:r>
              <a:rPr lang="en-GB" altLang="en-US" sz="2400" dirty="0" smtClean="0">
                <a:latin typeface="Calibri Light" panose="020F0302020204030204" pitchFamily="34" charset="0"/>
                <a:cs typeface="Calibri Light" panose="020F0302020204030204" pitchFamily="34" charset="0"/>
              </a:rPr>
              <a:t>cream                                          </a:t>
            </a:r>
            <a:r>
              <a:rPr lang="en-GB" altLang="en-US" sz="2400" dirty="0">
                <a:latin typeface="Calibri Light" panose="020F0302020204030204" pitchFamily="34" charset="0"/>
                <a:cs typeface="Calibri Light" panose="020F0302020204030204" pitchFamily="34" charset="0"/>
              </a:rPr>
              <a:t>to your </a:t>
            </a:r>
            <a:r>
              <a:rPr lang="en-GB" altLang="en-US" sz="2400" dirty="0" smtClean="0">
                <a:latin typeface="Calibri Light" panose="020F0302020204030204" pitchFamily="34" charset="0"/>
                <a:cs typeface="Calibri Light" panose="020F0302020204030204" pitchFamily="34" charset="0"/>
              </a:rPr>
              <a:t>child before </a:t>
            </a:r>
            <a:r>
              <a:rPr lang="en-GB" altLang="en-US" sz="2400" dirty="0">
                <a:latin typeface="Calibri Light" panose="020F0302020204030204" pitchFamily="34" charset="0"/>
                <a:cs typeface="Calibri Light" panose="020F0302020204030204" pitchFamily="34" charset="0"/>
              </a:rPr>
              <a:t>school and send them </a:t>
            </a:r>
            <a:r>
              <a:rPr lang="en-GB" altLang="en-US" sz="2400" dirty="0" smtClean="0">
                <a:latin typeface="Calibri Light" panose="020F0302020204030204" pitchFamily="34" charset="0"/>
                <a:cs typeface="Calibri Light" panose="020F0302020204030204" pitchFamily="34" charset="0"/>
              </a:rPr>
              <a:t>in                                with </a:t>
            </a:r>
            <a:r>
              <a:rPr lang="en-GB" altLang="en-US" sz="2400" dirty="0">
                <a:latin typeface="Calibri Light" panose="020F0302020204030204" pitchFamily="34" charset="0"/>
                <a:cs typeface="Calibri Light" panose="020F0302020204030204" pitchFamily="34" charset="0"/>
              </a:rPr>
              <a:t>a sun hat.</a:t>
            </a:r>
          </a:p>
        </p:txBody>
      </p:sp>
      <p:sp>
        <p:nvSpPr>
          <p:cNvPr id="4" name="Footer Placeholder 3"/>
          <p:cNvSpPr>
            <a:spLocks noGrp="1"/>
          </p:cNvSpPr>
          <p:nvPr>
            <p:ph type="ftr" sz="quarter" idx="11"/>
          </p:nvPr>
        </p:nvSpPr>
        <p:spPr/>
        <p:txBody>
          <a:bodyPr/>
          <a:lstStyle/>
          <a:p>
            <a:pPr>
              <a:defRPr/>
            </a:pPr>
            <a:r>
              <a:rPr lang="en-GB"/>
              <a:t>The Northumberland Church of England Academy</a:t>
            </a:r>
          </a:p>
        </p:txBody>
      </p:sp>
      <p:pic>
        <p:nvPicPr>
          <p:cNvPr id="3" name="Picture 2"/>
          <p:cNvPicPr>
            <a:picLocks noChangeAspect="1"/>
          </p:cNvPicPr>
          <p:nvPr/>
        </p:nvPicPr>
        <p:blipFill>
          <a:blip r:embed="rId2"/>
          <a:stretch>
            <a:fillRect/>
          </a:stretch>
        </p:blipFill>
        <p:spPr>
          <a:xfrm>
            <a:off x="6660232" y="4005064"/>
            <a:ext cx="1835055" cy="2444708"/>
          </a:xfrm>
          <a:prstGeom prst="rect">
            <a:avLst/>
          </a:prstGeom>
        </p:spPr>
      </p:pic>
      <p:pic>
        <p:nvPicPr>
          <p:cNvPr id="2" name="Picture 1"/>
          <p:cNvPicPr>
            <a:picLocks noChangeAspect="1"/>
          </p:cNvPicPr>
          <p:nvPr/>
        </p:nvPicPr>
        <p:blipFill>
          <a:blip r:embed="rId3"/>
          <a:stretch>
            <a:fillRect/>
          </a:stretch>
        </p:blipFill>
        <p:spPr>
          <a:xfrm>
            <a:off x="323850" y="5672641"/>
            <a:ext cx="908383" cy="9083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GB" altLang="en-US" b="1" dirty="0">
                <a:solidFill>
                  <a:srgbClr val="017E86"/>
                </a:solidFill>
                <a:latin typeface="Calibri Light" panose="020F0302020204030204" pitchFamily="34" charset="0"/>
                <a:cs typeface="Calibri Light" panose="020F0302020204030204" pitchFamily="34" charset="0"/>
              </a:rPr>
              <a:t>Tapestry</a:t>
            </a:r>
          </a:p>
        </p:txBody>
      </p:sp>
      <p:sp>
        <p:nvSpPr>
          <p:cNvPr id="15363" name="Content Placeholder 2"/>
          <p:cNvSpPr>
            <a:spLocks noGrp="1"/>
          </p:cNvSpPr>
          <p:nvPr>
            <p:ph idx="1"/>
          </p:nvPr>
        </p:nvSpPr>
        <p:spPr>
          <a:xfrm>
            <a:off x="457200" y="1556791"/>
            <a:ext cx="8229600" cy="4569371"/>
          </a:xfrm>
        </p:spPr>
        <p:txBody>
          <a:bodyPr/>
          <a:lstStyle/>
          <a:p>
            <a:r>
              <a:rPr lang="en-GB" altLang="en-US" dirty="0">
                <a:latin typeface="Calibri Light" panose="020F0302020204030204" pitchFamily="34" charset="0"/>
                <a:cs typeface="Calibri Light" panose="020F0302020204030204" pitchFamily="34" charset="0"/>
              </a:rPr>
              <a:t>We </a:t>
            </a:r>
            <a:r>
              <a:rPr lang="en-GB" altLang="en-US" dirty="0" smtClean="0">
                <a:latin typeface="Calibri Light" panose="020F0302020204030204" pitchFamily="34" charset="0"/>
                <a:cs typeface="Calibri Light" panose="020F0302020204030204" pitchFamily="34" charset="0"/>
              </a:rPr>
              <a:t>will continue to use ‘</a:t>
            </a:r>
            <a:r>
              <a:rPr lang="en-GB" altLang="en-US" dirty="0">
                <a:latin typeface="Calibri Light" panose="020F0302020204030204" pitchFamily="34" charset="0"/>
                <a:cs typeface="Calibri Light" panose="020F0302020204030204" pitchFamily="34" charset="0"/>
              </a:rPr>
              <a:t>Tapestry’ to share your child’s Learning Journeys online.</a:t>
            </a:r>
          </a:p>
          <a:p>
            <a:r>
              <a:rPr lang="en-GB" altLang="en-US" dirty="0" smtClean="0">
                <a:latin typeface="Calibri Light" panose="020F0302020204030204" pitchFamily="34" charset="0"/>
                <a:cs typeface="Calibri Light" panose="020F0302020204030204" pitchFamily="34" charset="0"/>
              </a:rPr>
              <a:t>It is important that you are able to access Tapestry as we will be sending out most of our information via Tapestry. If you are having any difficulties please let us know.</a:t>
            </a:r>
          </a:p>
          <a:p>
            <a:r>
              <a:rPr lang="en-GB" altLang="en-US" dirty="0" smtClean="0">
                <a:latin typeface="Calibri Light" panose="020F0302020204030204" pitchFamily="34" charset="0"/>
                <a:cs typeface="Calibri Light" panose="020F0302020204030204" pitchFamily="34" charset="0"/>
              </a:rPr>
              <a:t>It is  a great way for you to see what your child has been learning in school.</a:t>
            </a:r>
          </a:p>
          <a:p>
            <a:r>
              <a:rPr lang="en-GB" altLang="en-US" dirty="0" smtClean="0">
                <a:latin typeface="Calibri Light" panose="020F0302020204030204" pitchFamily="34" charset="0"/>
                <a:cs typeface="Calibri Light" panose="020F0302020204030204" pitchFamily="34" charset="0"/>
              </a:rPr>
              <a:t>The children really like it when you upload photos and videos from home as we share these in school. It also helps us to know what your child has been doing and share their interests together.</a:t>
            </a:r>
            <a:endParaRPr lang="en-GB" altLang="en-US" dirty="0">
              <a:latin typeface="Calibri Light" panose="020F0302020204030204" pitchFamily="34" charset="0"/>
              <a:cs typeface="Calibri Light" panose="020F0302020204030204" pitchFamily="34" charset="0"/>
            </a:endParaRPr>
          </a:p>
        </p:txBody>
      </p:sp>
      <p:sp>
        <p:nvSpPr>
          <p:cNvPr id="4" name="Footer Placeholder 3"/>
          <p:cNvSpPr>
            <a:spLocks noGrp="1"/>
          </p:cNvSpPr>
          <p:nvPr>
            <p:ph type="ftr" sz="quarter" idx="11"/>
          </p:nvPr>
        </p:nvSpPr>
        <p:spPr/>
        <p:txBody>
          <a:bodyPr/>
          <a:lstStyle/>
          <a:p>
            <a:pPr>
              <a:defRPr/>
            </a:pPr>
            <a:r>
              <a:rPr lang="en-GB"/>
              <a:t>The Northumberland Church of England Academy</a:t>
            </a:r>
          </a:p>
        </p:txBody>
      </p:sp>
      <p:pic>
        <p:nvPicPr>
          <p:cNvPr id="2" name="Picture 1"/>
          <p:cNvPicPr>
            <a:picLocks noChangeAspect="1"/>
          </p:cNvPicPr>
          <p:nvPr/>
        </p:nvPicPr>
        <p:blipFill>
          <a:blip r:embed="rId2"/>
          <a:stretch>
            <a:fillRect/>
          </a:stretch>
        </p:blipFill>
        <p:spPr>
          <a:xfrm>
            <a:off x="251520" y="5671970"/>
            <a:ext cx="908383" cy="9083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1626"/>
          </a:xfrm>
        </p:spPr>
        <p:txBody>
          <a:bodyPr>
            <a:normAutofit/>
          </a:bodyPr>
          <a:lstStyle/>
          <a:p>
            <a:pPr algn="ctr"/>
            <a:r>
              <a:rPr lang="en-GB" sz="3200" b="1" dirty="0" smtClean="0">
                <a:solidFill>
                  <a:srgbClr val="017E86"/>
                </a:solidFill>
              </a:rPr>
              <a:t>Lunch</a:t>
            </a:r>
            <a:endParaRPr lang="en-GB" sz="3200" b="1" dirty="0">
              <a:solidFill>
                <a:srgbClr val="017E86"/>
              </a:solidFill>
            </a:endParaRPr>
          </a:p>
        </p:txBody>
      </p:sp>
      <p:sp>
        <p:nvSpPr>
          <p:cNvPr id="3" name="Footer Placeholder 2"/>
          <p:cNvSpPr>
            <a:spLocks noGrp="1"/>
          </p:cNvSpPr>
          <p:nvPr>
            <p:ph type="ftr" sz="quarter" idx="11"/>
          </p:nvPr>
        </p:nvSpPr>
        <p:spPr/>
        <p:txBody>
          <a:bodyPr/>
          <a:lstStyle/>
          <a:p>
            <a:pPr>
              <a:defRPr/>
            </a:pPr>
            <a:r>
              <a:rPr lang="en-GB" smtClean="0"/>
              <a:t>The Northumberland Church of England Academy</a:t>
            </a: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217262779"/>
              </p:ext>
            </p:extLst>
          </p:nvPr>
        </p:nvGraphicFramePr>
        <p:xfrm>
          <a:off x="1031966" y="1502228"/>
          <a:ext cx="7210697" cy="4602480"/>
        </p:xfrm>
        <a:graphic>
          <a:graphicData uri="http://schemas.openxmlformats.org/drawingml/2006/table">
            <a:tbl>
              <a:tblPr/>
              <a:tblGrid>
                <a:gridCol w="7210697">
                  <a:extLst>
                    <a:ext uri="{9D8B030D-6E8A-4147-A177-3AD203B41FA5}">
                      <a16:colId xmlns:a16="http://schemas.microsoft.com/office/drawing/2014/main" val="237460870"/>
                    </a:ext>
                  </a:extLst>
                </a:gridCol>
              </a:tblGrid>
              <a:tr h="4519059">
                <a:tc>
                  <a:txBody>
                    <a:bodyPr/>
                    <a:lstStyle/>
                    <a:p>
                      <a:r>
                        <a:rPr lang="en-GB" sz="2400" dirty="0" smtClean="0">
                          <a:latin typeface="+mj-lt"/>
                        </a:rPr>
                        <a:t>Children</a:t>
                      </a:r>
                      <a:r>
                        <a:rPr lang="en-GB" sz="2400" baseline="0" dirty="0" smtClean="0">
                          <a:latin typeface="+mj-lt"/>
                        </a:rPr>
                        <a:t> have a choice each day from </a:t>
                      </a:r>
                      <a:r>
                        <a:rPr lang="en-GB" sz="2400" baseline="0" dirty="0" smtClean="0">
                          <a:latin typeface="+mj-lt"/>
                        </a:rPr>
                        <a:t>3 </a:t>
                      </a:r>
                      <a:r>
                        <a:rPr lang="en-GB" sz="2400" baseline="0" dirty="0" smtClean="0">
                          <a:latin typeface="+mj-lt"/>
                        </a:rPr>
                        <a:t>options.</a:t>
                      </a:r>
                    </a:p>
                    <a:p>
                      <a:endParaRPr lang="en-GB" sz="1400" baseline="0" dirty="0" smtClean="0">
                        <a:latin typeface="+mj-lt"/>
                      </a:endParaRPr>
                    </a:p>
                    <a:p>
                      <a:r>
                        <a:rPr lang="en-GB" sz="2400" baseline="0" dirty="0" smtClean="0">
                          <a:latin typeface="+mj-lt"/>
                        </a:rPr>
                        <a:t>The menu is always displayed on the door as they come in to help you choose together what your child may like.</a:t>
                      </a:r>
                    </a:p>
                    <a:p>
                      <a:endParaRPr lang="en-GB" sz="1400" baseline="0" dirty="0" smtClean="0">
                        <a:latin typeface="+mj-lt"/>
                      </a:endParaRPr>
                    </a:p>
                    <a:p>
                      <a:r>
                        <a:rPr lang="en-GB" sz="2400" baseline="0" dirty="0" smtClean="0">
                          <a:latin typeface="+mj-lt"/>
                        </a:rPr>
                        <a:t>Children are supported in the hall to collect their lunch and sit at the table.</a:t>
                      </a:r>
                    </a:p>
                    <a:p>
                      <a:endParaRPr lang="en-GB" sz="1400" baseline="0" dirty="0" smtClean="0">
                        <a:latin typeface="+mj-lt"/>
                      </a:endParaRPr>
                    </a:p>
                    <a:p>
                      <a:r>
                        <a:rPr lang="en-GB" sz="2400" baseline="0" dirty="0" smtClean="0">
                          <a:latin typeface="+mj-lt"/>
                        </a:rPr>
                        <a:t>We encourage children to cut up their own food and use their knife and fork- </a:t>
                      </a:r>
                      <a:r>
                        <a:rPr lang="en-GB" sz="2400" b="1" baseline="0" dirty="0" smtClean="0">
                          <a:latin typeface="+mj-lt"/>
                        </a:rPr>
                        <a:t>please practise this at home</a:t>
                      </a:r>
                      <a:r>
                        <a:rPr lang="en-GB" sz="2400" baseline="0" dirty="0" smtClean="0">
                          <a:latin typeface="+mj-lt"/>
                        </a:rPr>
                        <a:t>.</a:t>
                      </a:r>
                    </a:p>
                    <a:p>
                      <a:endParaRPr lang="en-GB" sz="1400" baseline="0" dirty="0" smtClean="0">
                        <a:latin typeface="+mj-lt"/>
                      </a:endParaRPr>
                    </a:p>
                    <a:p>
                      <a:r>
                        <a:rPr lang="en-GB" sz="2400" baseline="0" dirty="0" smtClean="0">
                          <a:latin typeface="+mj-lt"/>
                        </a:rPr>
                        <a:t>Children can bring a healthy packed lunch from home. Please limit to one biscuit or packet of crisps. No sweets, fizzy drinks or chocolate.</a:t>
                      </a:r>
                      <a:endParaRPr lang="en-GB" sz="2400" dirty="0">
                        <a:latin typeface="+mj-lt"/>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816334494"/>
                  </a:ext>
                </a:extLst>
              </a:tr>
            </a:tbl>
          </a:graphicData>
        </a:graphic>
      </p:graphicFrame>
      <p:pic>
        <p:nvPicPr>
          <p:cNvPr id="4" name="Picture 3" descr="50 More Great Packed Lunch Ideas for Kids - My Life and Ki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190500"/>
            <a:ext cx="1584176" cy="114021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769" y="190501"/>
            <a:ext cx="1981096" cy="1140216"/>
          </a:xfrm>
          <a:prstGeom prst="rect">
            <a:avLst/>
          </a:prstGeom>
        </p:spPr>
      </p:pic>
      <p:pic>
        <p:nvPicPr>
          <p:cNvPr id="7" name="Picture 6"/>
          <p:cNvPicPr>
            <a:picLocks noChangeAspect="1"/>
          </p:cNvPicPr>
          <p:nvPr/>
        </p:nvPicPr>
        <p:blipFill>
          <a:blip r:embed="rId4"/>
          <a:stretch>
            <a:fillRect/>
          </a:stretch>
        </p:blipFill>
        <p:spPr>
          <a:xfrm>
            <a:off x="88749" y="5813093"/>
            <a:ext cx="908383" cy="908383"/>
          </a:xfrm>
          <a:prstGeom prst="rect">
            <a:avLst/>
          </a:prstGeom>
        </p:spPr>
      </p:pic>
    </p:spTree>
    <p:extLst>
      <p:ext uri="{BB962C8B-B14F-4D97-AF65-F5344CB8AC3E}">
        <p14:creationId xmlns:p14="http://schemas.microsoft.com/office/powerpoint/2010/main" val="299204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ctrTitle"/>
          </p:nvPr>
        </p:nvSpPr>
        <p:spPr>
          <a:xfrm>
            <a:off x="684213" y="260350"/>
            <a:ext cx="7772400" cy="1081088"/>
          </a:xfrm>
        </p:spPr>
        <p:txBody>
          <a:bodyPr>
            <a:normAutofit/>
          </a:bodyPr>
          <a:lstStyle/>
          <a:p>
            <a:r>
              <a:rPr lang="en-GB" altLang="en-US" sz="3200" b="1" dirty="0">
                <a:solidFill>
                  <a:srgbClr val="017E86"/>
                </a:solidFill>
                <a:latin typeface="Calibri Light" panose="020F0302020204030204" pitchFamily="34" charset="0"/>
                <a:cs typeface="Calibri Light" panose="020F0302020204030204" pitchFamily="34" charset="0"/>
              </a:rPr>
              <a:t>Water bottles, Milk and Snack</a:t>
            </a:r>
          </a:p>
        </p:txBody>
      </p:sp>
      <p:sp>
        <p:nvSpPr>
          <p:cNvPr id="18435" name="Rectangle 3"/>
          <p:cNvSpPr>
            <a:spLocks noGrp="1"/>
          </p:cNvSpPr>
          <p:nvPr>
            <p:ph type="subTitle" idx="1"/>
          </p:nvPr>
        </p:nvSpPr>
        <p:spPr>
          <a:xfrm>
            <a:off x="1187624" y="2081214"/>
            <a:ext cx="6401073" cy="4084090"/>
          </a:xfrm>
        </p:spPr>
        <p:txBody>
          <a:bodyPr>
            <a:normAutofit fontScale="92500" lnSpcReduction="10000"/>
          </a:bodyPr>
          <a:lstStyle/>
          <a:p>
            <a:pPr>
              <a:lnSpc>
                <a:spcPct val="80000"/>
              </a:lnSpc>
            </a:pPr>
            <a:r>
              <a:rPr lang="en-GB" altLang="en-US" sz="2800" dirty="0">
                <a:solidFill>
                  <a:schemeClr val="tx1"/>
                </a:solidFill>
                <a:latin typeface="Calibri Light" panose="020F0302020204030204" pitchFamily="34" charset="0"/>
                <a:cs typeface="Calibri Light" panose="020F0302020204030204" pitchFamily="34" charset="0"/>
              </a:rPr>
              <a:t>Children will get a healthy snack at school.  There is also the option for your child to have milk. </a:t>
            </a:r>
            <a:r>
              <a:rPr lang="en-GB" altLang="en-US" sz="2800" dirty="0" smtClean="0">
                <a:solidFill>
                  <a:schemeClr val="tx1"/>
                </a:solidFill>
                <a:latin typeface="Calibri Light" panose="020F0302020204030204" pitchFamily="34" charset="0"/>
                <a:cs typeface="Calibri Light" panose="020F0302020204030204" pitchFamily="34" charset="0"/>
              </a:rPr>
              <a:t>Milk is free until the term of their 5</a:t>
            </a:r>
            <a:r>
              <a:rPr lang="en-GB" altLang="en-US" sz="2800" baseline="30000" dirty="0" smtClean="0">
                <a:solidFill>
                  <a:schemeClr val="tx1"/>
                </a:solidFill>
                <a:latin typeface="Calibri Light" panose="020F0302020204030204" pitchFamily="34" charset="0"/>
                <a:cs typeface="Calibri Light" panose="020F0302020204030204" pitchFamily="34" charset="0"/>
              </a:rPr>
              <a:t>th</a:t>
            </a:r>
            <a:r>
              <a:rPr lang="en-GB" altLang="en-US" sz="2800" dirty="0" smtClean="0">
                <a:solidFill>
                  <a:schemeClr val="tx1"/>
                </a:solidFill>
                <a:latin typeface="Calibri Light" panose="020F0302020204030204" pitchFamily="34" charset="0"/>
                <a:cs typeface="Calibri Light" panose="020F0302020204030204" pitchFamily="34" charset="0"/>
              </a:rPr>
              <a:t> birthday.</a:t>
            </a:r>
            <a:endParaRPr lang="en-GB" altLang="en-US" sz="2800" dirty="0">
              <a:solidFill>
                <a:schemeClr val="tx1"/>
              </a:solidFill>
              <a:latin typeface="Calibri Light" panose="020F0302020204030204" pitchFamily="34" charset="0"/>
              <a:cs typeface="Calibri Light" panose="020F0302020204030204" pitchFamily="34" charset="0"/>
            </a:endParaRPr>
          </a:p>
          <a:p>
            <a:pPr>
              <a:lnSpc>
                <a:spcPct val="80000"/>
              </a:lnSpc>
            </a:pPr>
            <a:endParaRPr lang="en-GB" altLang="en-US" sz="2800" dirty="0">
              <a:latin typeface="Calibri Light" panose="020F0302020204030204" pitchFamily="34" charset="0"/>
              <a:cs typeface="Calibri Light" panose="020F0302020204030204" pitchFamily="34" charset="0"/>
            </a:endParaRPr>
          </a:p>
          <a:p>
            <a:pPr>
              <a:lnSpc>
                <a:spcPct val="80000"/>
              </a:lnSpc>
            </a:pPr>
            <a:r>
              <a:rPr lang="en-GB" altLang="en-US" sz="2800" dirty="0">
                <a:solidFill>
                  <a:schemeClr val="tx1"/>
                </a:solidFill>
                <a:latin typeface="Calibri Light" panose="020F0302020204030204" pitchFamily="34" charset="0"/>
                <a:cs typeface="Calibri Light" panose="020F0302020204030204" pitchFamily="34" charset="0"/>
              </a:rPr>
              <a:t>We would appreciate a named water</a:t>
            </a:r>
          </a:p>
          <a:p>
            <a:pPr>
              <a:lnSpc>
                <a:spcPct val="80000"/>
              </a:lnSpc>
            </a:pPr>
            <a:r>
              <a:rPr lang="en-GB" altLang="en-US" sz="2800" dirty="0">
                <a:solidFill>
                  <a:schemeClr val="tx1"/>
                </a:solidFill>
                <a:latin typeface="Calibri Light" panose="020F0302020204030204" pitchFamily="34" charset="0"/>
                <a:cs typeface="Calibri Light" panose="020F0302020204030204" pitchFamily="34" charset="0"/>
              </a:rPr>
              <a:t> bottle every day, particularly when the</a:t>
            </a:r>
          </a:p>
          <a:p>
            <a:pPr>
              <a:lnSpc>
                <a:spcPct val="80000"/>
              </a:lnSpc>
            </a:pPr>
            <a:r>
              <a:rPr lang="en-GB" altLang="en-US" sz="2800" dirty="0">
                <a:solidFill>
                  <a:schemeClr val="tx1"/>
                </a:solidFill>
                <a:latin typeface="Calibri Light" panose="020F0302020204030204" pitchFamily="34" charset="0"/>
                <a:cs typeface="Calibri Light" panose="020F0302020204030204" pitchFamily="34" charset="0"/>
              </a:rPr>
              <a:t> weather is warm. </a:t>
            </a:r>
          </a:p>
          <a:p>
            <a:pPr>
              <a:lnSpc>
                <a:spcPct val="80000"/>
              </a:lnSpc>
            </a:pPr>
            <a:endParaRPr lang="en-GB" altLang="en-US" sz="2800" dirty="0">
              <a:solidFill>
                <a:schemeClr val="tx1"/>
              </a:solidFill>
              <a:latin typeface="Calibri Light" panose="020F0302020204030204" pitchFamily="34" charset="0"/>
              <a:cs typeface="Calibri Light" panose="020F0302020204030204" pitchFamily="34" charset="0"/>
            </a:endParaRPr>
          </a:p>
          <a:p>
            <a:pPr>
              <a:lnSpc>
                <a:spcPct val="80000"/>
              </a:lnSpc>
            </a:pPr>
            <a:r>
              <a:rPr lang="en-GB" altLang="en-US" sz="2800" dirty="0">
                <a:solidFill>
                  <a:schemeClr val="tx1"/>
                </a:solidFill>
                <a:latin typeface="Calibri Light" panose="020F0302020204030204" pitchFamily="34" charset="0"/>
                <a:cs typeface="Calibri Light" panose="020F0302020204030204" pitchFamily="34" charset="0"/>
              </a:rPr>
              <a:t>Please remember – water not juice and</a:t>
            </a:r>
          </a:p>
          <a:p>
            <a:pPr>
              <a:lnSpc>
                <a:spcPct val="80000"/>
              </a:lnSpc>
            </a:pPr>
            <a:r>
              <a:rPr lang="en-GB" altLang="en-US" sz="2800" dirty="0">
                <a:solidFill>
                  <a:schemeClr val="tx1"/>
                </a:solidFill>
                <a:latin typeface="Calibri Light" panose="020F0302020204030204" pitchFamily="34" charset="0"/>
                <a:cs typeface="Calibri Light" panose="020F0302020204030204" pitchFamily="34" charset="0"/>
              </a:rPr>
              <a:t> do not put them into book bags.</a:t>
            </a:r>
          </a:p>
        </p:txBody>
      </p:sp>
      <p:pic>
        <p:nvPicPr>
          <p:cNvPr id="18436" name="Picture 4" descr="j039806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82212"/>
            <a:ext cx="12065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j031267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31006"/>
            <a:ext cx="14827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30021" y="5711112"/>
            <a:ext cx="908383" cy="9083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ctrTitle"/>
          </p:nvPr>
        </p:nvSpPr>
        <p:spPr>
          <a:xfrm>
            <a:off x="684213" y="-315913"/>
            <a:ext cx="7772400" cy="1470026"/>
          </a:xfrm>
        </p:spPr>
        <p:txBody>
          <a:bodyPr>
            <a:normAutofit/>
          </a:bodyPr>
          <a:lstStyle/>
          <a:p>
            <a:r>
              <a:rPr lang="en-GB" altLang="en-US" sz="3200" b="1" dirty="0" smtClean="0">
                <a:solidFill>
                  <a:srgbClr val="017E86"/>
                </a:solidFill>
                <a:latin typeface="Calibri Light" panose="020F0302020204030204" pitchFamily="34" charset="0"/>
                <a:cs typeface="Calibri Light" panose="020F0302020204030204" pitchFamily="34" charset="0"/>
              </a:rPr>
              <a:t>Reading</a:t>
            </a:r>
            <a:endParaRPr lang="en-GB" altLang="en-US" sz="3200" b="1" dirty="0">
              <a:solidFill>
                <a:srgbClr val="017E86"/>
              </a:solidFill>
              <a:latin typeface="Calibri Light" panose="020F0302020204030204" pitchFamily="34" charset="0"/>
              <a:cs typeface="Calibri Light" panose="020F0302020204030204" pitchFamily="34" charset="0"/>
            </a:endParaRPr>
          </a:p>
        </p:txBody>
      </p:sp>
      <p:sp>
        <p:nvSpPr>
          <p:cNvPr id="19459" name="Rectangle 3"/>
          <p:cNvSpPr>
            <a:spLocks noGrp="1"/>
          </p:cNvSpPr>
          <p:nvPr>
            <p:ph type="subTitle" idx="1"/>
          </p:nvPr>
        </p:nvSpPr>
        <p:spPr>
          <a:xfrm>
            <a:off x="539552" y="1484784"/>
            <a:ext cx="8353425" cy="4752528"/>
          </a:xfrm>
        </p:spPr>
        <p:txBody>
          <a:bodyPr>
            <a:normAutofit/>
          </a:bodyPr>
          <a:lstStyle/>
          <a:p>
            <a:pPr>
              <a:lnSpc>
                <a:spcPct val="90000"/>
              </a:lnSpc>
            </a:pPr>
            <a:endParaRPr lang="en-GB" altLang="en-US" sz="2400" dirty="0" smtClean="0">
              <a:solidFill>
                <a:schemeClr val="tx1"/>
              </a:solidFill>
              <a:latin typeface="Comic Sans MS" panose="030F0702030302020204" pitchFamily="66" charset="0"/>
            </a:endParaRPr>
          </a:p>
          <a:p>
            <a:pPr>
              <a:lnSpc>
                <a:spcPct val="90000"/>
              </a:lnSpc>
            </a:pPr>
            <a:r>
              <a:rPr lang="en-GB" altLang="en-US" dirty="0" smtClean="0">
                <a:latin typeface="Calibri Light" panose="020F0302020204030204" pitchFamily="34" charset="0"/>
                <a:cs typeface="Calibri Light" panose="020F0302020204030204" pitchFamily="34" charset="0"/>
              </a:rPr>
              <a:t>Reading is so important for children to access all areas of the curriculum.</a:t>
            </a:r>
          </a:p>
          <a:p>
            <a:pPr>
              <a:lnSpc>
                <a:spcPct val="90000"/>
              </a:lnSpc>
            </a:pPr>
            <a:r>
              <a:rPr lang="en-GB" altLang="en-US" dirty="0" smtClean="0">
                <a:latin typeface="Calibri Light" panose="020F0302020204030204" pitchFamily="34" charset="0"/>
                <a:cs typeface="Calibri Light" panose="020F0302020204030204" pitchFamily="34" charset="0"/>
              </a:rPr>
              <a:t>In the autumn term we will have a phonics meeting to show you how we teach reading in school.</a:t>
            </a:r>
            <a:endParaRPr lang="en-GB" altLang="en-US" dirty="0">
              <a:latin typeface="Calibri Light" panose="020F0302020204030204" pitchFamily="34" charset="0"/>
              <a:cs typeface="Calibri Light" panose="020F0302020204030204" pitchFamily="34" charset="0"/>
            </a:endParaRPr>
          </a:p>
          <a:p>
            <a:pPr>
              <a:lnSpc>
                <a:spcPct val="90000"/>
              </a:lnSpc>
            </a:pPr>
            <a:endParaRPr lang="en-GB" altLang="en-US" dirty="0" smtClean="0">
              <a:solidFill>
                <a:schemeClr val="tx1"/>
              </a:solidFill>
              <a:latin typeface="Calibri Light" panose="020F0302020204030204" pitchFamily="34" charset="0"/>
              <a:cs typeface="Calibri Light" panose="020F0302020204030204" pitchFamily="34" charset="0"/>
            </a:endParaRPr>
          </a:p>
          <a:p>
            <a:pPr>
              <a:lnSpc>
                <a:spcPct val="90000"/>
              </a:lnSpc>
            </a:pPr>
            <a:r>
              <a:rPr lang="en-GB" altLang="en-US" dirty="0" smtClean="0">
                <a:solidFill>
                  <a:schemeClr val="tx1"/>
                </a:solidFill>
                <a:latin typeface="Calibri Light" panose="020F0302020204030204" pitchFamily="34" charset="0"/>
                <a:cs typeface="Calibri Light" panose="020F0302020204030204" pitchFamily="34" charset="0"/>
              </a:rPr>
              <a:t>Please </a:t>
            </a:r>
            <a:r>
              <a:rPr lang="en-GB" altLang="en-US" dirty="0">
                <a:solidFill>
                  <a:schemeClr val="tx1"/>
                </a:solidFill>
                <a:latin typeface="Calibri Light" panose="020F0302020204030204" pitchFamily="34" charset="0"/>
                <a:cs typeface="Calibri Light" panose="020F0302020204030204" pitchFamily="34" charset="0"/>
              </a:rPr>
              <a:t>purchase a reading folder for your child and make sure they bring it every day.</a:t>
            </a:r>
          </a:p>
          <a:p>
            <a:pPr>
              <a:lnSpc>
                <a:spcPct val="90000"/>
              </a:lnSpc>
            </a:pPr>
            <a:r>
              <a:rPr lang="en-GB" altLang="en-US" dirty="0">
                <a:solidFill>
                  <a:schemeClr val="tx1"/>
                </a:solidFill>
                <a:latin typeface="Calibri Light" panose="020F0302020204030204" pitchFamily="34" charset="0"/>
                <a:cs typeface="Calibri Light" panose="020F0302020204030204" pitchFamily="34" charset="0"/>
              </a:rPr>
              <a:t>Personalise it. This can be done by adding a small keyring to the handle.</a:t>
            </a:r>
          </a:p>
          <a:p>
            <a:pPr>
              <a:lnSpc>
                <a:spcPct val="90000"/>
              </a:lnSpc>
            </a:pPr>
            <a:endParaRPr lang="en-GB" altLang="en-US" dirty="0">
              <a:solidFill>
                <a:schemeClr val="tx1"/>
              </a:solidFill>
              <a:latin typeface="Calibri Light" panose="020F0302020204030204" pitchFamily="34" charset="0"/>
              <a:cs typeface="Calibri Light" panose="020F0302020204030204" pitchFamily="34" charset="0"/>
            </a:endParaRPr>
          </a:p>
          <a:p>
            <a:pPr>
              <a:lnSpc>
                <a:spcPct val="90000"/>
              </a:lnSpc>
            </a:pPr>
            <a:r>
              <a:rPr lang="en-GB" altLang="en-US" dirty="0" smtClean="0">
                <a:solidFill>
                  <a:schemeClr val="tx1"/>
                </a:solidFill>
                <a:latin typeface="Calibri Light" panose="020F0302020204030204" pitchFamily="34" charset="0"/>
                <a:cs typeface="Calibri Light" panose="020F0302020204030204" pitchFamily="34" charset="0"/>
              </a:rPr>
              <a:t>Children will continue to be able to borrow books from school.</a:t>
            </a:r>
          </a:p>
          <a:p>
            <a:pPr>
              <a:lnSpc>
                <a:spcPct val="90000"/>
              </a:lnSpc>
            </a:pPr>
            <a:endParaRPr lang="en-GB" altLang="en-US" sz="1600" dirty="0">
              <a:latin typeface="Calibri Light" panose="020F0302020204030204" pitchFamily="34" charset="0"/>
              <a:cs typeface="Calibri Light" panose="020F0302020204030204" pitchFamily="34" charset="0"/>
            </a:endParaRPr>
          </a:p>
          <a:p>
            <a:pPr>
              <a:lnSpc>
                <a:spcPct val="90000"/>
              </a:lnSpc>
            </a:pPr>
            <a:r>
              <a:rPr lang="en-GB" altLang="en-US" sz="2400" b="1" dirty="0" smtClean="0">
                <a:solidFill>
                  <a:schemeClr val="tx1"/>
                </a:solidFill>
                <a:latin typeface="Calibri Light" panose="020F0302020204030204" pitchFamily="34" charset="0"/>
                <a:cs typeface="Calibri Light" panose="020F0302020204030204" pitchFamily="34" charset="0"/>
              </a:rPr>
              <a:t>Please read to your child as often as you can and share books together, it makes a huge difference to their learning.</a:t>
            </a:r>
          </a:p>
          <a:p>
            <a:pPr>
              <a:lnSpc>
                <a:spcPct val="90000"/>
              </a:lnSpc>
            </a:pPr>
            <a:endParaRPr lang="en-GB" altLang="en-US" sz="2400" dirty="0">
              <a:solidFill>
                <a:schemeClr val="tx1"/>
              </a:solidFill>
              <a:latin typeface="Comic Sans MS" panose="030F0702030302020204" pitchFamily="66" charset="0"/>
            </a:endParaRPr>
          </a:p>
          <a:p>
            <a:pPr>
              <a:lnSpc>
                <a:spcPct val="90000"/>
              </a:lnSpc>
            </a:pPr>
            <a:endParaRPr lang="en-GB" altLang="en-US" sz="2400" dirty="0">
              <a:solidFill>
                <a:schemeClr val="tx1"/>
              </a:solidFill>
              <a:latin typeface="Comic Sans MS" panose="030F0702030302020204" pitchFamily="66" charset="0"/>
            </a:endParaRPr>
          </a:p>
          <a:p>
            <a:pPr>
              <a:lnSpc>
                <a:spcPct val="90000"/>
              </a:lnSpc>
            </a:pPr>
            <a:endParaRPr lang="en-GB" altLang="en-US" sz="2400" dirty="0">
              <a:solidFill>
                <a:schemeClr val="tx1"/>
              </a:solidFill>
              <a:latin typeface="Comic Sans MS" panose="030F0702030302020204" pitchFamily="66" charset="0"/>
            </a:endParaRPr>
          </a:p>
          <a:p>
            <a:pPr>
              <a:lnSpc>
                <a:spcPct val="90000"/>
              </a:lnSpc>
            </a:pPr>
            <a:endParaRPr lang="en-GB" altLang="en-US" sz="2400" dirty="0">
              <a:solidFill>
                <a:schemeClr val="tx1"/>
              </a:solidFill>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116632"/>
            <a:ext cx="1723902" cy="1728192"/>
          </a:xfrm>
          <a:prstGeom prst="rect">
            <a:avLst/>
          </a:prstGeom>
        </p:spPr>
      </p:pic>
      <p:pic>
        <p:nvPicPr>
          <p:cNvPr id="2" name="Picture 1"/>
          <p:cNvPicPr>
            <a:picLocks noChangeAspect="1"/>
          </p:cNvPicPr>
          <p:nvPr/>
        </p:nvPicPr>
        <p:blipFill>
          <a:blip r:embed="rId3"/>
          <a:stretch>
            <a:fillRect/>
          </a:stretch>
        </p:blipFill>
        <p:spPr>
          <a:xfrm>
            <a:off x="230021" y="5783120"/>
            <a:ext cx="908383" cy="908383"/>
          </a:xfrm>
          <a:prstGeom prst="rect">
            <a:avLst/>
          </a:prstGeom>
        </p:spPr>
      </p:pic>
      <p:pic>
        <p:nvPicPr>
          <p:cNvPr id="4" name="Picture 3"/>
          <p:cNvPicPr>
            <a:picLocks noChangeAspect="1"/>
          </p:cNvPicPr>
          <p:nvPr/>
        </p:nvPicPr>
        <p:blipFill>
          <a:blip r:embed="rId4"/>
          <a:stretch>
            <a:fillRect/>
          </a:stretch>
        </p:blipFill>
        <p:spPr>
          <a:xfrm>
            <a:off x="684212" y="278306"/>
            <a:ext cx="2083899" cy="15665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1181</Words>
  <Application>Microsoft Office PowerPoint</Application>
  <PresentationFormat>On-screen Show (4:3)</PresentationFormat>
  <Paragraphs>99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PowerPoint Presentation</vt:lpstr>
      <vt:lpstr>Message from Mrs Mullen Head teacher</vt:lpstr>
      <vt:lpstr>Meet the staff</vt:lpstr>
      <vt:lpstr> We are part of the Early Years Foundation Stage, which is from birth to the end of Reception.  Our Curriculum is made up of seven areas of learning:</vt:lpstr>
      <vt:lpstr>Outdoors</vt:lpstr>
      <vt:lpstr>Tapestry</vt:lpstr>
      <vt:lpstr>Lunch</vt:lpstr>
      <vt:lpstr>Water bottles, Milk and Snack</vt:lpstr>
      <vt:lpstr>Reading</vt:lpstr>
      <vt:lpstr>PE  The children will take part in regular PE sessions where we will be exploring movement, dance and games skills.  Children can come to school in their PE kit on PE days  (black hoodie and jogging bottoms, white T shirt and trainers).   If PE lessons include climbing and jumping, it is safer to remove shoes and socks.  Please make sure your child can take off and put on their own shoes and socks independently (shoelaces are difficult!).  Please write names in any clothing that comes to school as well as shoes.</vt:lpstr>
      <vt:lpstr>Uniform</vt:lpstr>
      <vt:lpstr>  Uniform    Uniform Order online at: https://www.michaelsehgal.co.uk/ or via a link on our website for branded uniform.  Delivery to school/home available. You can also order/buy non branded uniform from most supermarkets. Children should wear: White polo shirt, black trousers or skirt, jade green sweatshirt or cardigan and black shoes (not trainers) A black hoodie and jogging bottoms are also available for the days your child does PE.  In the summer green/jade checked dresses are also available. Your child will also need a book bag every day.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Caroline Mullen</cp:lastModifiedBy>
  <cp:revision>35</cp:revision>
  <dcterms:created xsi:type="dcterms:W3CDTF">2020-07-10T14:19:50Z</dcterms:created>
  <dcterms:modified xsi:type="dcterms:W3CDTF">2023-07-25T13:46:50Z</dcterms:modified>
</cp:coreProperties>
</file>