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97" r:id="rId2"/>
    <p:sldId id="296" r:id="rId3"/>
    <p:sldId id="282" r:id="rId4"/>
    <p:sldId id="261" r:id="rId5"/>
    <p:sldId id="298" r:id="rId6"/>
    <p:sldId id="299" r:id="rId7"/>
    <p:sldId id="300" r:id="rId8"/>
    <p:sldId id="301" r:id="rId9"/>
    <p:sldId id="302" r:id="rId10"/>
    <p:sldId id="303" r:id="rId11"/>
    <p:sldId id="304" r:id="rId12"/>
    <p:sldId id="305" r:id="rId13"/>
    <p:sldId id="306" r:id="rId14"/>
    <p:sldId id="30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autoAdjust="0"/>
    <p:restoredTop sz="94660"/>
  </p:normalViewPr>
  <p:slideViewPr>
    <p:cSldViewPr snapToGrid="0">
      <p:cViewPr varScale="1">
        <p:scale>
          <a:sx n="64" d="100"/>
          <a:sy n="64" d="100"/>
        </p:scale>
        <p:origin x="78" y="9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E24F2A-5AC1-45C1-B877-C162D02DB39C}" type="doc">
      <dgm:prSet loTypeId="urn:microsoft.com/office/officeart/2005/8/layout/equation2" loCatId="relationship" qsTypeId="urn:microsoft.com/office/officeart/2005/8/quickstyle/3d1" qsCatId="3D" csTypeId="urn:microsoft.com/office/officeart/2005/8/colors/accent1_2" csCatId="accent1" phldr="1"/>
      <dgm:spPr/>
    </dgm:pt>
    <dgm:pt modelId="{8B5825B4-BD78-4220-822F-3BA3988D159C}">
      <dgm:prSet phldrT="[Text]"/>
      <dgm:spPr/>
      <dgm:t>
        <a:bodyPr/>
        <a:lstStyle/>
        <a:p>
          <a:r>
            <a:rPr lang="en-GB"/>
            <a:t>Respect</a:t>
          </a:r>
        </a:p>
      </dgm:t>
    </dgm:pt>
    <dgm:pt modelId="{64E8C530-EE45-4CD8-BB78-9CAEE1696119}" type="parTrans" cxnId="{0A6AAEED-3741-4914-A5A6-52CCC2EE6D77}">
      <dgm:prSet/>
      <dgm:spPr/>
      <dgm:t>
        <a:bodyPr/>
        <a:lstStyle/>
        <a:p>
          <a:endParaRPr lang="en-GB"/>
        </a:p>
      </dgm:t>
    </dgm:pt>
    <dgm:pt modelId="{B0C7B24F-69E1-4355-9D86-128AF326EB61}" type="sibTrans" cxnId="{0A6AAEED-3741-4914-A5A6-52CCC2EE6D77}">
      <dgm:prSet/>
      <dgm:spPr/>
      <dgm:t>
        <a:bodyPr/>
        <a:lstStyle/>
        <a:p>
          <a:endParaRPr lang="en-GB"/>
        </a:p>
      </dgm:t>
    </dgm:pt>
    <dgm:pt modelId="{0226593E-0DFF-44D3-9EE9-AB307C6B336A}">
      <dgm:prSet phldrT="[Text]"/>
      <dgm:spPr/>
      <dgm:t>
        <a:bodyPr/>
        <a:lstStyle/>
        <a:p>
          <a:r>
            <a:rPr lang="en-GB"/>
            <a:t>Perseverance</a:t>
          </a:r>
        </a:p>
      </dgm:t>
    </dgm:pt>
    <dgm:pt modelId="{7432FCC4-8D5C-41F7-A3C1-BB79A330563E}" type="parTrans" cxnId="{A5424C38-E1A6-4019-89A7-567126D70ABE}">
      <dgm:prSet/>
      <dgm:spPr/>
      <dgm:t>
        <a:bodyPr/>
        <a:lstStyle/>
        <a:p>
          <a:endParaRPr lang="en-GB"/>
        </a:p>
      </dgm:t>
    </dgm:pt>
    <dgm:pt modelId="{6639CCBD-4C29-4266-8DCA-450D7F6D5F83}" type="sibTrans" cxnId="{A5424C38-E1A6-4019-89A7-567126D70ABE}">
      <dgm:prSet/>
      <dgm:spPr/>
      <dgm:t>
        <a:bodyPr/>
        <a:lstStyle/>
        <a:p>
          <a:endParaRPr lang="en-GB"/>
        </a:p>
      </dgm:t>
    </dgm:pt>
    <dgm:pt modelId="{94184216-6DC7-4E54-8733-51B8333581B1}">
      <dgm:prSet phldrT="[Text]"/>
      <dgm:spPr/>
      <dgm:t>
        <a:bodyPr/>
        <a:lstStyle/>
        <a:p>
          <a:r>
            <a:rPr lang="en-GB"/>
            <a:t>Achievement</a:t>
          </a:r>
        </a:p>
      </dgm:t>
    </dgm:pt>
    <dgm:pt modelId="{78C50454-9ECC-49B6-8A05-D1356B79C5CD}" type="parTrans" cxnId="{401499B4-B3CF-439F-A3D0-4ACB81060FFC}">
      <dgm:prSet/>
      <dgm:spPr/>
      <dgm:t>
        <a:bodyPr/>
        <a:lstStyle/>
        <a:p>
          <a:endParaRPr lang="en-GB"/>
        </a:p>
      </dgm:t>
    </dgm:pt>
    <dgm:pt modelId="{9B64F91E-0FF8-42F9-976C-14EC765599C0}" type="sibTrans" cxnId="{401499B4-B3CF-439F-A3D0-4ACB81060FFC}">
      <dgm:prSet/>
      <dgm:spPr/>
      <dgm:t>
        <a:bodyPr/>
        <a:lstStyle/>
        <a:p>
          <a:endParaRPr lang="en-GB"/>
        </a:p>
      </dgm:t>
    </dgm:pt>
    <dgm:pt modelId="{6E9890EF-4E4D-46D3-B39B-6C9E350DFFA2}" type="pres">
      <dgm:prSet presAssocID="{1EE24F2A-5AC1-45C1-B877-C162D02DB39C}" presName="Name0" presStyleCnt="0">
        <dgm:presLayoutVars>
          <dgm:dir/>
          <dgm:resizeHandles val="exact"/>
        </dgm:presLayoutVars>
      </dgm:prSet>
      <dgm:spPr/>
    </dgm:pt>
    <dgm:pt modelId="{22C75FDC-6027-46B3-B207-6BE11D981C41}" type="pres">
      <dgm:prSet presAssocID="{1EE24F2A-5AC1-45C1-B877-C162D02DB39C}" presName="vNodes" presStyleCnt="0"/>
      <dgm:spPr/>
    </dgm:pt>
    <dgm:pt modelId="{3FD0EC9B-D5AC-4200-857E-52B318FF3A8C}" type="pres">
      <dgm:prSet presAssocID="{8B5825B4-BD78-4220-822F-3BA3988D159C}" presName="node" presStyleLbl="node1" presStyleIdx="0" presStyleCnt="3">
        <dgm:presLayoutVars>
          <dgm:bulletEnabled val="1"/>
        </dgm:presLayoutVars>
      </dgm:prSet>
      <dgm:spPr/>
      <dgm:t>
        <a:bodyPr/>
        <a:lstStyle/>
        <a:p>
          <a:endParaRPr lang="en-US"/>
        </a:p>
      </dgm:t>
    </dgm:pt>
    <dgm:pt modelId="{B07FEAFD-CF2F-45B1-9AE0-1C67744611A3}" type="pres">
      <dgm:prSet presAssocID="{B0C7B24F-69E1-4355-9D86-128AF326EB61}" presName="spacerT" presStyleCnt="0"/>
      <dgm:spPr/>
    </dgm:pt>
    <dgm:pt modelId="{E275EC55-A637-4420-B863-091737B95E42}" type="pres">
      <dgm:prSet presAssocID="{B0C7B24F-69E1-4355-9D86-128AF326EB61}" presName="sibTrans" presStyleLbl="sibTrans2D1" presStyleIdx="0" presStyleCnt="2"/>
      <dgm:spPr/>
      <dgm:t>
        <a:bodyPr/>
        <a:lstStyle/>
        <a:p>
          <a:endParaRPr lang="en-US"/>
        </a:p>
      </dgm:t>
    </dgm:pt>
    <dgm:pt modelId="{6807B630-5779-4B6E-AB5D-C38B68929DA6}" type="pres">
      <dgm:prSet presAssocID="{B0C7B24F-69E1-4355-9D86-128AF326EB61}" presName="spacerB" presStyleCnt="0"/>
      <dgm:spPr/>
    </dgm:pt>
    <dgm:pt modelId="{0B793D35-891E-4677-ACE0-6C70C989575C}" type="pres">
      <dgm:prSet presAssocID="{0226593E-0DFF-44D3-9EE9-AB307C6B336A}" presName="node" presStyleLbl="node1" presStyleIdx="1" presStyleCnt="3">
        <dgm:presLayoutVars>
          <dgm:bulletEnabled val="1"/>
        </dgm:presLayoutVars>
      </dgm:prSet>
      <dgm:spPr/>
      <dgm:t>
        <a:bodyPr/>
        <a:lstStyle/>
        <a:p>
          <a:endParaRPr lang="en-US"/>
        </a:p>
      </dgm:t>
    </dgm:pt>
    <dgm:pt modelId="{2927F349-F805-484D-882D-2A438EFB999D}" type="pres">
      <dgm:prSet presAssocID="{1EE24F2A-5AC1-45C1-B877-C162D02DB39C}" presName="sibTransLast" presStyleLbl="sibTrans2D1" presStyleIdx="1" presStyleCnt="2"/>
      <dgm:spPr/>
      <dgm:t>
        <a:bodyPr/>
        <a:lstStyle/>
        <a:p>
          <a:endParaRPr lang="en-US"/>
        </a:p>
      </dgm:t>
    </dgm:pt>
    <dgm:pt modelId="{E5FC2344-341C-4259-B21E-BD8A0EED368A}" type="pres">
      <dgm:prSet presAssocID="{1EE24F2A-5AC1-45C1-B877-C162D02DB39C}" presName="connectorText" presStyleLbl="sibTrans2D1" presStyleIdx="1" presStyleCnt="2"/>
      <dgm:spPr/>
      <dgm:t>
        <a:bodyPr/>
        <a:lstStyle/>
        <a:p>
          <a:endParaRPr lang="en-US"/>
        </a:p>
      </dgm:t>
    </dgm:pt>
    <dgm:pt modelId="{F50ED25B-788B-4A88-98B2-04604FAA73A2}" type="pres">
      <dgm:prSet presAssocID="{1EE24F2A-5AC1-45C1-B877-C162D02DB39C}" presName="lastNode" presStyleLbl="node1" presStyleIdx="2" presStyleCnt="3">
        <dgm:presLayoutVars>
          <dgm:bulletEnabled val="1"/>
        </dgm:presLayoutVars>
      </dgm:prSet>
      <dgm:spPr/>
      <dgm:t>
        <a:bodyPr/>
        <a:lstStyle/>
        <a:p>
          <a:endParaRPr lang="en-US"/>
        </a:p>
      </dgm:t>
    </dgm:pt>
  </dgm:ptLst>
  <dgm:cxnLst>
    <dgm:cxn modelId="{401499B4-B3CF-439F-A3D0-4ACB81060FFC}" srcId="{1EE24F2A-5AC1-45C1-B877-C162D02DB39C}" destId="{94184216-6DC7-4E54-8733-51B8333581B1}" srcOrd="2" destOrd="0" parTransId="{78C50454-9ECC-49B6-8A05-D1356B79C5CD}" sibTransId="{9B64F91E-0FF8-42F9-976C-14EC765599C0}"/>
    <dgm:cxn modelId="{A5424C38-E1A6-4019-89A7-567126D70ABE}" srcId="{1EE24F2A-5AC1-45C1-B877-C162D02DB39C}" destId="{0226593E-0DFF-44D3-9EE9-AB307C6B336A}" srcOrd="1" destOrd="0" parTransId="{7432FCC4-8D5C-41F7-A3C1-BB79A330563E}" sibTransId="{6639CCBD-4C29-4266-8DCA-450D7F6D5F83}"/>
    <dgm:cxn modelId="{0A6AAEED-3741-4914-A5A6-52CCC2EE6D77}" srcId="{1EE24F2A-5AC1-45C1-B877-C162D02DB39C}" destId="{8B5825B4-BD78-4220-822F-3BA3988D159C}" srcOrd="0" destOrd="0" parTransId="{64E8C530-EE45-4CD8-BB78-9CAEE1696119}" sibTransId="{B0C7B24F-69E1-4355-9D86-128AF326EB61}"/>
    <dgm:cxn modelId="{E6C2A7AE-849F-405E-9278-16F44C9A7DCB}" type="presOf" srcId="{1EE24F2A-5AC1-45C1-B877-C162D02DB39C}" destId="{6E9890EF-4E4D-46D3-B39B-6C9E350DFFA2}" srcOrd="0" destOrd="0" presId="urn:microsoft.com/office/officeart/2005/8/layout/equation2"/>
    <dgm:cxn modelId="{CC776DEF-C1B3-4067-BCB7-DAB5EC2CA310}" type="presOf" srcId="{94184216-6DC7-4E54-8733-51B8333581B1}" destId="{F50ED25B-788B-4A88-98B2-04604FAA73A2}" srcOrd="0" destOrd="0" presId="urn:microsoft.com/office/officeart/2005/8/layout/equation2"/>
    <dgm:cxn modelId="{E9F595DC-AB3E-4C4D-9478-A2C79D82AE41}" type="presOf" srcId="{0226593E-0DFF-44D3-9EE9-AB307C6B336A}" destId="{0B793D35-891E-4677-ACE0-6C70C989575C}" srcOrd="0" destOrd="0" presId="urn:microsoft.com/office/officeart/2005/8/layout/equation2"/>
    <dgm:cxn modelId="{66573DBC-EE60-4D17-BB04-3541F11C43CE}" type="presOf" srcId="{6639CCBD-4C29-4266-8DCA-450D7F6D5F83}" destId="{E5FC2344-341C-4259-B21E-BD8A0EED368A}" srcOrd="1" destOrd="0" presId="urn:microsoft.com/office/officeart/2005/8/layout/equation2"/>
    <dgm:cxn modelId="{E976A0EE-86CD-4281-BAFF-4669BA4AEF08}" type="presOf" srcId="{8B5825B4-BD78-4220-822F-3BA3988D159C}" destId="{3FD0EC9B-D5AC-4200-857E-52B318FF3A8C}" srcOrd="0" destOrd="0" presId="urn:microsoft.com/office/officeart/2005/8/layout/equation2"/>
    <dgm:cxn modelId="{84A4D52A-D3FD-4920-A244-C285B600B7E5}" type="presOf" srcId="{B0C7B24F-69E1-4355-9D86-128AF326EB61}" destId="{E275EC55-A637-4420-B863-091737B95E42}" srcOrd="0" destOrd="0" presId="urn:microsoft.com/office/officeart/2005/8/layout/equation2"/>
    <dgm:cxn modelId="{9BE9B495-7017-4D96-94FF-88693B99F10B}" type="presOf" srcId="{6639CCBD-4C29-4266-8DCA-450D7F6D5F83}" destId="{2927F349-F805-484D-882D-2A438EFB999D}" srcOrd="0" destOrd="0" presId="urn:microsoft.com/office/officeart/2005/8/layout/equation2"/>
    <dgm:cxn modelId="{0248464C-EC99-4D47-9DE8-7525A9AEF4E9}" type="presParOf" srcId="{6E9890EF-4E4D-46D3-B39B-6C9E350DFFA2}" destId="{22C75FDC-6027-46B3-B207-6BE11D981C41}" srcOrd="0" destOrd="0" presId="urn:microsoft.com/office/officeart/2005/8/layout/equation2"/>
    <dgm:cxn modelId="{3B3C37FF-74A4-4DE6-A524-2C1F79E1CD3E}" type="presParOf" srcId="{22C75FDC-6027-46B3-B207-6BE11D981C41}" destId="{3FD0EC9B-D5AC-4200-857E-52B318FF3A8C}" srcOrd="0" destOrd="0" presId="urn:microsoft.com/office/officeart/2005/8/layout/equation2"/>
    <dgm:cxn modelId="{2550F99C-DFC5-4D3B-82C5-20C4E6AC4B74}" type="presParOf" srcId="{22C75FDC-6027-46B3-B207-6BE11D981C41}" destId="{B07FEAFD-CF2F-45B1-9AE0-1C67744611A3}" srcOrd="1" destOrd="0" presId="urn:microsoft.com/office/officeart/2005/8/layout/equation2"/>
    <dgm:cxn modelId="{7DFAAA7D-4DF4-4973-83F0-81C9CEB68CF1}" type="presParOf" srcId="{22C75FDC-6027-46B3-B207-6BE11D981C41}" destId="{E275EC55-A637-4420-B863-091737B95E42}" srcOrd="2" destOrd="0" presId="urn:microsoft.com/office/officeart/2005/8/layout/equation2"/>
    <dgm:cxn modelId="{0B804975-3E57-474E-8D80-1825A918B293}" type="presParOf" srcId="{22C75FDC-6027-46B3-B207-6BE11D981C41}" destId="{6807B630-5779-4B6E-AB5D-C38B68929DA6}" srcOrd="3" destOrd="0" presId="urn:microsoft.com/office/officeart/2005/8/layout/equation2"/>
    <dgm:cxn modelId="{F2054025-A8D5-4F65-8323-54EB9F3ADFD5}" type="presParOf" srcId="{22C75FDC-6027-46B3-B207-6BE11D981C41}" destId="{0B793D35-891E-4677-ACE0-6C70C989575C}" srcOrd="4" destOrd="0" presId="urn:microsoft.com/office/officeart/2005/8/layout/equation2"/>
    <dgm:cxn modelId="{8F71478D-045A-4329-8F41-59740561A604}" type="presParOf" srcId="{6E9890EF-4E4D-46D3-B39B-6C9E350DFFA2}" destId="{2927F349-F805-484D-882D-2A438EFB999D}" srcOrd="1" destOrd="0" presId="urn:microsoft.com/office/officeart/2005/8/layout/equation2"/>
    <dgm:cxn modelId="{12C263AC-B31A-4975-B000-5B2FADD830BA}" type="presParOf" srcId="{2927F349-F805-484D-882D-2A438EFB999D}" destId="{E5FC2344-341C-4259-B21E-BD8A0EED368A}" srcOrd="0" destOrd="0" presId="urn:microsoft.com/office/officeart/2005/8/layout/equation2"/>
    <dgm:cxn modelId="{FE07220C-D1BE-4420-A25B-40AEC1D07FB5}" type="presParOf" srcId="{6E9890EF-4E4D-46D3-B39B-6C9E350DFFA2}" destId="{F50ED25B-788B-4A88-98B2-04604FAA73A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0EC9B-D5AC-4200-857E-52B318FF3A8C}">
      <dsp:nvSpPr>
        <dsp:cNvPr id="0" name=""/>
        <dsp:cNvSpPr/>
      </dsp:nvSpPr>
      <dsp:spPr>
        <a:xfrm>
          <a:off x="331679" y="2814"/>
          <a:ext cx="1835957" cy="1835957"/>
        </a:xfrm>
        <a:prstGeom prst="ellipse">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a:t>Respect</a:t>
          </a:r>
        </a:p>
      </dsp:txBody>
      <dsp:txXfrm>
        <a:off x="600549" y="271684"/>
        <a:ext cx="1298217" cy="1298217"/>
      </dsp:txXfrm>
    </dsp:sp>
    <dsp:sp modelId="{E275EC55-A637-4420-B863-091737B95E42}">
      <dsp:nvSpPr>
        <dsp:cNvPr id="0" name=""/>
        <dsp:cNvSpPr/>
      </dsp:nvSpPr>
      <dsp:spPr>
        <a:xfrm>
          <a:off x="717230" y="1987852"/>
          <a:ext cx="1064855" cy="1064855"/>
        </a:xfrm>
        <a:prstGeom prst="mathPlus">
          <a:avLst/>
        </a:prstGeom>
        <a:gradFill rotWithShape="0">
          <a:gsLst>
            <a:gs pos="0">
              <a:schemeClr val="accent1">
                <a:tint val="60000"/>
                <a:hueOff val="0"/>
                <a:satOff val="0"/>
                <a:lumOff val="0"/>
                <a:alphaOff val="0"/>
                <a:tint val="85000"/>
                <a:shade val="98000"/>
                <a:satMod val="110000"/>
                <a:lumMod val="103000"/>
              </a:schemeClr>
            </a:gs>
            <a:gs pos="50000">
              <a:schemeClr val="accent1">
                <a:tint val="60000"/>
                <a:hueOff val="0"/>
                <a:satOff val="0"/>
                <a:lumOff val="0"/>
                <a:alphaOff val="0"/>
                <a:shade val="85000"/>
                <a:satMod val="105000"/>
                <a:lumMod val="100000"/>
              </a:schemeClr>
            </a:gs>
            <a:gs pos="100000">
              <a:schemeClr val="accent1">
                <a:tint val="60000"/>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858377" y="2395053"/>
        <a:ext cx="782561" cy="250453"/>
      </dsp:txXfrm>
    </dsp:sp>
    <dsp:sp modelId="{0B793D35-891E-4677-ACE0-6C70C989575C}">
      <dsp:nvSpPr>
        <dsp:cNvPr id="0" name=""/>
        <dsp:cNvSpPr/>
      </dsp:nvSpPr>
      <dsp:spPr>
        <a:xfrm>
          <a:off x="331679" y="3201787"/>
          <a:ext cx="1835957" cy="1835957"/>
        </a:xfrm>
        <a:prstGeom prst="ellipse">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a:t>Perseverance</a:t>
          </a:r>
        </a:p>
      </dsp:txBody>
      <dsp:txXfrm>
        <a:off x="600549" y="3470657"/>
        <a:ext cx="1298217" cy="1298217"/>
      </dsp:txXfrm>
    </dsp:sp>
    <dsp:sp modelId="{2927F349-F805-484D-882D-2A438EFB999D}">
      <dsp:nvSpPr>
        <dsp:cNvPr id="0" name=""/>
        <dsp:cNvSpPr/>
      </dsp:nvSpPr>
      <dsp:spPr>
        <a:xfrm>
          <a:off x="2443031" y="2178791"/>
          <a:ext cx="583834" cy="682976"/>
        </a:xfrm>
        <a:prstGeom prst="rightArrow">
          <a:avLst>
            <a:gd name="adj1" fmla="val 60000"/>
            <a:gd name="adj2" fmla="val 50000"/>
          </a:avLst>
        </a:prstGeom>
        <a:gradFill rotWithShape="0">
          <a:gsLst>
            <a:gs pos="0">
              <a:schemeClr val="accent1">
                <a:tint val="60000"/>
                <a:hueOff val="0"/>
                <a:satOff val="0"/>
                <a:lumOff val="0"/>
                <a:alphaOff val="0"/>
                <a:tint val="85000"/>
                <a:shade val="98000"/>
                <a:satMod val="110000"/>
                <a:lumMod val="103000"/>
              </a:schemeClr>
            </a:gs>
            <a:gs pos="50000">
              <a:schemeClr val="accent1">
                <a:tint val="60000"/>
                <a:hueOff val="0"/>
                <a:satOff val="0"/>
                <a:lumOff val="0"/>
                <a:alphaOff val="0"/>
                <a:shade val="85000"/>
                <a:satMod val="105000"/>
                <a:lumMod val="100000"/>
              </a:schemeClr>
            </a:gs>
            <a:gs pos="100000">
              <a:schemeClr val="accent1">
                <a:tint val="60000"/>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2443031" y="2315386"/>
        <a:ext cx="408684" cy="409786"/>
      </dsp:txXfrm>
    </dsp:sp>
    <dsp:sp modelId="{F50ED25B-788B-4A88-98B2-04604FAA73A2}">
      <dsp:nvSpPr>
        <dsp:cNvPr id="0" name=""/>
        <dsp:cNvSpPr/>
      </dsp:nvSpPr>
      <dsp:spPr>
        <a:xfrm>
          <a:off x="3269212" y="684322"/>
          <a:ext cx="3671915" cy="3671915"/>
        </a:xfrm>
        <a:prstGeom prst="ellipse">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GB" sz="3500" kern="1200"/>
            <a:t>Achievement</a:t>
          </a:r>
        </a:p>
      </dsp:txBody>
      <dsp:txXfrm>
        <a:off x="3806952" y="1222062"/>
        <a:ext cx="2596435" cy="259643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7927F-912E-4688-B26A-5F45446B7A49}" type="datetimeFigureOut">
              <a:rPr lang="en-GB" smtClean="0"/>
              <a:t>12/09/2024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FE663-1C3C-45C6-878D-C6342FB132EA}" type="slidenum">
              <a:rPr lang="en-GB" smtClean="0"/>
              <a:t>‹#›</a:t>
            </a:fld>
            <a:endParaRPr lang="en-GB"/>
          </a:p>
        </p:txBody>
      </p:sp>
    </p:spTree>
    <p:extLst>
      <p:ext uri="{BB962C8B-B14F-4D97-AF65-F5344CB8AC3E}">
        <p14:creationId xmlns:p14="http://schemas.microsoft.com/office/powerpoint/2010/main" val="282673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curriculum equation</a:t>
            </a:r>
          </a:p>
        </p:txBody>
      </p:sp>
      <p:sp>
        <p:nvSpPr>
          <p:cNvPr id="4" name="Slide Number Placeholder 3"/>
          <p:cNvSpPr>
            <a:spLocks noGrp="1"/>
          </p:cNvSpPr>
          <p:nvPr>
            <p:ph type="sldNum" sz="quarter" idx="10"/>
          </p:nvPr>
        </p:nvSpPr>
        <p:spPr/>
        <p:txBody>
          <a:bodyPr/>
          <a:lstStyle/>
          <a:p>
            <a:fld id="{618E5C52-D5A9-47A4-B73B-8FA65D9CC66B}" type="slidenum">
              <a:rPr lang="en-GB" smtClean="0"/>
              <a:t>3</a:t>
            </a:fld>
            <a:endParaRPr lang="en-GB"/>
          </a:p>
        </p:txBody>
      </p:sp>
    </p:spTree>
    <p:extLst>
      <p:ext uri="{BB962C8B-B14F-4D97-AF65-F5344CB8AC3E}">
        <p14:creationId xmlns:p14="http://schemas.microsoft.com/office/powerpoint/2010/main" val="1751928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634973-4DCF-4AF7-8C2A-0E5F7FA6D813}"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4109152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34973-4DCF-4AF7-8C2A-0E5F7FA6D813}"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3836193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CF634973-4DCF-4AF7-8C2A-0E5F7FA6D813}" type="datetimeFigureOut">
              <a:rPr lang="en-GB" smtClean="0"/>
              <a:t>12/09/2024</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247124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634973-4DCF-4AF7-8C2A-0E5F7FA6D813}" type="datetimeFigureOut">
              <a:rPr lang="en-GB" smtClean="0"/>
              <a:t>12/09/2024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120904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CF634973-4DCF-4AF7-8C2A-0E5F7FA6D813}" type="datetimeFigureOut">
              <a:rPr lang="en-GB" smtClean="0"/>
              <a:t>12/09/2024</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8112A66-1811-438D-8B18-96DA0FDC8DE1}" type="slidenum">
              <a:rPr lang="en-GB" smtClean="0"/>
              <a:t>‹#›</a:t>
            </a:fld>
            <a:endParaRPr lang="en-GB"/>
          </a:p>
        </p:txBody>
      </p:sp>
    </p:spTree>
    <p:extLst>
      <p:ext uri="{BB962C8B-B14F-4D97-AF65-F5344CB8AC3E}">
        <p14:creationId xmlns:p14="http://schemas.microsoft.com/office/powerpoint/2010/main" val="97252924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634973-4DCF-4AF7-8C2A-0E5F7FA6D813}" type="datetimeFigureOut">
              <a:rPr lang="en-GB" smtClean="0"/>
              <a:t>12/09/2024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375135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634973-4DCF-4AF7-8C2A-0E5F7FA6D813}" type="datetimeFigureOut">
              <a:rPr lang="en-GB" smtClean="0"/>
              <a:t>12/09/2024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129574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634973-4DCF-4AF7-8C2A-0E5F7FA6D813}" type="datetimeFigureOut">
              <a:rPr lang="en-GB" smtClean="0"/>
              <a:t>12/09/2024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114733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34973-4DCF-4AF7-8C2A-0E5F7FA6D813}" type="datetimeFigureOut">
              <a:rPr lang="en-GB" smtClean="0"/>
              <a:t>12/09/2024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160628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634973-4DCF-4AF7-8C2A-0E5F7FA6D813}" type="datetimeFigureOut">
              <a:rPr lang="en-GB" smtClean="0"/>
              <a:t>12/09/2024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380341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634973-4DCF-4AF7-8C2A-0E5F7FA6D813}" type="datetimeFigureOut">
              <a:rPr lang="en-GB" smtClean="0"/>
              <a:t>12/09/2024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112A66-1811-438D-8B18-96DA0FDC8DE1}" type="slidenum">
              <a:rPr lang="en-GB" smtClean="0"/>
              <a:t>‹#›</a:t>
            </a:fld>
            <a:endParaRPr lang="en-GB"/>
          </a:p>
        </p:txBody>
      </p:sp>
    </p:spTree>
    <p:extLst>
      <p:ext uri="{BB962C8B-B14F-4D97-AF65-F5344CB8AC3E}">
        <p14:creationId xmlns:p14="http://schemas.microsoft.com/office/powerpoint/2010/main" val="425711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CF634973-4DCF-4AF7-8C2A-0E5F7FA6D813}" type="datetimeFigureOut">
              <a:rPr lang="en-GB" smtClean="0"/>
              <a:t>12/09/2024</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38112A66-1811-438D-8B18-96DA0FDC8DE1}" type="slidenum">
              <a:rPr lang="en-GB" smtClean="0"/>
              <a:t>‹#›</a:t>
            </a:fld>
            <a:endParaRPr lang="en-GB"/>
          </a:p>
        </p:txBody>
      </p:sp>
    </p:spTree>
    <p:extLst>
      <p:ext uri="{BB962C8B-B14F-4D97-AF65-F5344CB8AC3E}">
        <p14:creationId xmlns:p14="http://schemas.microsoft.com/office/powerpoint/2010/main" val="14747107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renaissance.com/products/practice/accelerated-reader-360/?int_content=int_web"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harryhotspur.ncea.org.uk/" TargetMode="Externa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BDEA4-2A66-47C1-86BA-CDD3E04BAAE8}"/>
              </a:ext>
            </a:extLst>
          </p:cNvPr>
          <p:cNvSpPr>
            <a:spLocks noGrp="1"/>
          </p:cNvSpPr>
          <p:nvPr>
            <p:ph type="ctrTitle"/>
          </p:nvPr>
        </p:nvSpPr>
        <p:spPr/>
        <p:txBody>
          <a:bodyPr/>
          <a:lstStyle/>
          <a:p>
            <a:r>
              <a:rPr lang="en-GB" dirty="0">
                <a:solidFill>
                  <a:schemeClr val="accent1"/>
                </a:solidFill>
              </a:rPr>
              <a:t>Welcome to the </a:t>
            </a:r>
            <a:r>
              <a:rPr lang="en-GB" dirty="0" smtClean="0">
                <a:solidFill>
                  <a:schemeClr val="accent1"/>
                </a:solidFill>
              </a:rPr>
              <a:t>amber </a:t>
            </a:r>
            <a:r>
              <a:rPr lang="en-GB" dirty="0">
                <a:solidFill>
                  <a:schemeClr val="accent1"/>
                </a:solidFill>
              </a:rPr>
              <a:t>Class</a:t>
            </a:r>
          </a:p>
        </p:txBody>
      </p:sp>
      <p:pic>
        <p:nvPicPr>
          <p:cNvPr id="7" name="Picture 6" descr="https://lh6.googleusercontent.com/5rG0XzJeJwH2n_cPzte4e0ymT65eq_tQJHLMGLI7KiejGfXNKqenSJTi9Wh5sT9eJb4SaIPBBTy_eWBjMpFG8_o6XLkkwLP7etoF80wp1KgMaZkF8fW90BB5O5JbbElyOB_ZhR4T-SZtTG9VaQ"/>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7707" y="554581"/>
            <a:ext cx="1082937" cy="1178683"/>
          </a:xfrm>
          <a:prstGeom prst="rect">
            <a:avLst/>
          </a:prstGeom>
          <a:noFill/>
          <a:ln>
            <a:noFill/>
          </a:ln>
        </p:spPr>
      </p:pic>
      <p:pic>
        <p:nvPicPr>
          <p:cNvPr id="8" name="Picture 7"/>
          <p:cNvPicPr/>
          <p:nvPr/>
        </p:nvPicPr>
        <p:blipFill rotWithShape="1">
          <a:blip r:embed="rId3"/>
          <a:srcRect l="17153" t="58625" r="71186" b="22076"/>
          <a:stretch/>
        </p:blipFill>
        <p:spPr bwMode="auto">
          <a:xfrm>
            <a:off x="5166327" y="4224761"/>
            <a:ext cx="2103717" cy="1837372"/>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275" y="588529"/>
            <a:ext cx="1258785" cy="1258785"/>
          </a:xfrm>
          <a:prstGeom prst="rect">
            <a:avLst/>
          </a:prstGeom>
        </p:spPr>
      </p:pic>
    </p:spTree>
    <p:extLst>
      <p:ext uri="{BB962C8B-B14F-4D97-AF65-F5344CB8AC3E}">
        <p14:creationId xmlns:p14="http://schemas.microsoft.com/office/powerpoint/2010/main" val="2609674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A6C20-EF43-45B8-A992-C8C91A2E6A8B}"/>
              </a:ext>
            </a:extLst>
          </p:cNvPr>
          <p:cNvSpPr>
            <a:spLocks noGrp="1"/>
          </p:cNvSpPr>
          <p:nvPr>
            <p:ph type="title"/>
          </p:nvPr>
        </p:nvSpPr>
        <p:spPr/>
        <p:txBody>
          <a:bodyPr/>
          <a:lstStyle/>
          <a:p>
            <a:r>
              <a:rPr lang="en-GB" dirty="0"/>
              <a:t>Accelerated reader – a love of reading</a:t>
            </a:r>
          </a:p>
        </p:txBody>
      </p:sp>
      <p:sp>
        <p:nvSpPr>
          <p:cNvPr id="3" name="Content Placeholder 2">
            <a:extLst>
              <a:ext uri="{FF2B5EF4-FFF2-40B4-BE49-F238E27FC236}">
                <a16:creationId xmlns:a16="http://schemas.microsoft.com/office/drawing/2014/main" id="{9D101B3F-CA57-422F-BC94-A27DF657FB80}"/>
              </a:ext>
            </a:extLst>
          </p:cNvPr>
          <p:cNvSpPr>
            <a:spLocks noGrp="1"/>
          </p:cNvSpPr>
          <p:nvPr>
            <p:ph idx="1"/>
          </p:nvPr>
        </p:nvSpPr>
        <p:spPr/>
        <p:txBody>
          <a:bodyPr/>
          <a:lstStyle/>
          <a:p>
            <a:pPr marL="0" indent="0">
              <a:buNone/>
            </a:pPr>
            <a:r>
              <a:rPr lang="en-GB" b="1" dirty="0"/>
              <a:t>What is Accelerated Reader? </a:t>
            </a:r>
            <a:endParaRPr lang="en-GB" dirty="0"/>
          </a:p>
          <a:p>
            <a:r>
              <a:rPr lang="en-GB" u="sng" dirty="0">
                <a:hlinkClick r:id="rId2"/>
              </a:rPr>
              <a:t>Accelerated Reader</a:t>
            </a:r>
            <a:r>
              <a:rPr lang="en-GB" dirty="0"/>
              <a:t> is a computer program that helps teachers and librarians manage and monitor children’s independent reading practice. Your child picks a book at their own level and reads it at their own pace. When finished, your child takes a short quiz on the computer. (Passing the quiz is an indication that your child understood what was read.) Accelerated Reader gives children and teachers feedback based on the quiz results, which the teacher then uses to help your child set goals and direct ongoing reading practice</a:t>
            </a:r>
          </a:p>
        </p:txBody>
      </p:sp>
      <p:pic>
        <p:nvPicPr>
          <p:cNvPr id="4" name="Picture 3" descr="C:\Users\Taylor.jessica\AppData\Local\Microsoft\Windows\INetCache\Content.MSO\CB9B3010.tmp">
            <a:extLst>
              <a:ext uri="{FF2B5EF4-FFF2-40B4-BE49-F238E27FC236}">
                <a16:creationId xmlns:a16="http://schemas.microsoft.com/office/drawing/2014/main" id="{5524D4C6-CD92-413A-8AE7-2C96B52FDA4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9597" y="4635771"/>
            <a:ext cx="2798902" cy="1144543"/>
          </a:xfrm>
          <a:prstGeom prst="rect">
            <a:avLst/>
          </a:prstGeom>
          <a:noFill/>
          <a:ln>
            <a:noFill/>
          </a:ln>
        </p:spPr>
      </p:pic>
      <p:pic>
        <p:nvPicPr>
          <p:cNvPr id="5" name="Picture 4">
            <a:extLst>
              <a:ext uri="{FF2B5EF4-FFF2-40B4-BE49-F238E27FC236}">
                <a16:creationId xmlns:a16="http://schemas.microsoft.com/office/drawing/2014/main" id="{4B253A1C-0457-441F-B557-6932B571C3EE}"/>
              </a:ext>
            </a:extLst>
          </p:cNvPr>
          <p:cNvPicPr/>
          <p:nvPr/>
        </p:nvPicPr>
        <p:blipFill>
          <a:blip r:embed="rId4" cstate="print">
            <a:extLst>
              <a:ext uri="{28A0092B-C50C-407E-A947-70E740481C1C}">
                <a14:useLocalDpi xmlns:a14="http://schemas.microsoft.com/office/drawing/2010/main" val="0"/>
              </a:ext>
            </a:extLst>
          </a:blip>
          <a:stretch>
            <a:fillRect/>
          </a:stretch>
        </p:blipFill>
        <p:spPr>
          <a:xfrm rot="16200000">
            <a:off x="1934719" y="5153550"/>
            <a:ext cx="1658924" cy="1086981"/>
          </a:xfrm>
          <a:prstGeom prst="rect">
            <a:avLst/>
          </a:prstGeom>
        </p:spPr>
      </p:pic>
      <p:pic>
        <p:nvPicPr>
          <p:cNvPr id="6" name="Picture 5">
            <a:extLst>
              <a:ext uri="{FF2B5EF4-FFF2-40B4-BE49-F238E27FC236}">
                <a16:creationId xmlns:a16="http://schemas.microsoft.com/office/drawing/2014/main" id="{82AF4E6F-6FB3-4D21-A7A3-BA7F4DCDF409}"/>
              </a:ext>
            </a:extLst>
          </p:cNvPr>
          <p:cNvPicPr/>
          <p:nvPr/>
        </p:nvPicPr>
        <p:blipFill>
          <a:blip r:embed="rId5" cstate="print">
            <a:extLst>
              <a:ext uri="{28A0092B-C50C-407E-A947-70E740481C1C}">
                <a14:useLocalDpi xmlns:a14="http://schemas.microsoft.com/office/drawing/2010/main" val="0"/>
              </a:ext>
            </a:extLst>
          </a:blip>
          <a:stretch>
            <a:fillRect/>
          </a:stretch>
        </p:blipFill>
        <p:spPr>
          <a:xfrm rot="5400000">
            <a:off x="6317872" y="5028655"/>
            <a:ext cx="1658926" cy="1327152"/>
          </a:xfrm>
          <a:prstGeom prst="rect">
            <a:avLst/>
          </a:prstGeom>
        </p:spPr>
      </p:pic>
    </p:spTree>
    <p:extLst>
      <p:ext uri="{BB962C8B-B14F-4D97-AF65-F5344CB8AC3E}">
        <p14:creationId xmlns:p14="http://schemas.microsoft.com/office/powerpoint/2010/main" val="3351884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D4FA-8A40-4FC4-9AC1-1646BC00579E}"/>
              </a:ext>
            </a:extLst>
          </p:cNvPr>
          <p:cNvSpPr>
            <a:spLocks noGrp="1"/>
          </p:cNvSpPr>
          <p:nvPr>
            <p:ph type="title"/>
          </p:nvPr>
        </p:nvSpPr>
        <p:spPr/>
        <p:txBody>
          <a:bodyPr/>
          <a:lstStyle/>
          <a:p>
            <a:r>
              <a:rPr lang="en-GB" dirty="0"/>
              <a:t>Spellings – earn 200 points from the menu!</a:t>
            </a:r>
          </a:p>
        </p:txBody>
      </p:sp>
      <p:sp>
        <p:nvSpPr>
          <p:cNvPr id="3" name="Content Placeholder 2">
            <a:extLst>
              <a:ext uri="{FF2B5EF4-FFF2-40B4-BE49-F238E27FC236}">
                <a16:creationId xmlns:a16="http://schemas.microsoft.com/office/drawing/2014/main" id="{4C82FD5D-B96B-4699-A252-64F4F34093FC}"/>
              </a:ext>
            </a:extLst>
          </p:cNvPr>
          <p:cNvSpPr>
            <a:spLocks noGrp="1"/>
          </p:cNvSpPr>
          <p:nvPr>
            <p:ph sz="half" idx="1"/>
          </p:nvPr>
        </p:nvSpPr>
        <p:spPr/>
        <p:txBody>
          <a:bodyPr>
            <a:normAutofit fontScale="70000" lnSpcReduction="20000"/>
          </a:bodyPr>
          <a:lstStyle/>
          <a:p>
            <a:r>
              <a:rPr lang="en-GB" dirty="0"/>
              <a:t>50 point spelling activities:</a:t>
            </a:r>
          </a:p>
          <a:p>
            <a:pPr lvl="0"/>
            <a:r>
              <a:rPr lang="en-GB" b="1" dirty="0"/>
              <a:t>Rainbow words</a:t>
            </a:r>
            <a:r>
              <a:rPr lang="en-GB" dirty="0"/>
              <a:t>: copy your spellings at least three times in different colours</a:t>
            </a:r>
          </a:p>
          <a:p>
            <a:pPr lvl="0"/>
            <a:r>
              <a:rPr lang="en-GB" b="1" dirty="0"/>
              <a:t>Draw your words:</a:t>
            </a:r>
            <a:r>
              <a:rPr lang="en-GB" dirty="0"/>
              <a:t> draw and label each of your spellings</a:t>
            </a:r>
          </a:p>
          <a:p>
            <a:pPr lvl="0"/>
            <a:r>
              <a:rPr lang="en-GB" b="1" dirty="0"/>
              <a:t>ABC words:</a:t>
            </a:r>
            <a:r>
              <a:rPr lang="en-GB" dirty="0"/>
              <a:t> write your words in alphabetical order</a:t>
            </a:r>
          </a:p>
          <a:p>
            <a:pPr lvl="0"/>
            <a:r>
              <a:rPr lang="en-GB" b="1" dirty="0"/>
              <a:t>Silly sentences:</a:t>
            </a:r>
            <a:r>
              <a:rPr lang="en-GB" dirty="0"/>
              <a:t> write a ‘silly’ sentence for each of your words</a:t>
            </a:r>
          </a:p>
          <a:p>
            <a:pPr lvl="0"/>
            <a:r>
              <a:rPr lang="en-GB" b="1" dirty="0"/>
              <a:t>Poem spellings:</a:t>
            </a:r>
            <a:r>
              <a:rPr lang="en-GB" dirty="0"/>
              <a:t> write a poem with at least 5 of your words</a:t>
            </a:r>
          </a:p>
          <a:p>
            <a:pPr lvl="0"/>
            <a:r>
              <a:rPr lang="en-GB" b="1" dirty="0"/>
              <a:t>Colourful words</a:t>
            </a:r>
            <a:r>
              <a:rPr lang="en-GB" dirty="0"/>
              <a:t>: write your spellings with one colour for vowels and another for consonants</a:t>
            </a:r>
          </a:p>
          <a:p>
            <a:pPr lvl="0"/>
            <a:r>
              <a:rPr lang="en-GB" b="1" dirty="0"/>
              <a:t>Backwards</a:t>
            </a:r>
            <a:r>
              <a:rPr lang="en-GB" dirty="0"/>
              <a:t> </a:t>
            </a:r>
            <a:r>
              <a:rPr lang="en-GB" b="1" dirty="0"/>
              <a:t>words</a:t>
            </a:r>
            <a:r>
              <a:rPr lang="en-GB" dirty="0"/>
              <a:t>: write your spellings backwards</a:t>
            </a:r>
          </a:p>
          <a:p>
            <a:pPr lvl="0"/>
            <a:r>
              <a:rPr lang="en-GB" b="1" dirty="0"/>
              <a:t>Highlight</a:t>
            </a:r>
            <a:r>
              <a:rPr lang="en-GB" dirty="0"/>
              <a:t>: write your spellings out and use a highlighter for the trickiest part of each word</a:t>
            </a:r>
          </a:p>
          <a:p>
            <a:pPr lvl="0"/>
            <a:r>
              <a:rPr lang="en-GB" b="1" dirty="0"/>
              <a:t>CAPITALS</a:t>
            </a:r>
            <a:r>
              <a:rPr lang="en-GB" dirty="0"/>
              <a:t>: write your spellings in capital letters</a:t>
            </a:r>
          </a:p>
          <a:p>
            <a:endParaRPr lang="en-GB" dirty="0"/>
          </a:p>
        </p:txBody>
      </p:sp>
    </p:spTree>
    <p:extLst>
      <p:ext uri="{BB962C8B-B14F-4D97-AF65-F5344CB8AC3E}">
        <p14:creationId xmlns:p14="http://schemas.microsoft.com/office/powerpoint/2010/main" val="3921650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0A29-BD9E-4A30-B3EF-8DC06DDDCED3}"/>
              </a:ext>
            </a:extLst>
          </p:cNvPr>
          <p:cNvSpPr>
            <a:spLocks noGrp="1"/>
          </p:cNvSpPr>
          <p:nvPr>
            <p:ph type="title"/>
          </p:nvPr>
        </p:nvSpPr>
        <p:spPr/>
        <p:txBody>
          <a:bodyPr/>
          <a:lstStyle/>
          <a:p>
            <a:r>
              <a:rPr lang="en-GB" dirty="0"/>
              <a:t>homework</a:t>
            </a:r>
          </a:p>
        </p:txBody>
      </p:sp>
      <p:sp>
        <p:nvSpPr>
          <p:cNvPr id="3" name="Content Placeholder 2">
            <a:extLst>
              <a:ext uri="{FF2B5EF4-FFF2-40B4-BE49-F238E27FC236}">
                <a16:creationId xmlns:a16="http://schemas.microsoft.com/office/drawing/2014/main" id="{8CF75B6F-01AB-40D9-80C1-0C454F2EE8AF}"/>
              </a:ext>
            </a:extLst>
          </p:cNvPr>
          <p:cNvSpPr>
            <a:spLocks noGrp="1"/>
          </p:cNvSpPr>
          <p:nvPr>
            <p:ph idx="1"/>
          </p:nvPr>
        </p:nvSpPr>
        <p:spPr/>
        <p:txBody>
          <a:bodyPr/>
          <a:lstStyle/>
          <a:p>
            <a:r>
              <a:rPr lang="en-GB" dirty="0"/>
              <a:t>Homework is KS1 and 2 consists of 3 parts:</a:t>
            </a:r>
          </a:p>
          <a:p>
            <a:pPr lvl="1"/>
            <a:r>
              <a:rPr lang="en-GB" dirty="0"/>
              <a:t>Daily reading</a:t>
            </a:r>
          </a:p>
          <a:p>
            <a:pPr lvl="1"/>
            <a:r>
              <a:rPr lang="en-GB" dirty="0"/>
              <a:t>Spelling</a:t>
            </a:r>
          </a:p>
          <a:p>
            <a:pPr lvl="1"/>
            <a:r>
              <a:rPr lang="en-GB" dirty="0"/>
              <a:t>Maths – </a:t>
            </a:r>
            <a:r>
              <a:rPr lang="en-GB" dirty="0" err="1"/>
              <a:t>Numbots</a:t>
            </a:r>
            <a:r>
              <a:rPr lang="en-GB" dirty="0"/>
              <a:t> or </a:t>
            </a:r>
            <a:r>
              <a:rPr lang="en-GB" dirty="0" err="1"/>
              <a:t>TTRockstars</a:t>
            </a:r>
            <a:endParaRPr lang="en-GB" dirty="0"/>
          </a:p>
          <a:p>
            <a:pPr lvl="1"/>
            <a:r>
              <a:rPr lang="en-GB" dirty="0"/>
              <a:t>It is set on a Monday and ‘collected’ on a Friday.</a:t>
            </a:r>
          </a:p>
          <a:p>
            <a:pPr lvl="1"/>
            <a:r>
              <a:rPr lang="en-GB" dirty="0"/>
              <a:t>This sets good habits for moving on in education and the world of work.</a:t>
            </a:r>
          </a:p>
          <a:p>
            <a:pPr lvl="1"/>
            <a:r>
              <a:rPr lang="en-GB" dirty="0"/>
              <a:t>It is tightly focused on core learning – it helps to build perseverance</a:t>
            </a:r>
            <a:r>
              <a:rPr lang="en-GB" dirty="0" smtClean="0"/>
              <a:t>.</a:t>
            </a:r>
          </a:p>
          <a:p>
            <a:pPr lvl="1"/>
            <a:r>
              <a:rPr lang="en-GB" dirty="0" smtClean="0"/>
              <a:t>Teachers will keep a record of children who complete homework.</a:t>
            </a:r>
            <a:endParaRPr lang="en-GB" dirty="0"/>
          </a:p>
        </p:txBody>
      </p:sp>
      <p:pic>
        <p:nvPicPr>
          <p:cNvPr id="6" name="Picture 5">
            <a:extLst>
              <a:ext uri="{FF2B5EF4-FFF2-40B4-BE49-F238E27FC236}">
                <a16:creationId xmlns:a16="http://schemas.microsoft.com/office/drawing/2014/main" id="{2E7F4EF6-A73E-450C-B2C1-60A3CB6DBAD3}"/>
              </a:ext>
            </a:extLst>
          </p:cNvPr>
          <p:cNvPicPr>
            <a:picLocks noChangeAspect="1"/>
          </p:cNvPicPr>
          <p:nvPr/>
        </p:nvPicPr>
        <p:blipFill>
          <a:blip r:embed="rId2"/>
          <a:stretch>
            <a:fillRect/>
          </a:stretch>
        </p:blipFill>
        <p:spPr>
          <a:xfrm>
            <a:off x="1148280" y="4827063"/>
            <a:ext cx="3833153" cy="1874419"/>
          </a:xfrm>
          <a:prstGeom prst="rect">
            <a:avLst/>
          </a:prstGeom>
        </p:spPr>
      </p:pic>
      <p:pic>
        <p:nvPicPr>
          <p:cNvPr id="7" name="Picture 6">
            <a:extLst>
              <a:ext uri="{FF2B5EF4-FFF2-40B4-BE49-F238E27FC236}">
                <a16:creationId xmlns:a16="http://schemas.microsoft.com/office/drawing/2014/main" id="{E23909F2-50F2-40C6-8143-E413DA7081F0}"/>
              </a:ext>
            </a:extLst>
          </p:cNvPr>
          <p:cNvPicPr>
            <a:picLocks noChangeAspect="1"/>
          </p:cNvPicPr>
          <p:nvPr/>
        </p:nvPicPr>
        <p:blipFill>
          <a:blip r:embed="rId3"/>
          <a:stretch>
            <a:fillRect/>
          </a:stretch>
        </p:blipFill>
        <p:spPr>
          <a:xfrm>
            <a:off x="9471932" y="4360545"/>
            <a:ext cx="2457450" cy="1857375"/>
          </a:xfrm>
          <a:prstGeom prst="rect">
            <a:avLst/>
          </a:prstGeom>
        </p:spPr>
      </p:pic>
    </p:spTree>
    <p:extLst>
      <p:ext uri="{BB962C8B-B14F-4D97-AF65-F5344CB8AC3E}">
        <p14:creationId xmlns:p14="http://schemas.microsoft.com/office/powerpoint/2010/main" val="1932828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531D5-9B23-4C9C-8714-2F2004FFC6A5}"/>
              </a:ext>
            </a:extLst>
          </p:cNvPr>
          <p:cNvSpPr>
            <a:spLocks noGrp="1"/>
          </p:cNvSpPr>
          <p:nvPr>
            <p:ph type="title"/>
          </p:nvPr>
        </p:nvSpPr>
        <p:spPr/>
        <p:txBody>
          <a:bodyPr/>
          <a:lstStyle/>
          <a:p>
            <a:r>
              <a:rPr lang="en-GB" dirty="0"/>
              <a:t>How to find out more</a:t>
            </a:r>
          </a:p>
        </p:txBody>
      </p:sp>
      <p:sp>
        <p:nvSpPr>
          <p:cNvPr id="3" name="Text Placeholder 2">
            <a:extLst>
              <a:ext uri="{FF2B5EF4-FFF2-40B4-BE49-F238E27FC236}">
                <a16:creationId xmlns:a16="http://schemas.microsoft.com/office/drawing/2014/main" id="{5DF7C7C2-F800-4F6D-820E-6A778D0BD34B}"/>
              </a:ext>
            </a:extLst>
          </p:cNvPr>
          <p:cNvSpPr>
            <a:spLocks noGrp="1"/>
          </p:cNvSpPr>
          <p:nvPr>
            <p:ph type="body" idx="1"/>
          </p:nvPr>
        </p:nvSpPr>
        <p:spPr>
          <a:xfrm>
            <a:off x="1207007" y="1913470"/>
            <a:ext cx="9991423" cy="743094"/>
          </a:xfrm>
        </p:spPr>
        <p:txBody>
          <a:bodyPr>
            <a:normAutofit/>
          </a:bodyPr>
          <a:lstStyle/>
          <a:p>
            <a:r>
              <a:rPr lang="en-GB" dirty="0"/>
              <a:t>Our school website: </a:t>
            </a:r>
            <a:r>
              <a:rPr lang="en-GB" dirty="0">
                <a:hlinkClick r:id="rId2"/>
              </a:rPr>
              <a:t>https://harryhotspur.ncea.org.uk</a:t>
            </a:r>
            <a:r>
              <a:rPr lang="en-GB" dirty="0" smtClean="0">
                <a:hlinkClick r:id="rId2"/>
              </a:rPr>
              <a:t>/</a:t>
            </a:r>
            <a:r>
              <a:rPr lang="en-GB" dirty="0" smtClean="0"/>
              <a:t> </a:t>
            </a:r>
            <a:endParaRPr lang="en-GB" dirty="0"/>
          </a:p>
        </p:txBody>
      </p:sp>
      <p:pic>
        <p:nvPicPr>
          <p:cNvPr id="6" name="Picture 5"/>
          <p:cNvPicPr>
            <a:picLocks noChangeAspect="1"/>
          </p:cNvPicPr>
          <p:nvPr/>
        </p:nvPicPr>
        <p:blipFill>
          <a:blip r:embed="rId3"/>
          <a:stretch>
            <a:fillRect/>
          </a:stretch>
        </p:blipFill>
        <p:spPr>
          <a:xfrm rot="21187814">
            <a:off x="583043" y="2844411"/>
            <a:ext cx="5897831" cy="3315911"/>
          </a:xfrm>
          <a:prstGeom prst="rect">
            <a:avLst/>
          </a:prstGeom>
        </p:spPr>
      </p:pic>
      <p:pic>
        <p:nvPicPr>
          <p:cNvPr id="9" name="Picture 8"/>
          <p:cNvPicPr>
            <a:picLocks noChangeAspect="1"/>
          </p:cNvPicPr>
          <p:nvPr/>
        </p:nvPicPr>
        <p:blipFill>
          <a:blip r:embed="rId4"/>
          <a:stretch>
            <a:fillRect/>
          </a:stretch>
        </p:blipFill>
        <p:spPr>
          <a:xfrm rot="412152">
            <a:off x="6261001" y="3156937"/>
            <a:ext cx="5528669" cy="3108358"/>
          </a:xfrm>
          <a:prstGeom prst="rect">
            <a:avLst/>
          </a:prstGeom>
        </p:spPr>
      </p:pic>
    </p:spTree>
    <p:extLst>
      <p:ext uri="{BB962C8B-B14F-4D97-AF65-F5344CB8AC3E}">
        <p14:creationId xmlns:p14="http://schemas.microsoft.com/office/powerpoint/2010/main" val="1755819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EB18F-FC44-4A64-A2C3-900E29C00C63}"/>
              </a:ext>
            </a:extLst>
          </p:cNvPr>
          <p:cNvSpPr>
            <a:spLocks noGrp="1"/>
          </p:cNvSpPr>
          <p:nvPr>
            <p:ph type="title"/>
          </p:nvPr>
        </p:nvSpPr>
        <p:spPr/>
        <p:txBody>
          <a:bodyPr/>
          <a:lstStyle/>
          <a:p>
            <a:r>
              <a:rPr lang="en-GB" dirty="0"/>
              <a:t>If you need to talk to us…</a:t>
            </a:r>
          </a:p>
        </p:txBody>
      </p:sp>
      <p:sp>
        <p:nvSpPr>
          <p:cNvPr id="3" name="Content Placeholder 2">
            <a:extLst>
              <a:ext uri="{FF2B5EF4-FFF2-40B4-BE49-F238E27FC236}">
                <a16:creationId xmlns:a16="http://schemas.microsoft.com/office/drawing/2014/main" id="{F6299DDF-1A12-43F9-A723-3C16D76FE4F9}"/>
              </a:ext>
            </a:extLst>
          </p:cNvPr>
          <p:cNvSpPr>
            <a:spLocks noGrp="1"/>
          </p:cNvSpPr>
          <p:nvPr>
            <p:ph idx="1"/>
          </p:nvPr>
        </p:nvSpPr>
        <p:spPr/>
        <p:txBody>
          <a:bodyPr/>
          <a:lstStyle/>
          <a:p>
            <a:r>
              <a:rPr lang="en-GB" dirty="0"/>
              <a:t>We can pass on small pieces of information at the beginning of the day.</a:t>
            </a:r>
          </a:p>
          <a:p>
            <a:r>
              <a:rPr lang="en-GB" dirty="0"/>
              <a:t>If you would like to talk more in-depth, please make an appointment with the office. We’re here to listen and address things as soon as possible.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5121" y="3318163"/>
            <a:ext cx="2993571" cy="2993571"/>
          </a:xfrm>
          <a:prstGeom prst="rect">
            <a:avLst/>
          </a:prstGeom>
        </p:spPr>
      </p:pic>
    </p:spTree>
    <p:extLst>
      <p:ext uri="{BB962C8B-B14F-4D97-AF65-F5344CB8AC3E}">
        <p14:creationId xmlns:p14="http://schemas.microsoft.com/office/powerpoint/2010/main" val="88842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31AFA-C7BC-4F16-8B98-03653B502528}"/>
              </a:ext>
            </a:extLst>
          </p:cNvPr>
          <p:cNvSpPr>
            <a:spLocks noGrp="1"/>
          </p:cNvSpPr>
          <p:nvPr>
            <p:ph type="title"/>
          </p:nvPr>
        </p:nvSpPr>
        <p:spPr/>
        <p:txBody>
          <a:bodyPr/>
          <a:lstStyle/>
          <a:p>
            <a:r>
              <a:rPr lang="en-GB" sz="4000" b="1" dirty="0"/>
              <a:t>Our vision:</a:t>
            </a:r>
            <a:r>
              <a:rPr lang="en-GB" sz="4000" dirty="0"/>
              <a:t/>
            </a:r>
            <a:br>
              <a:rPr lang="en-GB" sz="4000" dirty="0"/>
            </a:br>
            <a:r>
              <a:rPr lang="en-GB" sz="4000" b="1" dirty="0"/>
              <a:t>Achieving and growing together</a:t>
            </a:r>
            <a:r>
              <a:rPr lang="en-GB" dirty="0"/>
              <a:t/>
            </a:r>
            <a:br>
              <a:rPr lang="en-GB" dirty="0"/>
            </a:br>
            <a:endParaRPr lang="en-GB" dirty="0"/>
          </a:p>
        </p:txBody>
      </p:sp>
      <p:pic>
        <p:nvPicPr>
          <p:cNvPr id="4" name="Picture 3" descr="C:\Users\johnston.gavin\Pictures\Vision 2019\IMG_8359.JPG">
            <a:extLst>
              <a:ext uri="{FF2B5EF4-FFF2-40B4-BE49-F238E27FC236}">
                <a16:creationId xmlns:a16="http://schemas.microsoft.com/office/drawing/2014/main" id="{ADCAE3B5-FCB9-4A19-BDDE-0EDF23CEA026}"/>
              </a:ext>
            </a:extLst>
          </p:cNvPr>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l="6838" t="5249" r="9859" b="5249"/>
          <a:stretch/>
        </p:blipFill>
        <p:spPr bwMode="auto">
          <a:xfrm>
            <a:off x="4549953" y="3885279"/>
            <a:ext cx="3082075" cy="26422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1292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2279576" y="764704"/>
          <a:ext cx="727280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1623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rules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GB" sz="4000" dirty="0"/>
              <a:t>Keep </a:t>
            </a:r>
            <a:r>
              <a:rPr lang="en-GB" sz="4000" dirty="0" smtClean="0"/>
              <a:t>hands, </a:t>
            </a:r>
            <a:r>
              <a:rPr lang="en-GB" sz="4000" dirty="0"/>
              <a:t>feet and objects to ourselves</a:t>
            </a:r>
          </a:p>
          <a:p>
            <a:pPr marL="457200" indent="-457200">
              <a:buFont typeface="+mj-lt"/>
              <a:buAutoNum type="arabicPeriod"/>
            </a:pPr>
            <a:r>
              <a:rPr lang="en-GB" sz="4000" dirty="0"/>
              <a:t>Use quiet, calm voices (no bad language)</a:t>
            </a:r>
          </a:p>
          <a:p>
            <a:pPr marL="457200" indent="-457200">
              <a:buFont typeface="+mj-lt"/>
              <a:buAutoNum type="arabicPeriod"/>
            </a:pPr>
            <a:r>
              <a:rPr lang="en-GB" sz="4000" dirty="0"/>
              <a:t>Always follow teacher instructions</a:t>
            </a:r>
          </a:p>
          <a:p>
            <a:pPr marL="457200" indent="-457200">
              <a:buFont typeface="+mj-lt"/>
              <a:buAutoNum type="arabicPeriod"/>
            </a:pPr>
            <a:r>
              <a:rPr lang="en-GB" sz="4000" dirty="0"/>
              <a:t>Care for the school environment </a:t>
            </a:r>
          </a:p>
        </p:txBody>
      </p:sp>
    </p:spTree>
    <p:extLst>
      <p:ext uri="{BB962C8B-B14F-4D97-AF65-F5344CB8AC3E}">
        <p14:creationId xmlns:p14="http://schemas.microsoft.com/office/powerpoint/2010/main" val="821285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Attendance and punctuality</a:t>
            </a:r>
          </a:p>
        </p:txBody>
      </p:sp>
      <p:sp>
        <p:nvSpPr>
          <p:cNvPr id="3" name="Content Placeholder 2"/>
          <p:cNvSpPr>
            <a:spLocks noGrp="1"/>
          </p:cNvSpPr>
          <p:nvPr>
            <p:ph idx="1"/>
          </p:nvPr>
        </p:nvSpPr>
        <p:spPr/>
        <p:txBody>
          <a:bodyPr>
            <a:normAutofit/>
          </a:bodyPr>
          <a:lstStyle/>
          <a:p>
            <a:r>
              <a:rPr lang="en-GB" sz="4000" dirty="0"/>
              <a:t>School begins at 8.45am for all children</a:t>
            </a:r>
          </a:p>
          <a:p>
            <a:r>
              <a:rPr lang="en-GB" sz="4000" dirty="0"/>
              <a:t>Breakfast clubs runs from 7.30am if needed</a:t>
            </a:r>
          </a:p>
          <a:p>
            <a:r>
              <a:rPr lang="en-GB" sz="4000" dirty="0"/>
              <a:t>Children should be at school every day and on time</a:t>
            </a:r>
          </a:p>
          <a:p>
            <a:r>
              <a:rPr lang="en-GB" sz="4000" dirty="0"/>
              <a:t>Good attendance and punctuality sets good habits for the future.</a:t>
            </a:r>
          </a:p>
        </p:txBody>
      </p:sp>
    </p:spTree>
    <p:extLst>
      <p:ext uri="{BB962C8B-B14F-4D97-AF65-F5344CB8AC3E}">
        <p14:creationId xmlns:p14="http://schemas.microsoft.com/office/powerpoint/2010/main" val="3936433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03723-718F-4B68-87A6-CF51E5019018}"/>
              </a:ext>
            </a:extLst>
          </p:cNvPr>
          <p:cNvSpPr>
            <a:spLocks noGrp="1"/>
          </p:cNvSpPr>
          <p:nvPr>
            <p:ph type="title"/>
          </p:nvPr>
        </p:nvSpPr>
        <p:spPr>
          <a:xfrm>
            <a:off x="70804" y="78646"/>
            <a:ext cx="7000555" cy="800159"/>
          </a:xfrm>
        </p:spPr>
        <p:txBody>
          <a:bodyPr/>
          <a:lstStyle/>
          <a:p>
            <a:r>
              <a:rPr lang="en-GB" dirty="0" smtClean="0"/>
              <a:t>NEW Uniform</a:t>
            </a:r>
            <a:endParaRPr lang="en-GB" dirty="0"/>
          </a:p>
        </p:txBody>
      </p:sp>
      <p:sp>
        <p:nvSpPr>
          <p:cNvPr id="4" name="Content Placeholder 3">
            <a:extLst>
              <a:ext uri="{FF2B5EF4-FFF2-40B4-BE49-F238E27FC236}">
                <a16:creationId xmlns:a16="http://schemas.microsoft.com/office/drawing/2014/main" id="{FE49EDF0-76EB-4218-900A-6398201DF2A2}"/>
              </a:ext>
            </a:extLst>
          </p:cNvPr>
          <p:cNvSpPr>
            <a:spLocks noGrp="1"/>
          </p:cNvSpPr>
          <p:nvPr>
            <p:ph sz="half" idx="2"/>
          </p:nvPr>
        </p:nvSpPr>
        <p:spPr/>
        <p:txBody>
          <a:bodyPr>
            <a:normAutofit/>
          </a:bodyPr>
          <a:lstStyle/>
          <a:p>
            <a:r>
              <a:rPr lang="en-GB" sz="3600" dirty="0"/>
              <a:t>Smart school uniform sets the tone for a day of learning.</a:t>
            </a:r>
          </a:p>
        </p:txBody>
      </p:sp>
      <p:pic>
        <p:nvPicPr>
          <p:cNvPr id="5" name="Picture 4"/>
          <p:cNvPicPr>
            <a:picLocks noChangeAspect="1"/>
          </p:cNvPicPr>
          <p:nvPr/>
        </p:nvPicPr>
        <p:blipFill>
          <a:blip r:embed="rId2"/>
          <a:stretch>
            <a:fillRect/>
          </a:stretch>
        </p:blipFill>
        <p:spPr>
          <a:xfrm>
            <a:off x="1615665" y="878805"/>
            <a:ext cx="4614726" cy="4448364"/>
          </a:xfrm>
          <a:prstGeom prst="rect">
            <a:avLst/>
          </a:prstGeom>
        </p:spPr>
      </p:pic>
      <p:pic>
        <p:nvPicPr>
          <p:cNvPr id="6" name="Picture 5"/>
          <p:cNvPicPr>
            <a:picLocks noChangeAspect="1"/>
          </p:cNvPicPr>
          <p:nvPr/>
        </p:nvPicPr>
        <p:blipFill>
          <a:blip r:embed="rId3"/>
          <a:stretch>
            <a:fillRect/>
          </a:stretch>
        </p:blipFill>
        <p:spPr>
          <a:xfrm>
            <a:off x="70804" y="3374180"/>
            <a:ext cx="2904717" cy="3366934"/>
          </a:xfrm>
          <a:prstGeom prst="rect">
            <a:avLst/>
          </a:prstGeom>
        </p:spPr>
      </p:pic>
    </p:spTree>
    <p:extLst>
      <p:ext uri="{BB962C8B-B14F-4D97-AF65-F5344CB8AC3E}">
        <p14:creationId xmlns:p14="http://schemas.microsoft.com/office/powerpoint/2010/main" val="512222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7E968-6299-46CB-AAF3-607B6BB04449}"/>
              </a:ext>
            </a:extLst>
          </p:cNvPr>
          <p:cNvSpPr>
            <a:spLocks noGrp="1"/>
          </p:cNvSpPr>
          <p:nvPr>
            <p:ph type="title"/>
          </p:nvPr>
        </p:nvSpPr>
        <p:spPr/>
        <p:txBody>
          <a:bodyPr/>
          <a:lstStyle/>
          <a:p>
            <a:r>
              <a:rPr lang="en-GB" dirty="0"/>
              <a:t>PE – Physical </a:t>
            </a:r>
            <a:r>
              <a:rPr lang="en-GB" dirty="0" smtClean="0"/>
              <a:t>education</a:t>
            </a:r>
            <a:endParaRPr lang="en-GB" dirty="0"/>
          </a:p>
        </p:txBody>
      </p:sp>
      <p:sp>
        <p:nvSpPr>
          <p:cNvPr id="4" name="Content Placeholder 3">
            <a:extLst>
              <a:ext uri="{FF2B5EF4-FFF2-40B4-BE49-F238E27FC236}">
                <a16:creationId xmlns:a16="http://schemas.microsoft.com/office/drawing/2014/main" id="{0F1EFAA0-8C36-4311-BFC8-9C7201DD162F}"/>
              </a:ext>
            </a:extLst>
          </p:cNvPr>
          <p:cNvSpPr>
            <a:spLocks noGrp="1"/>
          </p:cNvSpPr>
          <p:nvPr>
            <p:ph sz="half" idx="2"/>
          </p:nvPr>
        </p:nvSpPr>
        <p:spPr/>
        <p:txBody>
          <a:bodyPr>
            <a:normAutofit fontScale="92500" lnSpcReduction="20000"/>
          </a:bodyPr>
          <a:lstStyle/>
          <a:p>
            <a:r>
              <a:rPr lang="en-GB" dirty="0"/>
              <a:t>PE is part of the National Curriculum.</a:t>
            </a:r>
          </a:p>
          <a:p>
            <a:r>
              <a:rPr lang="en-GB" dirty="0"/>
              <a:t>Our PE days are </a:t>
            </a:r>
            <a:r>
              <a:rPr lang="en-GB" dirty="0" smtClean="0"/>
              <a:t>Wednesday (inside) </a:t>
            </a:r>
            <a:r>
              <a:rPr lang="en-GB" dirty="0"/>
              <a:t>and </a:t>
            </a:r>
            <a:r>
              <a:rPr lang="en-GB" dirty="0" smtClean="0"/>
              <a:t>Friday (outside).</a:t>
            </a:r>
          </a:p>
          <a:p>
            <a:r>
              <a:rPr lang="en-GB" dirty="0" smtClean="0"/>
              <a:t>We are lucky to have coaches from Trident Soccer and Northumberland Cricket</a:t>
            </a:r>
            <a:endParaRPr lang="en-GB" dirty="0"/>
          </a:p>
          <a:p>
            <a:r>
              <a:rPr lang="en-GB" dirty="0"/>
              <a:t>Children are to come in their PE </a:t>
            </a:r>
            <a:r>
              <a:rPr lang="en-GB" dirty="0" smtClean="0"/>
              <a:t>tops or school T-shirt for the day.</a:t>
            </a:r>
            <a:endParaRPr lang="en-GB" dirty="0"/>
          </a:p>
          <a:p>
            <a:r>
              <a:rPr lang="en-GB" dirty="0"/>
              <a:t>Children can wear </a:t>
            </a:r>
            <a:r>
              <a:rPr lang="en-GB" dirty="0" smtClean="0"/>
              <a:t>black tracksuit </a:t>
            </a:r>
            <a:r>
              <a:rPr lang="en-GB" dirty="0"/>
              <a:t>bottoms and jumpers if it is cold</a:t>
            </a:r>
            <a:r>
              <a:rPr lang="en-GB" dirty="0" smtClean="0"/>
              <a:t>. Usually shorts.</a:t>
            </a:r>
            <a:endParaRPr lang="en-GB" dirty="0"/>
          </a:p>
          <a:p>
            <a:r>
              <a:rPr lang="en-GB" dirty="0"/>
              <a:t>Other clothing is </a:t>
            </a:r>
            <a:r>
              <a:rPr lang="en-GB" b="1" dirty="0"/>
              <a:t>not</a:t>
            </a:r>
            <a:r>
              <a:rPr lang="en-GB" dirty="0"/>
              <a:t> allowed.</a:t>
            </a:r>
          </a:p>
          <a:p>
            <a:r>
              <a:rPr lang="en-GB" dirty="0"/>
              <a:t>(Swimming kit and days / costs)</a:t>
            </a:r>
          </a:p>
          <a:p>
            <a:endParaRPr lang="en-GB" dirty="0"/>
          </a:p>
        </p:txBody>
      </p:sp>
      <p:pic>
        <p:nvPicPr>
          <p:cNvPr id="3" name="Picture 2"/>
          <p:cNvPicPr>
            <a:picLocks noChangeAspect="1"/>
          </p:cNvPicPr>
          <p:nvPr/>
        </p:nvPicPr>
        <p:blipFill>
          <a:blip r:embed="rId2"/>
          <a:stretch>
            <a:fillRect/>
          </a:stretch>
        </p:blipFill>
        <p:spPr>
          <a:xfrm>
            <a:off x="1202919" y="1443686"/>
            <a:ext cx="3576094" cy="5106440"/>
          </a:xfrm>
          <a:prstGeom prst="rect">
            <a:avLst/>
          </a:prstGeom>
        </p:spPr>
      </p:pic>
    </p:spTree>
    <p:extLst>
      <p:ext uri="{BB962C8B-B14F-4D97-AF65-F5344CB8AC3E}">
        <p14:creationId xmlns:p14="http://schemas.microsoft.com/office/powerpoint/2010/main" val="3003532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E9B1-28A1-4728-865C-72824233DBBA}"/>
              </a:ext>
            </a:extLst>
          </p:cNvPr>
          <p:cNvSpPr>
            <a:spLocks noGrp="1"/>
          </p:cNvSpPr>
          <p:nvPr>
            <p:ph type="title"/>
          </p:nvPr>
        </p:nvSpPr>
        <p:spPr/>
        <p:txBody>
          <a:bodyPr/>
          <a:lstStyle/>
          <a:p>
            <a:r>
              <a:rPr lang="en-GB" dirty="0"/>
              <a:t>We are a reading School!</a:t>
            </a:r>
          </a:p>
        </p:txBody>
      </p:sp>
      <p:sp>
        <p:nvSpPr>
          <p:cNvPr id="3" name="Content Placeholder 2">
            <a:extLst>
              <a:ext uri="{FF2B5EF4-FFF2-40B4-BE49-F238E27FC236}">
                <a16:creationId xmlns:a16="http://schemas.microsoft.com/office/drawing/2014/main" id="{B299DEDA-2ACD-49DF-81D3-25B2EB472115}"/>
              </a:ext>
            </a:extLst>
          </p:cNvPr>
          <p:cNvSpPr>
            <a:spLocks noGrp="1"/>
          </p:cNvSpPr>
          <p:nvPr>
            <p:ph idx="1"/>
          </p:nvPr>
        </p:nvSpPr>
        <p:spPr/>
        <p:txBody>
          <a:bodyPr/>
          <a:lstStyle/>
          <a:p>
            <a:r>
              <a:rPr lang="en-GB" dirty="0"/>
              <a:t>Our ambition is for every child to read by 7 using a synthetic phonics approach and to develop a love of reading for fluency and comprehension in order to access a broad and balanced curriculum. We do everything to make this happen.</a:t>
            </a:r>
          </a:p>
        </p:txBody>
      </p:sp>
      <p:pic>
        <p:nvPicPr>
          <p:cNvPr id="4" name="Picture 3" descr="C:\Users\Taylor.jessica\AppData\Local\Microsoft\Windows\INetCache\Content.MSO\B27E8B46.tmp">
            <a:extLst>
              <a:ext uri="{FF2B5EF4-FFF2-40B4-BE49-F238E27FC236}">
                <a16:creationId xmlns:a16="http://schemas.microsoft.com/office/drawing/2014/main" id="{E73BB637-51B4-428C-BB99-C4A7FA2001D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5199" y="4114799"/>
            <a:ext cx="3525929" cy="1175657"/>
          </a:xfrm>
          <a:prstGeom prst="rect">
            <a:avLst/>
          </a:prstGeom>
          <a:noFill/>
          <a:ln>
            <a:noFill/>
          </a:ln>
        </p:spPr>
      </p:pic>
      <p:pic>
        <p:nvPicPr>
          <p:cNvPr id="5" name="Picture 4" descr="C:\Users\Taylor.jessica\AppData\Local\Microsoft\Windows\INetCache\Content.MSO\CB9B3010.tmp">
            <a:extLst>
              <a:ext uri="{FF2B5EF4-FFF2-40B4-BE49-F238E27FC236}">
                <a16:creationId xmlns:a16="http://schemas.microsoft.com/office/drawing/2014/main" id="{6688144F-5D39-4055-9B96-F3E90D10DD8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8097" y="3917314"/>
            <a:ext cx="3111274" cy="1373142"/>
          </a:xfrm>
          <a:prstGeom prst="rect">
            <a:avLst/>
          </a:prstGeom>
          <a:noFill/>
          <a:ln>
            <a:noFill/>
          </a:ln>
        </p:spPr>
      </p:pic>
    </p:spTree>
    <p:extLst>
      <p:ext uri="{BB962C8B-B14F-4D97-AF65-F5344CB8AC3E}">
        <p14:creationId xmlns:p14="http://schemas.microsoft.com/office/powerpoint/2010/main" val="1378568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4BA0-45A5-4CA0-9B91-D715BFAE3A4D}"/>
              </a:ext>
            </a:extLst>
          </p:cNvPr>
          <p:cNvSpPr>
            <a:spLocks noGrp="1"/>
          </p:cNvSpPr>
          <p:nvPr>
            <p:ph type="title"/>
          </p:nvPr>
        </p:nvSpPr>
        <p:spPr/>
        <p:txBody>
          <a:bodyPr/>
          <a:lstStyle/>
          <a:p>
            <a:r>
              <a:rPr lang="en-GB" dirty="0" err="1"/>
              <a:t>RWInc</a:t>
            </a:r>
            <a:r>
              <a:rPr lang="en-GB" dirty="0"/>
              <a:t> – our method to teach phonics</a:t>
            </a:r>
          </a:p>
        </p:txBody>
      </p:sp>
      <p:sp>
        <p:nvSpPr>
          <p:cNvPr id="3" name="Content Placeholder 2">
            <a:extLst>
              <a:ext uri="{FF2B5EF4-FFF2-40B4-BE49-F238E27FC236}">
                <a16:creationId xmlns:a16="http://schemas.microsoft.com/office/drawing/2014/main" id="{6CFFAB98-5987-4234-956B-FFED20B79853}"/>
              </a:ext>
            </a:extLst>
          </p:cNvPr>
          <p:cNvSpPr>
            <a:spLocks noGrp="1"/>
          </p:cNvSpPr>
          <p:nvPr>
            <p:ph idx="1"/>
          </p:nvPr>
        </p:nvSpPr>
        <p:spPr/>
        <p:txBody>
          <a:bodyPr/>
          <a:lstStyle/>
          <a:p>
            <a:pPr marL="0" indent="0" fontAlgn="t">
              <a:buNone/>
            </a:pPr>
            <a:r>
              <a:rPr lang="en-GB" b="1" dirty="0"/>
              <a:t>Reading</a:t>
            </a:r>
            <a:endParaRPr lang="en-GB" dirty="0"/>
          </a:p>
          <a:p>
            <a:pPr fontAlgn="t"/>
            <a:r>
              <a:rPr lang="en-GB" dirty="0"/>
              <a:t>When using RWI to read the children will:</a:t>
            </a:r>
          </a:p>
          <a:p>
            <a:pPr lvl="0" fontAlgn="t"/>
            <a:r>
              <a:rPr lang="en-GB" dirty="0"/>
              <a:t>Learn 44 sounds and the corresponding letter/letter groups using simple prompts</a:t>
            </a:r>
          </a:p>
          <a:p>
            <a:pPr lvl="0" fontAlgn="t"/>
            <a:r>
              <a:rPr lang="en-GB" dirty="0"/>
              <a:t>Learn to read words using sound blending (Fred talk)</a:t>
            </a:r>
          </a:p>
          <a:p>
            <a:pPr lvl="0" fontAlgn="t"/>
            <a:r>
              <a:rPr lang="en-GB" dirty="0"/>
              <a:t>Read lively stories featuring words they have learnt to sound out</a:t>
            </a:r>
          </a:p>
          <a:p>
            <a:pPr lvl="0" fontAlgn="t"/>
            <a:r>
              <a:rPr lang="en-GB" dirty="0"/>
              <a:t>Show that they comprehend the stories by answering 'Find It' and 'Prove It’</a:t>
            </a:r>
          </a:p>
          <a:p>
            <a:r>
              <a:rPr lang="en-GB" dirty="0"/>
              <a:t>Mrs </a:t>
            </a:r>
            <a:r>
              <a:rPr lang="en-GB" dirty="0" smtClean="0"/>
              <a:t>Redpath </a:t>
            </a:r>
            <a:r>
              <a:rPr lang="en-GB" dirty="0"/>
              <a:t>is our </a:t>
            </a:r>
            <a:r>
              <a:rPr lang="en-GB" dirty="0" smtClean="0"/>
              <a:t>phonics </a:t>
            </a:r>
            <a:r>
              <a:rPr lang="en-GB" dirty="0"/>
              <a:t>leader.</a:t>
            </a:r>
          </a:p>
          <a:p>
            <a:r>
              <a:rPr lang="en-GB" dirty="0"/>
              <a:t>Children </a:t>
            </a:r>
            <a:r>
              <a:rPr lang="en-GB" b="1" dirty="0"/>
              <a:t>will</a:t>
            </a:r>
            <a:r>
              <a:rPr lang="en-GB" dirty="0"/>
              <a:t> read every day in school and </a:t>
            </a:r>
            <a:r>
              <a:rPr lang="en-GB" b="1" dirty="0"/>
              <a:t>we expect </a:t>
            </a:r>
            <a:r>
              <a:rPr lang="en-GB" dirty="0"/>
              <a:t>them to read every day at home.</a:t>
            </a:r>
          </a:p>
        </p:txBody>
      </p:sp>
      <p:pic>
        <p:nvPicPr>
          <p:cNvPr id="4" name="Picture 3" descr="C:\Users\Taylor.jessica\AppData\Local\Microsoft\Windows\INetCache\Content.MSO\B27E8B46.tmp">
            <a:extLst>
              <a:ext uri="{FF2B5EF4-FFF2-40B4-BE49-F238E27FC236}">
                <a16:creationId xmlns:a16="http://schemas.microsoft.com/office/drawing/2014/main" id="{1CD7543B-E5D9-4C31-B6B0-37BCE28A75A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047071" y="1616558"/>
            <a:ext cx="2186987" cy="571501"/>
          </a:xfrm>
          <a:prstGeom prst="rect">
            <a:avLst/>
          </a:prstGeom>
          <a:noFill/>
          <a:ln>
            <a:noFill/>
          </a:ln>
        </p:spPr>
      </p:pic>
    </p:spTree>
    <p:extLst>
      <p:ext uri="{BB962C8B-B14F-4D97-AF65-F5344CB8AC3E}">
        <p14:creationId xmlns:p14="http://schemas.microsoft.com/office/powerpoint/2010/main" val="32043509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2">
      <a:dk1>
        <a:srgbClr val="2C2C2C"/>
      </a:dk1>
      <a:lt1>
        <a:srgbClr val="FFFFFF"/>
      </a:lt1>
      <a:dk2>
        <a:srgbClr val="990033"/>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147</TotalTime>
  <Words>689</Words>
  <Application>Microsoft Office PowerPoint</Application>
  <PresentationFormat>Widescreen</PresentationFormat>
  <Paragraphs>66</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Corbel</vt:lpstr>
      <vt:lpstr>Wingdings</vt:lpstr>
      <vt:lpstr>Banded</vt:lpstr>
      <vt:lpstr>Welcome to the amber Class</vt:lpstr>
      <vt:lpstr>Our vision: Achieving and growing together </vt:lpstr>
      <vt:lpstr>PowerPoint Presentation</vt:lpstr>
      <vt:lpstr>School rules</vt:lpstr>
      <vt:lpstr>Attendance and punctuality</vt:lpstr>
      <vt:lpstr>NEW Uniform</vt:lpstr>
      <vt:lpstr>PE – Physical education</vt:lpstr>
      <vt:lpstr>We are a reading School!</vt:lpstr>
      <vt:lpstr>RWInc – our method to teach phonics</vt:lpstr>
      <vt:lpstr>Accelerated reader – a love of reading</vt:lpstr>
      <vt:lpstr>Spellings – earn 200 points from the menu!</vt:lpstr>
      <vt:lpstr>homework</vt:lpstr>
      <vt:lpstr>How to find out more</vt:lpstr>
      <vt:lpstr>If you need to talk to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 update</dc:title>
  <dc:creator>Gavin Johnston</dc:creator>
  <cp:lastModifiedBy>Gavin Johnston</cp:lastModifiedBy>
  <cp:revision>23</cp:revision>
  <dcterms:created xsi:type="dcterms:W3CDTF">2021-09-05T09:47:29Z</dcterms:created>
  <dcterms:modified xsi:type="dcterms:W3CDTF">2024-09-12T13:38:57Z</dcterms:modified>
</cp:coreProperties>
</file>