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7" r:id="rId2"/>
    <p:sldId id="296" r:id="rId3"/>
    <p:sldId id="282" r:id="rId4"/>
    <p:sldId id="261" r:id="rId5"/>
    <p:sldId id="298" r:id="rId6"/>
    <p:sldId id="299" r:id="rId7"/>
    <p:sldId id="300" r:id="rId8"/>
    <p:sldId id="301" r:id="rId9"/>
    <p:sldId id="302" r:id="rId10"/>
    <p:sldId id="305" r:id="rId11"/>
    <p:sldId id="308" r:id="rId12"/>
    <p:sldId id="309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24F2A-5AC1-45C1-B877-C162D02DB39C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</dgm:pt>
    <dgm:pt modelId="{8B5825B4-BD78-4220-822F-3BA3988D159C}">
      <dgm:prSet phldrT="[Text]"/>
      <dgm:spPr/>
      <dgm:t>
        <a:bodyPr/>
        <a:lstStyle/>
        <a:p>
          <a:r>
            <a:rPr lang="en-GB"/>
            <a:t>Respect</a:t>
          </a:r>
        </a:p>
      </dgm:t>
    </dgm:pt>
    <dgm:pt modelId="{64E8C530-EE45-4CD8-BB78-9CAEE1696119}" type="parTrans" cxnId="{0A6AAEED-3741-4914-A5A6-52CCC2EE6D77}">
      <dgm:prSet/>
      <dgm:spPr/>
      <dgm:t>
        <a:bodyPr/>
        <a:lstStyle/>
        <a:p>
          <a:endParaRPr lang="en-GB"/>
        </a:p>
      </dgm:t>
    </dgm:pt>
    <dgm:pt modelId="{B0C7B24F-69E1-4355-9D86-128AF326EB61}" type="sibTrans" cxnId="{0A6AAEED-3741-4914-A5A6-52CCC2EE6D77}">
      <dgm:prSet/>
      <dgm:spPr/>
      <dgm:t>
        <a:bodyPr/>
        <a:lstStyle/>
        <a:p>
          <a:endParaRPr lang="en-GB"/>
        </a:p>
      </dgm:t>
    </dgm:pt>
    <dgm:pt modelId="{0226593E-0DFF-44D3-9EE9-AB307C6B336A}">
      <dgm:prSet phldrT="[Text]"/>
      <dgm:spPr/>
      <dgm:t>
        <a:bodyPr/>
        <a:lstStyle/>
        <a:p>
          <a:r>
            <a:rPr lang="en-GB"/>
            <a:t>Perseverance</a:t>
          </a:r>
        </a:p>
      </dgm:t>
    </dgm:pt>
    <dgm:pt modelId="{7432FCC4-8D5C-41F7-A3C1-BB79A330563E}" type="parTrans" cxnId="{A5424C38-E1A6-4019-89A7-567126D70ABE}">
      <dgm:prSet/>
      <dgm:spPr/>
      <dgm:t>
        <a:bodyPr/>
        <a:lstStyle/>
        <a:p>
          <a:endParaRPr lang="en-GB"/>
        </a:p>
      </dgm:t>
    </dgm:pt>
    <dgm:pt modelId="{6639CCBD-4C29-4266-8DCA-450D7F6D5F83}" type="sibTrans" cxnId="{A5424C38-E1A6-4019-89A7-567126D70ABE}">
      <dgm:prSet/>
      <dgm:spPr/>
      <dgm:t>
        <a:bodyPr/>
        <a:lstStyle/>
        <a:p>
          <a:endParaRPr lang="en-GB"/>
        </a:p>
      </dgm:t>
    </dgm:pt>
    <dgm:pt modelId="{94184216-6DC7-4E54-8733-51B8333581B1}">
      <dgm:prSet phldrT="[Text]"/>
      <dgm:spPr/>
      <dgm:t>
        <a:bodyPr/>
        <a:lstStyle/>
        <a:p>
          <a:r>
            <a:rPr lang="en-GB"/>
            <a:t>Achievement</a:t>
          </a:r>
        </a:p>
      </dgm:t>
    </dgm:pt>
    <dgm:pt modelId="{78C50454-9ECC-49B6-8A05-D1356B79C5CD}" type="parTrans" cxnId="{401499B4-B3CF-439F-A3D0-4ACB81060FFC}">
      <dgm:prSet/>
      <dgm:spPr/>
      <dgm:t>
        <a:bodyPr/>
        <a:lstStyle/>
        <a:p>
          <a:endParaRPr lang="en-GB"/>
        </a:p>
      </dgm:t>
    </dgm:pt>
    <dgm:pt modelId="{9B64F91E-0FF8-42F9-976C-14EC765599C0}" type="sibTrans" cxnId="{401499B4-B3CF-439F-A3D0-4ACB81060FFC}">
      <dgm:prSet/>
      <dgm:spPr/>
      <dgm:t>
        <a:bodyPr/>
        <a:lstStyle/>
        <a:p>
          <a:endParaRPr lang="en-GB"/>
        </a:p>
      </dgm:t>
    </dgm:pt>
    <dgm:pt modelId="{6E9890EF-4E4D-46D3-B39B-6C9E350DFFA2}" type="pres">
      <dgm:prSet presAssocID="{1EE24F2A-5AC1-45C1-B877-C162D02DB39C}" presName="Name0" presStyleCnt="0">
        <dgm:presLayoutVars>
          <dgm:dir/>
          <dgm:resizeHandles val="exact"/>
        </dgm:presLayoutVars>
      </dgm:prSet>
      <dgm:spPr/>
    </dgm:pt>
    <dgm:pt modelId="{22C75FDC-6027-46B3-B207-6BE11D981C41}" type="pres">
      <dgm:prSet presAssocID="{1EE24F2A-5AC1-45C1-B877-C162D02DB39C}" presName="vNodes" presStyleCnt="0"/>
      <dgm:spPr/>
    </dgm:pt>
    <dgm:pt modelId="{3FD0EC9B-D5AC-4200-857E-52B318FF3A8C}" type="pres">
      <dgm:prSet presAssocID="{8B5825B4-BD78-4220-822F-3BA3988D15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FEAFD-CF2F-45B1-9AE0-1C67744611A3}" type="pres">
      <dgm:prSet presAssocID="{B0C7B24F-69E1-4355-9D86-128AF326EB61}" presName="spacerT" presStyleCnt="0"/>
      <dgm:spPr/>
    </dgm:pt>
    <dgm:pt modelId="{E275EC55-A637-4420-B863-091737B95E42}" type="pres">
      <dgm:prSet presAssocID="{B0C7B24F-69E1-4355-9D86-128AF326EB6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807B630-5779-4B6E-AB5D-C38B68929DA6}" type="pres">
      <dgm:prSet presAssocID="{B0C7B24F-69E1-4355-9D86-128AF326EB61}" presName="spacerB" presStyleCnt="0"/>
      <dgm:spPr/>
    </dgm:pt>
    <dgm:pt modelId="{0B793D35-891E-4677-ACE0-6C70C989575C}" type="pres">
      <dgm:prSet presAssocID="{0226593E-0DFF-44D3-9EE9-AB307C6B33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7F349-F805-484D-882D-2A438EFB999D}" type="pres">
      <dgm:prSet presAssocID="{1EE24F2A-5AC1-45C1-B877-C162D02DB39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E5FC2344-341C-4259-B21E-BD8A0EED368A}" type="pres">
      <dgm:prSet presAssocID="{1EE24F2A-5AC1-45C1-B877-C162D02DB39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50ED25B-788B-4A88-98B2-04604FAA73A2}" type="pres">
      <dgm:prSet presAssocID="{1EE24F2A-5AC1-45C1-B877-C162D02DB39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499B4-B3CF-439F-A3D0-4ACB81060FFC}" srcId="{1EE24F2A-5AC1-45C1-B877-C162D02DB39C}" destId="{94184216-6DC7-4E54-8733-51B8333581B1}" srcOrd="2" destOrd="0" parTransId="{78C50454-9ECC-49B6-8A05-D1356B79C5CD}" sibTransId="{9B64F91E-0FF8-42F9-976C-14EC765599C0}"/>
    <dgm:cxn modelId="{A5424C38-E1A6-4019-89A7-567126D70ABE}" srcId="{1EE24F2A-5AC1-45C1-B877-C162D02DB39C}" destId="{0226593E-0DFF-44D3-9EE9-AB307C6B336A}" srcOrd="1" destOrd="0" parTransId="{7432FCC4-8D5C-41F7-A3C1-BB79A330563E}" sibTransId="{6639CCBD-4C29-4266-8DCA-450D7F6D5F83}"/>
    <dgm:cxn modelId="{0A6AAEED-3741-4914-A5A6-52CCC2EE6D77}" srcId="{1EE24F2A-5AC1-45C1-B877-C162D02DB39C}" destId="{8B5825B4-BD78-4220-822F-3BA3988D159C}" srcOrd="0" destOrd="0" parTransId="{64E8C530-EE45-4CD8-BB78-9CAEE1696119}" sibTransId="{B0C7B24F-69E1-4355-9D86-128AF326EB61}"/>
    <dgm:cxn modelId="{E6C2A7AE-849F-405E-9278-16F44C9A7DCB}" type="presOf" srcId="{1EE24F2A-5AC1-45C1-B877-C162D02DB39C}" destId="{6E9890EF-4E4D-46D3-B39B-6C9E350DFFA2}" srcOrd="0" destOrd="0" presId="urn:microsoft.com/office/officeart/2005/8/layout/equation2"/>
    <dgm:cxn modelId="{CC776DEF-C1B3-4067-BCB7-DAB5EC2CA310}" type="presOf" srcId="{94184216-6DC7-4E54-8733-51B8333581B1}" destId="{F50ED25B-788B-4A88-98B2-04604FAA73A2}" srcOrd="0" destOrd="0" presId="urn:microsoft.com/office/officeart/2005/8/layout/equation2"/>
    <dgm:cxn modelId="{E9F595DC-AB3E-4C4D-9478-A2C79D82AE41}" type="presOf" srcId="{0226593E-0DFF-44D3-9EE9-AB307C6B336A}" destId="{0B793D35-891E-4677-ACE0-6C70C989575C}" srcOrd="0" destOrd="0" presId="urn:microsoft.com/office/officeart/2005/8/layout/equation2"/>
    <dgm:cxn modelId="{66573DBC-EE60-4D17-BB04-3541F11C43CE}" type="presOf" srcId="{6639CCBD-4C29-4266-8DCA-450D7F6D5F83}" destId="{E5FC2344-341C-4259-B21E-BD8A0EED368A}" srcOrd="1" destOrd="0" presId="urn:microsoft.com/office/officeart/2005/8/layout/equation2"/>
    <dgm:cxn modelId="{E976A0EE-86CD-4281-BAFF-4669BA4AEF08}" type="presOf" srcId="{8B5825B4-BD78-4220-822F-3BA3988D159C}" destId="{3FD0EC9B-D5AC-4200-857E-52B318FF3A8C}" srcOrd="0" destOrd="0" presId="urn:microsoft.com/office/officeart/2005/8/layout/equation2"/>
    <dgm:cxn modelId="{84A4D52A-D3FD-4920-A244-C285B600B7E5}" type="presOf" srcId="{B0C7B24F-69E1-4355-9D86-128AF326EB61}" destId="{E275EC55-A637-4420-B863-091737B95E42}" srcOrd="0" destOrd="0" presId="urn:microsoft.com/office/officeart/2005/8/layout/equation2"/>
    <dgm:cxn modelId="{9BE9B495-7017-4D96-94FF-88693B99F10B}" type="presOf" srcId="{6639CCBD-4C29-4266-8DCA-450D7F6D5F83}" destId="{2927F349-F805-484D-882D-2A438EFB999D}" srcOrd="0" destOrd="0" presId="urn:microsoft.com/office/officeart/2005/8/layout/equation2"/>
    <dgm:cxn modelId="{0248464C-EC99-4D47-9DE8-7525A9AEF4E9}" type="presParOf" srcId="{6E9890EF-4E4D-46D3-B39B-6C9E350DFFA2}" destId="{22C75FDC-6027-46B3-B207-6BE11D981C41}" srcOrd="0" destOrd="0" presId="urn:microsoft.com/office/officeart/2005/8/layout/equation2"/>
    <dgm:cxn modelId="{3B3C37FF-74A4-4DE6-A524-2C1F79E1CD3E}" type="presParOf" srcId="{22C75FDC-6027-46B3-B207-6BE11D981C41}" destId="{3FD0EC9B-D5AC-4200-857E-52B318FF3A8C}" srcOrd="0" destOrd="0" presId="urn:microsoft.com/office/officeart/2005/8/layout/equation2"/>
    <dgm:cxn modelId="{2550F99C-DFC5-4D3B-82C5-20C4E6AC4B74}" type="presParOf" srcId="{22C75FDC-6027-46B3-B207-6BE11D981C41}" destId="{B07FEAFD-CF2F-45B1-9AE0-1C67744611A3}" srcOrd="1" destOrd="0" presId="urn:microsoft.com/office/officeart/2005/8/layout/equation2"/>
    <dgm:cxn modelId="{7DFAAA7D-4DF4-4973-83F0-81C9CEB68CF1}" type="presParOf" srcId="{22C75FDC-6027-46B3-B207-6BE11D981C41}" destId="{E275EC55-A637-4420-B863-091737B95E42}" srcOrd="2" destOrd="0" presId="urn:microsoft.com/office/officeart/2005/8/layout/equation2"/>
    <dgm:cxn modelId="{0B804975-3E57-474E-8D80-1825A918B293}" type="presParOf" srcId="{22C75FDC-6027-46B3-B207-6BE11D981C41}" destId="{6807B630-5779-4B6E-AB5D-C38B68929DA6}" srcOrd="3" destOrd="0" presId="urn:microsoft.com/office/officeart/2005/8/layout/equation2"/>
    <dgm:cxn modelId="{F2054025-A8D5-4F65-8323-54EB9F3ADFD5}" type="presParOf" srcId="{22C75FDC-6027-46B3-B207-6BE11D981C41}" destId="{0B793D35-891E-4677-ACE0-6C70C989575C}" srcOrd="4" destOrd="0" presId="urn:microsoft.com/office/officeart/2005/8/layout/equation2"/>
    <dgm:cxn modelId="{8F71478D-045A-4329-8F41-59740561A604}" type="presParOf" srcId="{6E9890EF-4E4D-46D3-B39B-6C9E350DFFA2}" destId="{2927F349-F805-484D-882D-2A438EFB999D}" srcOrd="1" destOrd="0" presId="urn:microsoft.com/office/officeart/2005/8/layout/equation2"/>
    <dgm:cxn modelId="{12C263AC-B31A-4975-B000-5B2FADD830BA}" type="presParOf" srcId="{2927F349-F805-484D-882D-2A438EFB999D}" destId="{E5FC2344-341C-4259-B21E-BD8A0EED368A}" srcOrd="0" destOrd="0" presId="urn:microsoft.com/office/officeart/2005/8/layout/equation2"/>
    <dgm:cxn modelId="{FE07220C-D1BE-4420-A25B-40AEC1D07FB5}" type="presParOf" srcId="{6E9890EF-4E4D-46D3-B39B-6C9E350DFFA2}" destId="{F50ED25B-788B-4A88-98B2-04604FAA73A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0EC9B-D5AC-4200-857E-52B318FF3A8C}">
      <dsp:nvSpPr>
        <dsp:cNvPr id="0" name=""/>
        <dsp:cNvSpPr/>
      </dsp:nvSpPr>
      <dsp:spPr>
        <a:xfrm>
          <a:off x="331679" y="2814"/>
          <a:ext cx="1835957" cy="18359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Respect</a:t>
          </a:r>
        </a:p>
      </dsp:txBody>
      <dsp:txXfrm>
        <a:off x="600549" y="271684"/>
        <a:ext cx="1298217" cy="1298217"/>
      </dsp:txXfrm>
    </dsp:sp>
    <dsp:sp modelId="{E275EC55-A637-4420-B863-091737B95E42}">
      <dsp:nvSpPr>
        <dsp:cNvPr id="0" name=""/>
        <dsp:cNvSpPr/>
      </dsp:nvSpPr>
      <dsp:spPr>
        <a:xfrm>
          <a:off x="717230" y="1987852"/>
          <a:ext cx="1064855" cy="106485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858377" y="2395053"/>
        <a:ext cx="782561" cy="250453"/>
      </dsp:txXfrm>
    </dsp:sp>
    <dsp:sp modelId="{0B793D35-891E-4677-ACE0-6C70C989575C}">
      <dsp:nvSpPr>
        <dsp:cNvPr id="0" name=""/>
        <dsp:cNvSpPr/>
      </dsp:nvSpPr>
      <dsp:spPr>
        <a:xfrm>
          <a:off x="331679" y="3201787"/>
          <a:ext cx="1835957" cy="18359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Perseverance</a:t>
          </a:r>
        </a:p>
      </dsp:txBody>
      <dsp:txXfrm>
        <a:off x="600549" y="3470657"/>
        <a:ext cx="1298217" cy="1298217"/>
      </dsp:txXfrm>
    </dsp:sp>
    <dsp:sp modelId="{2927F349-F805-484D-882D-2A438EFB999D}">
      <dsp:nvSpPr>
        <dsp:cNvPr id="0" name=""/>
        <dsp:cNvSpPr/>
      </dsp:nvSpPr>
      <dsp:spPr>
        <a:xfrm>
          <a:off x="2443031" y="2178791"/>
          <a:ext cx="583834" cy="6829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443031" y="2315386"/>
        <a:ext cx="408684" cy="409786"/>
      </dsp:txXfrm>
    </dsp:sp>
    <dsp:sp modelId="{F50ED25B-788B-4A88-98B2-04604FAA73A2}">
      <dsp:nvSpPr>
        <dsp:cNvPr id="0" name=""/>
        <dsp:cNvSpPr/>
      </dsp:nvSpPr>
      <dsp:spPr>
        <a:xfrm>
          <a:off x="3269212" y="684322"/>
          <a:ext cx="3671915" cy="36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/>
            <a:t>Achievement</a:t>
          </a:r>
        </a:p>
      </dsp:txBody>
      <dsp:txXfrm>
        <a:off x="3806952" y="1222062"/>
        <a:ext cx="2596435" cy="259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7927F-912E-4688-B26A-5F45446B7A4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E663-1C3C-45C6-878D-C6342FB13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3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curriculum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5C52-D5A9-47A4-B73B-8FA65D9CC6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5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3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8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F634973-4DCF-4AF7-8C2A-0E5F7FA6D813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8112A66-1811-438D-8B18-96DA0FDC8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10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rryhotspur.ncea.org.u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DEA4-2A66-47C1-86BA-CDD3E04BA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Welcome to the </a:t>
            </a:r>
            <a:r>
              <a:rPr lang="en-GB" dirty="0" smtClean="0">
                <a:solidFill>
                  <a:srgbClr val="FF0000"/>
                </a:solidFill>
              </a:rPr>
              <a:t>RUBY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Class</a:t>
            </a:r>
          </a:p>
        </p:txBody>
      </p:sp>
      <p:pic>
        <p:nvPicPr>
          <p:cNvPr id="7" name="Picture 6" descr="https://lh6.googleusercontent.com/5rG0XzJeJwH2n_cPzte4e0ymT65eq_tQJHLMGLI7KiejGfXNKqenSJTi9Wh5sT9eJb4SaIPBBTy_eWBjMpFG8_o6XLkkwLP7etoF80wp1KgMaZkF8fW90BB5O5JbbElyOB_ZhR4T-SZtTG9Va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07" y="554581"/>
            <a:ext cx="1082937" cy="117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588529"/>
            <a:ext cx="1258785" cy="1258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02" y="4573089"/>
            <a:ext cx="1562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0A29-BD9E-4A30-B3EF-8DC06DDD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5B6F-01AB-40D9-80C1-0C454F2E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Homework is </a:t>
            </a:r>
            <a:r>
              <a:rPr lang="en-GB" dirty="0" smtClean="0"/>
              <a:t>EYFS:</a:t>
            </a:r>
            <a:endParaRPr lang="en-GB" dirty="0"/>
          </a:p>
          <a:p>
            <a:pPr marL="228600" lvl="1" indent="0">
              <a:buNone/>
            </a:pPr>
            <a:r>
              <a:rPr lang="en-GB" dirty="0" smtClean="0"/>
              <a:t>It </a:t>
            </a:r>
            <a:r>
              <a:rPr lang="en-GB" dirty="0"/>
              <a:t>is set on a Monday and </a:t>
            </a:r>
            <a:r>
              <a:rPr lang="en-GB" dirty="0" smtClean="0"/>
              <a:t>will be added to Tapestry to begin with.</a:t>
            </a:r>
          </a:p>
          <a:p>
            <a:pPr marL="228600" lvl="1" indent="0">
              <a:buNone/>
            </a:pPr>
            <a:endParaRPr lang="en-GB" dirty="0"/>
          </a:p>
          <a:p>
            <a:pPr marL="228600" lvl="1" indent="0">
              <a:buNone/>
            </a:pPr>
            <a:r>
              <a:rPr lang="en-GB" dirty="0" smtClean="0"/>
              <a:t>Homework in EYFS allows us to share the learning from school with home.  It is a practical task to begin with aimed at supporting learning in school e.g. homework this week is to share a family photo that we can display in the home corner.</a:t>
            </a:r>
            <a:endParaRPr lang="en-GB" dirty="0"/>
          </a:p>
          <a:p>
            <a:pPr marL="228600" lvl="1" indent="0">
              <a:buNone/>
            </a:pPr>
            <a:endParaRPr lang="en-GB" dirty="0" smtClean="0"/>
          </a:p>
          <a:p>
            <a:pPr marL="228600" lvl="1" indent="0">
              <a:buNone/>
            </a:pPr>
            <a:r>
              <a:rPr lang="en-GB" dirty="0" smtClean="0"/>
              <a:t>As we move through the year the focus turns to reading.  Supporting the children to read daily at home has a HUGE impact on their learning in every area.  We work hard to get this right at the very beginning.  We use reading incentives to get the children excited.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Homework in the summer term may involve recording in a book.  </a:t>
            </a:r>
          </a:p>
          <a:p>
            <a:pPr marL="2286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2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FAB6-85BC-BB4E-141D-A7DB8BE1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Newsletter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2107-FBC9-7F81-1050-40BB9DD04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E43FD-F515-7DFD-2E09-A8C22CF52FEF}"/>
              </a:ext>
            </a:extLst>
          </p:cNvPr>
          <p:cNvSpPr/>
          <p:nvPr/>
        </p:nvSpPr>
        <p:spPr>
          <a:xfrm>
            <a:off x="506963" y="1979854"/>
            <a:ext cx="3293706" cy="1417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Uniform Hub – Clean, good quality second hand items for a suggested donation of 50p, available from school.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77E08-EAB7-02B6-500E-7324A5DA3D49}"/>
              </a:ext>
            </a:extLst>
          </p:cNvPr>
          <p:cNvSpPr/>
          <p:nvPr/>
        </p:nvSpPr>
        <p:spPr>
          <a:xfrm>
            <a:off x="2547257" y="3882671"/>
            <a:ext cx="3293706" cy="1417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Facebook – Keep up to date with what’s happening in school.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C4AE12-5292-DBB4-B499-7A79F2B4965D}"/>
              </a:ext>
            </a:extLst>
          </p:cNvPr>
          <p:cNvSpPr/>
          <p:nvPr/>
        </p:nvSpPr>
        <p:spPr>
          <a:xfrm>
            <a:off x="8245151" y="2011680"/>
            <a:ext cx="3293706" cy="1417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Arbor App – Update your child’s details, check attendance, pay for trips, clubs and school meals.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7415F-1589-6ADA-FACE-75CD27EF0B38}"/>
              </a:ext>
            </a:extLst>
          </p:cNvPr>
          <p:cNvSpPr/>
          <p:nvPr/>
        </p:nvSpPr>
        <p:spPr>
          <a:xfrm>
            <a:off x="4448106" y="2011680"/>
            <a:ext cx="3293706" cy="1417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Mobile Phones – Please remind children that phones should be turned off when on the school site (including playground)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48D61C-F492-7FF6-9A95-542BFFD889BB}"/>
              </a:ext>
            </a:extLst>
          </p:cNvPr>
          <p:cNvSpPr/>
          <p:nvPr/>
        </p:nvSpPr>
        <p:spPr>
          <a:xfrm>
            <a:off x="6469224" y="3882671"/>
            <a:ext cx="3293706" cy="1417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Water + </a:t>
            </a:r>
            <a:r>
              <a:rPr lang="en-GB" dirty="0" smtClean="0"/>
              <a:t>Snacks</a:t>
            </a:r>
            <a:endParaRPr lang="en-GB" dirty="0"/>
          </a:p>
          <a:p>
            <a:pPr algn="ctr"/>
            <a:r>
              <a:rPr lang="en-GB" dirty="0"/>
              <a:t>Please encourage your child to bring water to </a:t>
            </a:r>
            <a:r>
              <a:rPr lang="en-GB" dirty="0" smtClean="0"/>
              <a:t>school. Fruit is provided for snack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36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FAB6-85BC-BB4E-141D-A7DB8BE1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Bed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9D728-0E59-35CC-226B-8657BC782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78" y="2233984"/>
            <a:ext cx="8732161" cy="41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31D5-9B23-4C9C-8714-2F2004FF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out 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7C7C2-F800-4F6D-820E-6A778D0B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007" y="1913470"/>
            <a:ext cx="9991423" cy="743094"/>
          </a:xfrm>
        </p:spPr>
        <p:txBody>
          <a:bodyPr>
            <a:normAutofit/>
          </a:bodyPr>
          <a:lstStyle/>
          <a:p>
            <a:r>
              <a:rPr lang="en-GB" dirty="0"/>
              <a:t>Our school website: </a:t>
            </a:r>
            <a:r>
              <a:rPr lang="en-GB" dirty="0">
                <a:hlinkClick r:id="rId2"/>
              </a:rPr>
              <a:t>https://harryhotspur.ncea.org.uk/</a:t>
            </a:r>
            <a:r>
              <a:rPr lang="en-GB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7814">
            <a:off x="583043" y="2844411"/>
            <a:ext cx="5897831" cy="3315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2152">
            <a:off x="6261001" y="3156937"/>
            <a:ext cx="5528669" cy="31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B18F-FC44-4A64-A2C3-900E29C0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need to talk to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9DDF-1A12-43F9-A723-3C16D76F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pass on small pieces of information at the beginning of the day.</a:t>
            </a:r>
          </a:p>
          <a:p>
            <a:r>
              <a:rPr lang="en-GB" dirty="0"/>
              <a:t>If you would like to talk more in-depth, please make an appointment with the office. We’re here to listen and address things as soon as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1" y="3318163"/>
            <a:ext cx="2993571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1AFA-C7BC-4F16-8B98-03653B50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Our vision: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b="1" dirty="0"/>
              <a:t>Achieving and growing together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C:\Users\johnston.gavin\Pictures\Vision 2019\IMG_8359.JPG">
            <a:extLst>
              <a:ext uri="{FF2B5EF4-FFF2-40B4-BE49-F238E27FC236}">
                <a16:creationId xmlns:a16="http://schemas.microsoft.com/office/drawing/2014/main" id="{ADCAE3B5-FCB9-4A19-BDDE-0EDF23CEA026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t="5249" r="9859" b="5249"/>
          <a:stretch/>
        </p:blipFill>
        <p:spPr bwMode="auto">
          <a:xfrm>
            <a:off x="4549953" y="3885279"/>
            <a:ext cx="3082075" cy="2642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92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79576" y="764704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62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4000" dirty="0"/>
              <a:t>Keep hands, feet and objects to ourselves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/>
              <a:t>Use quiet, calm voices (no bad language)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/>
              <a:t>Always follow teacher instructions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/>
              <a:t>Care for the school </a:t>
            </a:r>
            <a:r>
              <a:rPr lang="en-GB" sz="4000" dirty="0" smtClean="0"/>
              <a:t>environment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2600" dirty="0" smtClean="0"/>
              <a:t>We adapt this to ensure it is EY’s appropriate using</a:t>
            </a:r>
            <a:br>
              <a:rPr lang="en-GB" sz="2600" dirty="0" smtClean="0"/>
            </a:br>
            <a:r>
              <a:rPr lang="en-GB" sz="2600" dirty="0" smtClean="0"/>
              <a:t> Mr Potato Head. </a:t>
            </a: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699" y="4769789"/>
            <a:ext cx="16383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8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and punctuality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/>
              <a:t>School begins at 8.45am for all children</a:t>
            </a:r>
          </a:p>
          <a:p>
            <a:r>
              <a:rPr lang="en-GB" sz="4000" dirty="0"/>
              <a:t>Breakfast clubs runs from 7.30am/after school club until </a:t>
            </a:r>
            <a:r>
              <a:rPr lang="en-GB" sz="4000" dirty="0" smtClean="0"/>
              <a:t>5.30pm. R to Y6</a:t>
            </a:r>
            <a:endParaRPr lang="en-GB" sz="4000" dirty="0"/>
          </a:p>
          <a:p>
            <a:r>
              <a:rPr lang="en-GB" sz="4000" dirty="0"/>
              <a:t>Children should be at school every day and on time</a:t>
            </a:r>
          </a:p>
          <a:p>
            <a:r>
              <a:rPr lang="en-GB" sz="4000" dirty="0"/>
              <a:t>Good attendance and punctuality sets good habits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393643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3723-718F-4B68-87A6-CF51E501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4" y="78646"/>
            <a:ext cx="7000555" cy="800159"/>
          </a:xfrm>
        </p:spPr>
        <p:txBody>
          <a:bodyPr/>
          <a:lstStyle/>
          <a:p>
            <a:r>
              <a:rPr lang="en-GB" dirty="0"/>
              <a:t>Uniform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9EDF0-76EB-4218-900A-6398201DF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Smart school uniform and black school shoes.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92" y="2011680"/>
            <a:ext cx="33051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E968-6299-46CB-AAF3-607B6BB0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– Physical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EFAA0-8C36-4311-BFC8-9C7201DD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119" y="2068411"/>
            <a:ext cx="4754880" cy="4206240"/>
          </a:xfrm>
        </p:spPr>
        <p:txBody>
          <a:bodyPr>
            <a:normAutofit/>
          </a:bodyPr>
          <a:lstStyle/>
          <a:p>
            <a:r>
              <a:rPr lang="en-GB" dirty="0"/>
              <a:t>PE is part of the National Curriculum.</a:t>
            </a:r>
          </a:p>
          <a:p>
            <a:r>
              <a:rPr lang="en-GB" dirty="0"/>
              <a:t>Our PE </a:t>
            </a:r>
            <a:r>
              <a:rPr lang="en-GB" dirty="0" smtClean="0"/>
              <a:t>day in Thursday. PE is in the afternoon.</a:t>
            </a:r>
            <a:endParaRPr lang="en-GB" dirty="0"/>
          </a:p>
          <a:p>
            <a:r>
              <a:rPr lang="en-GB" dirty="0"/>
              <a:t>Children are to come in their PE </a:t>
            </a:r>
            <a:r>
              <a:rPr lang="en-GB" dirty="0" smtClean="0"/>
              <a:t>tops and school jumper </a:t>
            </a:r>
            <a:r>
              <a:rPr lang="en-GB" dirty="0"/>
              <a:t>and either black or burgundy shorts or tracksuit bottoms and trainers. </a:t>
            </a:r>
          </a:p>
          <a:p>
            <a:r>
              <a:rPr lang="en-GB" dirty="0"/>
              <a:t>Other clothing is </a:t>
            </a:r>
            <a:r>
              <a:rPr lang="en-GB" b="1" dirty="0"/>
              <a:t>not</a:t>
            </a:r>
            <a:r>
              <a:rPr lang="en-GB" dirty="0"/>
              <a:t> allowed.</a:t>
            </a:r>
          </a:p>
          <a:p>
            <a:r>
              <a:rPr lang="en-GB" dirty="0"/>
              <a:t>Swimming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443686"/>
            <a:ext cx="3576094" cy="51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3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E9B1-28A1-4728-865C-72824233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a reading School!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DEDA-2ACD-49DF-81D3-25B2EB472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ambition is for every child to read by 7 using a synthetic phonics approach and to develop a love of reading for fluency and comprehension in order to access a broad and balanced curriculum. We do everything to make this happen.</a:t>
            </a:r>
          </a:p>
        </p:txBody>
      </p:sp>
      <p:pic>
        <p:nvPicPr>
          <p:cNvPr id="4" name="Picture 3" descr="C:\Users\Taylor.jessica\AppData\Local\Microsoft\Windows\INetCache\Content.MSO\B27E8B46.tmp">
            <a:extLst>
              <a:ext uri="{FF2B5EF4-FFF2-40B4-BE49-F238E27FC236}">
                <a16:creationId xmlns:a16="http://schemas.microsoft.com/office/drawing/2014/main" id="{E73BB637-51B4-428C-BB99-C4A7FA2001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7" y="3082834"/>
            <a:ext cx="3525929" cy="117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82" y="4114800"/>
            <a:ext cx="1807709" cy="255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682" y="4589145"/>
            <a:ext cx="32575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4BA0-45A5-4CA0-9B91-D715BFAE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RWInc</a:t>
            </a:r>
            <a:r>
              <a:rPr lang="en-GB" dirty="0"/>
              <a:t> – our method to teach 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AB98-5987-4234-956B-FFED20B7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en-GB" b="1" dirty="0"/>
              <a:t>Reading</a:t>
            </a:r>
            <a:endParaRPr lang="en-GB" dirty="0"/>
          </a:p>
          <a:p>
            <a:pPr fontAlgn="t"/>
            <a:r>
              <a:rPr lang="en-GB" dirty="0"/>
              <a:t>When using RWI to read the children will:</a:t>
            </a:r>
          </a:p>
          <a:p>
            <a:pPr lvl="0" fontAlgn="t"/>
            <a:r>
              <a:rPr lang="en-GB" dirty="0"/>
              <a:t>Learn 44 sounds and the corresponding letter/letter groups using simple prompts</a:t>
            </a:r>
          </a:p>
          <a:p>
            <a:pPr lvl="0" fontAlgn="t"/>
            <a:r>
              <a:rPr lang="en-GB" dirty="0"/>
              <a:t>Learn to read words using sound blending (Fred talk)</a:t>
            </a:r>
          </a:p>
          <a:p>
            <a:pPr lvl="0" fontAlgn="t"/>
            <a:r>
              <a:rPr lang="en-GB" dirty="0"/>
              <a:t>Read lively stories featuring words they have learnt to sound out</a:t>
            </a:r>
          </a:p>
          <a:p>
            <a:pPr lvl="0" fontAlgn="t"/>
            <a:r>
              <a:rPr lang="en-GB" dirty="0"/>
              <a:t>Show that they comprehend the stories by answering 'Find It' and 'Prove It’</a:t>
            </a:r>
          </a:p>
          <a:p>
            <a:r>
              <a:rPr lang="en-GB" dirty="0"/>
              <a:t>Mrs Redpath is our phonics leader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More information will follow to allow you to support your child on this important journey.</a:t>
            </a:r>
            <a:endParaRPr lang="en-GB" dirty="0"/>
          </a:p>
        </p:txBody>
      </p:sp>
      <p:pic>
        <p:nvPicPr>
          <p:cNvPr id="4" name="Picture 3" descr="C:\Users\Taylor.jessica\AppData\Local\Microsoft\Windows\INetCache\Content.MSO\B27E8B46.tmp">
            <a:extLst>
              <a:ext uri="{FF2B5EF4-FFF2-40B4-BE49-F238E27FC236}">
                <a16:creationId xmlns:a16="http://schemas.microsoft.com/office/drawing/2014/main" id="{1CD7543B-E5D9-4C31-B6B0-37BCE28A75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71" y="1616558"/>
            <a:ext cx="2186987" cy="57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50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2">
      <a:dk1>
        <a:srgbClr val="2C2C2C"/>
      </a:dk1>
      <a:lt1>
        <a:srgbClr val="FFFFFF"/>
      </a:lt1>
      <a:dk2>
        <a:srgbClr val="990033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201</TotalTime>
  <Words>569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</vt:lpstr>
      <vt:lpstr>Banded</vt:lpstr>
      <vt:lpstr>Welcome to the RUBY Class</vt:lpstr>
      <vt:lpstr>Our vision: Achieving and growing together </vt:lpstr>
      <vt:lpstr>PowerPoint Presentation</vt:lpstr>
      <vt:lpstr>School rules</vt:lpstr>
      <vt:lpstr>Attendance and punctuality</vt:lpstr>
      <vt:lpstr>Uniform</vt:lpstr>
      <vt:lpstr>PE – Physical education</vt:lpstr>
      <vt:lpstr>We are a reading School!</vt:lpstr>
      <vt:lpstr>RWInc – our method to teach phonics</vt:lpstr>
      <vt:lpstr>homework</vt:lpstr>
      <vt:lpstr>Newsletter Information</vt:lpstr>
      <vt:lpstr>Bed Time</vt:lpstr>
      <vt:lpstr>How to find out more</vt:lpstr>
      <vt:lpstr>If you need to talk to us…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update</dc:title>
  <dc:creator>Gavin Johnston</dc:creator>
  <cp:lastModifiedBy>Sue Lockey</cp:lastModifiedBy>
  <cp:revision>26</cp:revision>
  <dcterms:created xsi:type="dcterms:W3CDTF">2021-09-05T09:47:29Z</dcterms:created>
  <dcterms:modified xsi:type="dcterms:W3CDTF">2025-09-15T16:44:20Z</dcterms:modified>
</cp:coreProperties>
</file>