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97" r:id="rId2"/>
    <p:sldId id="296" r:id="rId3"/>
    <p:sldId id="282" r:id="rId4"/>
    <p:sldId id="261" r:id="rId5"/>
    <p:sldId id="298" r:id="rId6"/>
    <p:sldId id="299" r:id="rId7"/>
    <p:sldId id="300" r:id="rId8"/>
    <p:sldId id="301" r:id="rId9"/>
    <p:sldId id="302" r:id="rId10"/>
    <p:sldId id="303" r:id="rId11"/>
    <p:sldId id="305" r:id="rId12"/>
    <p:sldId id="308" r:id="rId13"/>
    <p:sldId id="309" r:id="rId14"/>
    <p:sldId id="306" r:id="rId15"/>
    <p:sldId id="30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76" autoAdjust="0"/>
    <p:restoredTop sz="94660"/>
  </p:normalViewPr>
  <p:slideViewPr>
    <p:cSldViewPr snapToGrid="0">
      <p:cViewPr varScale="1">
        <p:scale>
          <a:sx n="66" d="100"/>
          <a:sy n="66" d="100"/>
        </p:scale>
        <p:origin x="66"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E24F2A-5AC1-45C1-B877-C162D02DB39C}" type="doc">
      <dgm:prSet loTypeId="urn:microsoft.com/office/officeart/2005/8/layout/equation2" loCatId="relationship" qsTypeId="urn:microsoft.com/office/officeart/2005/8/quickstyle/3d1" qsCatId="3D" csTypeId="urn:microsoft.com/office/officeart/2005/8/colors/accent1_2" csCatId="accent1" phldr="1"/>
      <dgm:spPr/>
    </dgm:pt>
    <dgm:pt modelId="{8B5825B4-BD78-4220-822F-3BA3988D159C}">
      <dgm:prSet phldrT="[Text]"/>
      <dgm:spPr/>
      <dgm:t>
        <a:bodyPr/>
        <a:lstStyle/>
        <a:p>
          <a:r>
            <a:rPr lang="en-GB"/>
            <a:t>Respect</a:t>
          </a:r>
        </a:p>
      </dgm:t>
    </dgm:pt>
    <dgm:pt modelId="{64E8C530-EE45-4CD8-BB78-9CAEE1696119}" type="parTrans" cxnId="{0A6AAEED-3741-4914-A5A6-52CCC2EE6D77}">
      <dgm:prSet/>
      <dgm:spPr/>
      <dgm:t>
        <a:bodyPr/>
        <a:lstStyle/>
        <a:p>
          <a:endParaRPr lang="en-GB"/>
        </a:p>
      </dgm:t>
    </dgm:pt>
    <dgm:pt modelId="{B0C7B24F-69E1-4355-9D86-128AF326EB61}" type="sibTrans" cxnId="{0A6AAEED-3741-4914-A5A6-52CCC2EE6D77}">
      <dgm:prSet/>
      <dgm:spPr/>
      <dgm:t>
        <a:bodyPr/>
        <a:lstStyle/>
        <a:p>
          <a:endParaRPr lang="en-GB"/>
        </a:p>
      </dgm:t>
    </dgm:pt>
    <dgm:pt modelId="{0226593E-0DFF-44D3-9EE9-AB307C6B336A}">
      <dgm:prSet phldrT="[Text]"/>
      <dgm:spPr/>
      <dgm:t>
        <a:bodyPr/>
        <a:lstStyle/>
        <a:p>
          <a:r>
            <a:rPr lang="en-GB"/>
            <a:t>Perseverance</a:t>
          </a:r>
        </a:p>
      </dgm:t>
    </dgm:pt>
    <dgm:pt modelId="{7432FCC4-8D5C-41F7-A3C1-BB79A330563E}" type="parTrans" cxnId="{A5424C38-E1A6-4019-89A7-567126D70ABE}">
      <dgm:prSet/>
      <dgm:spPr/>
      <dgm:t>
        <a:bodyPr/>
        <a:lstStyle/>
        <a:p>
          <a:endParaRPr lang="en-GB"/>
        </a:p>
      </dgm:t>
    </dgm:pt>
    <dgm:pt modelId="{6639CCBD-4C29-4266-8DCA-450D7F6D5F83}" type="sibTrans" cxnId="{A5424C38-E1A6-4019-89A7-567126D70ABE}">
      <dgm:prSet/>
      <dgm:spPr/>
      <dgm:t>
        <a:bodyPr/>
        <a:lstStyle/>
        <a:p>
          <a:endParaRPr lang="en-GB"/>
        </a:p>
      </dgm:t>
    </dgm:pt>
    <dgm:pt modelId="{94184216-6DC7-4E54-8733-51B8333581B1}">
      <dgm:prSet phldrT="[Text]"/>
      <dgm:spPr/>
      <dgm:t>
        <a:bodyPr/>
        <a:lstStyle/>
        <a:p>
          <a:r>
            <a:rPr lang="en-GB"/>
            <a:t>Achievement</a:t>
          </a:r>
        </a:p>
      </dgm:t>
    </dgm:pt>
    <dgm:pt modelId="{78C50454-9ECC-49B6-8A05-D1356B79C5CD}" type="parTrans" cxnId="{401499B4-B3CF-439F-A3D0-4ACB81060FFC}">
      <dgm:prSet/>
      <dgm:spPr/>
      <dgm:t>
        <a:bodyPr/>
        <a:lstStyle/>
        <a:p>
          <a:endParaRPr lang="en-GB"/>
        </a:p>
      </dgm:t>
    </dgm:pt>
    <dgm:pt modelId="{9B64F91E-0FF8-42F9-976C-14EC765599C0}" type="sibTrans" cxnId="{401499B4-B3CF-439F-A3D0-4ACB81060FFC}">
      <dgm:prSet/>
      <dgm:spPr/>
      <dgm:t>
        <a:bodyPr/>
        <a:lstStyle/>
        <a:p>
          <a:endParaRPr lang="en-GB"/>
        </a:p>
      </dgm:t>
    </dgm:pt>
    <dgm:pt modelId="{6E9890EF-4E4D-46D3-B39B-6C9E350DFFA2}" type="pres">
      <dgm:prSet presAssocID="{1EE24F2A-5AC1-45C1-B877-C162D02DB39C}" presName="Name0" presStyleCnt="0">
        <dgm:presLayoutVars>
          <dgm:dir/>
          <dgm:resizeHandles val="exact"/>
        </dgm:presLayoutVars>
      </dgm:prSet>
      <dgm:spPr/>
    </dgm:pt>
    <dgm:pt modelId="{22C75FDC-6027-46B3-B207-6BE11D981C41}" type="pres">
      <dgm:prSet presAssocID="{1EE24F2A-5AC1-45C1-B877-C162D02DB39C}" presName="vNodes" presStyleCnt="0"/>
      <dgm:spPr/>
    </dgm:pt>
    <dgm:pt modelId="{3FD0EC9B-D5AC-4200-857E-52B318FF3A8C}" type="pres">
      <dgm:prSet presAssocID="{8B5825B4-BD78-4220-822F-3BA3988D159C}" presName="node" presStyleLbl="node1" presStyleIdx="0" presStyleCnt="3">
        <dgm:presLayoutVars>
          <dgm:bulletEnabled val="1"/>
        </dgm:presLayoutVars>
      </dgm:prSet>
      <dgm:spPr/>
      <dgm:t>
        <a:bodyPr/>
        <a:lstStyle/>
        <a:p>
          <a:endParaRPr lang="en-US"/>
        </a:p>
      </dgm:t>
    </dgm:pt>
    <dgm:pt modelId="{B07FEAFD-CF2F-45B1-9AE0-1C67744611A3}" type="pres">
      <dgm:prSet presAssocID="{B0C7B24F-69E1-4355-9D86-128AF326EB61}" presName="spacerT" presStyleCnt="0"/>
      <dgm:spPr/>
    </dgm:pt>
    <dgm:pt modelId="{E275EC55-A637-4420-B863-091737B95E42}" type="pres">
      <dgm:prSet presAssocID="{B0C7B24F-69E1-4355-9D86-128AF326EB61}" presName="sibTrans" presStyleLbl="sibTrans2D1" presStyleIdx="0" presStyleCnt="2"/>
      <dgm:spPr/>
      <dgm:t>
        <a:bodyPr/>
        <a:lstStyle/>
        <a:p>
          <a:endParaRPr lang="en-US"/>
        </a:p>
      </dgm:t>
    </dgm:pt>
    <dgm:pt modelId="{6807B630-5779-4B6E-AB5D-C38B68929DA6}" type="pres">
      <dgm:prSet presAssocID="{B0C7B24F-69E1-4355-9D86-128AF326EB61}" presName="spacerB" presStyleCnt="0"/>
      <dgm:spPr/>
    </dgm:pt>
    <dgm:pt modelId="{0B793D35-891E-4677-ACE0-6C70C989575C}" type="pres">
      <dgm:prSet presAssocID="{0226593E-0DFF-44D3-9EE9-AB307C6B336A}" presName="node" presStyleLbl="node1" presStyleIdx="1" presStyleCnt="3">
        <dgm:presLayoutVars>
          <dgm:bulletEnabled val="1"/>
        </dgm:presLayoutVars>
      </dgm:prSet>
      <dgm:spPr/>
      <dgm:t>
        <a:bodyPr/>
        <a:lstStyle/>
        <a:p>
          <a:endParaRPr lang="en-US"/>
        </a:p>
      </dgm:t>
    </dgm:pt>
    <dgm:pt modelId="{2927F349-F805-484D-882D-2A438EFB999D}" type="pres">
      <dgm:prSet presAssocID="{1EE24F2A-5AC1-45C1-B877-C162D02DB39C}" presName="sibTransLast" presStyleLbl="sibTrans2D1" presStyleIdx="1" presStyleCnt="2"/>
      <dgm:spPr/>
      <dgm:t>
        <a:bodyPr/>
        <a:lstStyle/>
        <a:p>
          <a:endParaRPr lang="en-US"/>
        </a:p>
      </dgm:t>
    </dgm:pt>
    <dgm:pt modelId="{E5FC2344-341C-4259-B21E-BD8A0EED368A}" type="pres">
      <dgm:prSet presAssocID="{1EE24F2A-5AC1-45C1-B877-C162D02DB39C}" presName="connectorText" presStyleLbl="sibTrans2D1" presStyleIdx="1" presStyleCnt="2"/>
      <dgm:spPr/>
      <dgm:t>
        <a:bodyPr/>
        <a:lstStyle/>
        <a:p>
          <a:endParaRPr lang="en-US"/>
        </a:p>
      </dgm:t>
    </dgm:pt>
    <dgm:pt modelId="{F50ED25B-788B-4A88-98B2-04604FAA73A2}" type="pres">
      <dgm:prSet presAssocID="{1EE24F2A-5AC1-45C1-B877-C162D02DB39C}" presName="lastNode" presStyleLbl="node1" presStyleIdx="2" presStyleCnt="3">
        <dgm:presLayoutVars>
          <dgm:bulletEnabled val="1"/>
        </dgm:presLayoutVars>
      </dgm:prSet>
      <dgm:spPr/>
      <dgm:t>
        <a:bodyPr/>
        <a:lstStyle/>
        <a:p>
          <a:endParaRPr lang="en-US"/>
        </a:p>
      </dgm:t>
    </dgm:pt>
  </dgm:ptLst>
  <dgm:cxnLst>
    <dgm:cxn modelId="{401499B4-B3CF-439F-A3D0-4ACB81060FFC}" srcId="{1EE24F2A-5AC1-45C1-B877-C162D02DB39C}" destId="{94184216-6DC7-4E54-8733-51B8333581B1}" srcOrd="2" destOrd="0" parTransId="{78C50454-9ECC-49B6-8A05-D1356B79C5CD}" sibTransId="{9B64F91E-0FF8-42F9-976C-14EC765599C0}"/>
    <dgm:cxn modelId="{A5424C38-E1A6-4019-89A7-567126D70ABE}" srcId="{1EE24F2A-5AC1-45C1-B877-C162D02DB39C}" destId="{0226593E-0DFF-44D3-9EE9-AB307C6B336A}" srcOrd="1" destOrd="0" parTransId="{7432FCC4-8D5C-41F7-A3C1-BB79A330563E}" sibTransId="{6639CCBD-4C29-4266-8DCA-450D7F6D5F83}"/>
    <dgm:cxn modelId="{0A6AAEED-3741-4914-A5A6-52CCC2EE6D77}" srcId="{1EE24F2A-5AC1-45C1-B877-C162D02DB39C}" destId="{8B5825B4-BD78-4220-822F-3BA3988D159C}" srcOrd="0" destOrd="0" parTransId="{64E8C530-EE45-4CD8-BB78-9CAEE1696119}" sibTransId="{B0C7B24F-69E1-4355-9D86-128AF326EB61}"/>
    <dgm:cxn modelId="{E6C2A7AE-849F-405E-9278-16F44C9A7DCB}" type="presOf" srcId="{1EE24F2A-5AC1-45C1-B877-C162D02DB39C}" destId="{6E9890EF-4E4D-46D3-B39B-6C9E350DFFA2}" srcOrd="0" destOrd="0" presId="urn:microsoft.com/office/officeart/2005/8/layout/equation2"/>
    <dgm:cxn modelId="{CC776DEF-C1B3-4067-BCB7-DAB5EC2CA310}" type="presOf" srcId="{94184216-6DC7-4E54-8733-51B8333581B1}" destId="{F50ED25B-788B-4A88-98B2-04604FAA73A2}" srcOrd="0" destOrd="0" presId="urn:microsoft.com/office/officeart/2005/8/layout/equation2"/>
    <dgm:cxn modelId="{E9F595DC-AB3E-4C4D-9478-A2C79D82AE41}" type="presOf" srcId="{0226593E-0DFF-44D3-9EE9-AB307C6B336A}" destId="{0B793D35-891E-4677-ACE0-6C70C989575C}" srcOrd="0" destOrd="0" presId="urn:microsoft.com/office/officeart/2005/8/layout/equation2"/>
    <dgm:cxn modelId="{66573DBC-EE60-4D17-BB04-3541F11C43CE}" type="presOf" srcId="{6639CCBD-4C29-4266-8DCA-450D7F6D5F83}" destId="{E5FC2344-341C-4259-B21E-BD8A0EED368A}" srcOrd="1" destOrd="0" presId="urn:microsoft.com/office/officeart/2005/8/layout/equation2"/>
    <dgm:cxn modelId="{E976A0EE-86CD-4281-BAFF-4669BA4AEF08}" type="presOf" srcId="{8B5825B4-BD78-4220-822F-3BA3988D159C}" destId="{3FD0EC9B-D5AC-4200-857E-52B318FF3A8C}" srcOrd="0" destOrd="0" presId="urn:microsoft.com/office/officeart/2005/8/layout/equation2"/>
    <dgm:cxn modelId="{84A4D52A-D3FD-4920-A244-C285B600B7E5}" type="presOf" srcId="{B0C7B24F-69E1-4355-9D86-128AF326EB61}" destId="{E275EC55-A637-4420-B863-091737B95E42}" srcOrd="0" destOrd="0" presId="urn:microsoft.com/office/officeart/2005/8/layout/equation2"/>
    <dgm:cxn modelId="{9BE9B495-7017-4D96-94FF-88693B99F10B}" type="presOf" srcId="{6639CCBD-4C29-4266-8DCA-450D7F6D5F83}" destId="{2927F349-F805-484D-882D-2A438EFB999D}" srcOrd="0" destOrd="0" presId="urn:microsoft.com/office/officeart/2005/8/layout/equation2"/>
    <dgm:cxn modelId="{0248464C-EC99-4D47-9DE8-7525A9AEF4E9}" type="presParOf" srcId="{6E9890EF-4E4D-46D3-B39B-6C9E350DFFA2}" destId="{22C75FDC-6027-46B3-B207-6BE11D981C41}" srcOrd="0" destOrd="0" presId="urn:microsoft.com/office/officeart/2005/8/layout/equation2"/>
    <dgm:cxn modelId="{3B3C37FF-74A4-4DE6-A524-2C1F79E1CD3E}" type="presParOf" srcId="{22C75FDC-6027-46B3-B207-6BE11D981C41}" destId="{3FD0EC9B-D5AC-4200-857E-52B318FF3A8C}" srcOrd="0" destOrd="0" presId="urn:microsoft.com/office/officeart/2005/8/layout/equation2"/>
    <dgm:cxn modelId="{2550F99C-DFC5-4D3B-82C5-20C4E6AC4B74}" type="presParOf" srcId="{22C75FDC-6027-46B3-B207-6BE11D981C41}" destId="{B07FEAFD-CF2F-45B1-9AE0-1C67744611A3}" srcOrd="1" destOrd="0" presId="urn:microsoft.com/office/officeart/2005/8/layout/equation2"/>
    <dgm:cxn modelId="{7DFAAA7D-4DF4-4973-83F0-81C9CEB68CF1}" type="presParOf" srcId="{22C75FDC-6027-46B3-B207-6BE11D981C41}" destId="{E275EC55-A637-4420-B863-091737B95E42}" srcOrd="2" destOrd="0" presId="urn:microsoft.com/office/officeart/2005/8/layout/equation2"/>
    <dgm:cxn modelId="{0B804975-3E57-474E-8D80-1825A918B293}" type="presParOf" srcId="{22C75FDC-6027-46B3-B207-6BE11D981C41}" destId="{6807B630-5779-4B6E-AB5D-C38B68929DA6}" srcOrd="3" destOrd="0" presId="urn:microsoft.com/office/officeart/2005/8/layout/equation2"/>
    <dgm:cxn modelId="{F2054025-A8D5-4F65-8323-54EB9F3ADFD5}" type="presParOf" srcId="{22C75FDC-6027-46B3-B207-6BE11D981C41}" destId="{0B793D35-891E-4677-ACE0-6C70C989575C}" srcOrd="4" destOrd="0" presId="urn:microsoft.com/office/officeart/2005/8/layout/equation2"/>
    <dgm:cxn modelId="{8F71478D-045A-4329-8F41-59740561A604}" type="presParOf" srcId="{6E9890EF-4E4D-46D3-B39B-6C9E350DFFA2}" destId="{2927F349-F805-484D-882D-2A438EFB999D}" srcOrd="1" destOrd="0" presId="urn:microsoft.com/office/officeart/2005/8/layout/equation2"/>
    <dgm:cxn modelId="{12C263AC-B31A-4975-B000-5B2FADD830BA}" type="presParOf" srcId="{2927F349-F805-484D-882D-2A438EFB999D}" destId="{E5FC2344-341C-4259-B21E-BD8A0EED368A}" srcOrd="0" destOrd="0" presId="urn:microsoft.com/office/officeart/2005/8/layout/equation2"/>
    <dgm:cxn modelId="{FE07220C-D1BE-4420-A25B-40AEC1D07FB5}" type="presParOf" srcId="{6E9890EF-4E4D-46D3-B39B-6C9E350DFFA2}" destId="{F50ED25B-788B-4A88-98B2-04604FAA73A2}"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0EC9B-D5AC-4200-857E-52B318FF3A8C}">
      <dsp:nvSpPr>
        <dsp:cNvPr id="0" name=""/>
        <dsp:cNvSpPr/>
      </dsp:nvSpPr>
      <dsp:spPr>
        <a:xfrm>
          <a:off x="331679" y="2814"/>
          <a:ext cx="1835957" cy="1835957"/>
        </a:xfrm>
        <a:prstGeom prst="ellipse">
          <a:avLst/>
        </a:prstGeom>
        <a:gradFill rotWithShape="0">
          <a:gsLst>
            <a:gs pos="0">
              <a:schemeClr val="accent1">
                <a:hueOff val="0"/>
                <a:satOff val="0"/>
                <a:lumOff val="0"/>
                <a:alphaOff val="0"/>
                <a:tint val="85000"/>
                <a:shade val="98000"/>
                <a:satMod val="110000"/>
                <a:lumMod val="103000"/>
              </a:schemeClr>
            </a:gs>
            <a:gs pos="50000">
              <a:schemeClr val="accent1">
                <a:hueOff val="0"/>
                <a:satOff val="0"/>
                <a:lumOff val="0"/>
                <a:alphaOff val="0"/>
                <a:shade val="85000"/>
                <a:satMod val="105000"/>
                <a:lumMod val="100000"/>
              </a:schemeClr>
            </a:gs>
            <a:gs pos="100000">
              <a:schemeClr val="accent1">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a:t>Respect</a:t>
          </a:r>
        </a:p>
      </dsp:txBody>
      <dsp:txXfrm>
        <a:off x="600549" y="271684"/>
        <a:ext cx="1298217" cy="1298217"/>
      </dsp:txXfrm>
    </dsp:sp>
    <dsp:sp modelId="{E275EC55-A637-4420-B863-091737B95E42}">
      <dsp:nvSpPr>
        <dsp:cNvPr id="0" name=""/>
        <dsp:cNvSpPr/>
      </dsp:nvSpPr>
      <dsp:spPr>
        <a:xfrm>
          <a:off x="717230" y="1987852"/>
          <a:ext cx="1064855" cy="1064855"/>
        </a:xfrm>
        <a:prstGeom prst="mathPlus">
          <a:avLst/>
        </a:prstGeom>
        <a:gradFill rotWithShape="0">
          <a:gsLst>
            <a:gs pos="0">
              <a:schemeClr val="accent1">
                <a:tint val="60000"/>
                <a:hueOff val="0"/>
                <a:satOff val="0"/>
                <a:lumOff val="0"/>
                <a:alphaOff val="0"/>
                <a:tint val="85000"/>
                <a:shade val="98000"/>
                <a:satMod val="110000"/>
                <a:lumMod val="103000"/>
              </a:schemeClr>
            </a:gs>
            <a:gs pos="50000">
              <a:schemeClr val="accent1">
                <a:tint val="60000"/>
                <a:hueOff val="0"/>
                <a:satOff val="0"/>
                <a:lumOff val="0"/>
                <a:alphaOff val="0"/>
                <a:shade val="85000"/>
                <a:satMod val="105000"/>
                <a:lumMod val="100000"/>
              </a:schemeClr>
            </a:gs>
            <a:gs pos="100000">
              <a:schemeClr val="accent1">
                <a:tint val="60000"/>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858377" y="2395053"/>
        <a:ext cx="782561" cy="250453"/>
      </dsp:txXfrm>
    </dsp:sp>
    <dsp:sp modelId="{0B793D35-891E-4677-ACE0-6C70C989575C}">
      <dsp:nvSpPr>
        <dsp:cNvPr id="0" name=""/>
        <dsp:cNvSpPr/>
      </dsp:nvSpPr>
      <dsp:spPr>
        <a:xfrm>
          <a:off x="331679" y="3201787"/>
          <a:ext cx="1835957" cy="1835957"/>
        </a:xfrm>
        <a:prstGeom prst="ellipse">
          <a:avLst/>
        </a:prstGeom>
        <a:gradFill rotWithShape="0">
          <a:gsLst>
            <a:gs pos="0">
              <a:schemeClr val="accent1">
                <a:hueOff val="0"/>
                <a:satOff val="0"/>
                <a:lumOff val="0"/>
                <a:alphaOff val="0"/>
                <a:tint val="85000"/>
                <a:shade val="98000"/>
                <a:satMod val="110000"/>
                <a:lumMod val="103000"/>
              </a:schemeClr>
            </a:gs>
            <a:gs pos="50000">
              <a:schemeClr val="accent1">
                <a:hueOff val="0"/>
                <a:satOff val="0"/>
                <a:lumOff val="0"/>
                <a:alphaOff val="0"/>
                <a:shade val="85000"/>
                <a:satMod val="105000"/>
                <a:lumMod val="100000"/>
              </a:schemeClr>
            </a:gs>
            <a:gs pos="100000">
              <a:schemeClr val="accent1">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a:t>Perseverance</a:t>
          </a:r>
        </a:p>
      </dsp:txBody>
      <dsp:txXfrm>
        <a:off x="600549" y="3470657"/>
        <a:ext cx="1298217" cy="1298217"/>
      </dsp:txXfrm>
    </dsp:sp>
    <dsp:sp modelId="{2927F349-F805-484D-882D-2A438EFB999D}">
      <dsp:nvSpPr>
        <dsp:cNvPr id="0" name=""/>
        <dsp:cNvSpPr/>
      </dsp:nvSpPr>
      <dsp:spPr>
        <a:xfrm>
          <a:off x="2443031" y="2178791"/>
          <a:ext cx="583834" cy="682976"/>
        </a:xfrm>
        <a:prstGeom prst="rightArrow">
          <a:avLst>
            <a:gd name="adj1" fmla="val 60000"/>
            <a:gd name="adj2" fmla="val 50000"/>
          </a:avLst>
        </a:prstGeom>
        <a:gradFill rotWithShape="0">
          <a:gsLst>
            <a:gs pos="0">
              <a:schemeClr val="accent1">
                <a:tint val="60000"/>
                <a:hueOff val="0"/>
                <a:satOff val="0"/>
                <a:lumOff val="0"/>
                <a:alphaOff val="0"/>
                <a:tint val="85000"/>
                <a:shade val="98000"/>
                <a:satMod val="110000"/>
                <a:lumMod val="103000"/>
              </a:schemeClr>
            </a:gs>
            <a:gs pos="50000">
              <a:schemeClr val="accent1">
                <a:tint val="60000"/>
                <a:hueOff val="0"/>
                <a:satOff val="0"/>
                <a:lumOff val="0"/>
                <a:alphaOff val="0"/>
                <a:shade val="85000"/>
                <a:satMod val="105000"/>
                <a:lumMod val="100000"/>
              </a:schemeClr>
            </a:gs>
            <a:gs pos="100000">
              <a:schemeClr val="accent1">
                <a:tint val="60000"/>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2443031" y="2315386"/>
        <a:ext cx="408684" cy="409786"/>
      </dsp:txXfrm>
    </dsp:sp>
    <dsp:sp modelId="{F50ED25B-788B-4A88-98B2-04604FAA73A2}">
      <dsp:nvSpPr>
        <dsp:cNvPr id="0" name=""/>
        <dsp:cNvSpPr/>
      </dsp:nvSpPr>
      <dsp:spPr>
        <a:xfrm>
          <a:off x="3269212" y="684322"/>
          <a:ext cx="3671915" cy="3671915"/>
        </a:xfrm>
        <a:prstGeom prst="ellipse">
          <a:avLst/>
        </a:prstGeom>
        <a:gradFill rotWithShape="0">
          <a:gsLst>
            <a:gs pos="0">
              <a:schemeClr val="accent1">
                <a:hueOff val="0"/>
                <a:satOff val="0"/>
                <a:lumOff val="0"/>
                <a:alphaOff val="0"/>
                <a:tint val="85000"/>
                <a:shade val="98000"/>
                <a:satMod val="110000"/>
                <a:lumMod val="103000"/>
              </a:schemeClr>
            </a:gs>
            <a:gs pos="50000">
              <a:schemeClr val="accent1">
                <a:hueOff val="0"/>
                <a:satOff val="0"/>
                <a:lumOff val="0"/>
                <a:alphaOff val="0"/>
                <a:shade val="85000"/>
                <a:satMod val="105000"/>
                <a:lumMod val="100000"/>
              </a:schemeClr>
            </a:gs>
            <a:gs pos="100000">
              <a:schemeClr val="accent1">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GB" sz="3500" kern="1200"/>
            <a:t>Achievement</a:t>
          </a:r>
        </a:p>
      </dsp:txBody>
      <dsp:txXfrm>
        <a:off x="3806952" y="1222062"/>
        <a:ext cx="2596435" cy="259643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17927F-912E-4688-B26A-5F45446B7A49}" type="datetimeFigureOut">
              <a:rPr lang="en-GB" smtClean="0"/>
              <a:t>15/09/2025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0FE663-1C3C-45C6-878D-C6342FB132EA}" type="slidenum">
              <a:rPr lang="en-GB" smtClean="0"/>
              <a:t>‹#›</a:t>
            </a:fld>
            <a:endParaRPr lang="en-GB"/>
          </a:p>
        </p:txBody>
      </p:sp>
    </p:spTree>
    <p:extLst>
      <p:ext uri="{BB962C8B-B14F-4D97-AF65-F5344CB8AC3E}">
        <p14:creationId xmlns:p14="http://schemas.microsoft.com/office/powerpoint/2010/main" val="2826732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curriculum equation</a:t>
            </a:r>
          </a:p>
        </p:txBody>
      </p:sp>
      <p:sp>
        <p:nvSpPr>
          <p:cNvPr id="4" name="Slide Number Placeholder 3"/>
          <p:cNvSpPr>
            <a:spLocks noGrp="1"/>
          </p:cNvSpPr>
          <p:nvPr>
            <p:ph type="sldNum" sz="quarter" idx="10"/>
          </p:nvPr>
        </p:nvSpPr>
        <p:spPr/>
        <p:txBody>
          <a:bodyPr/>
          <a:lstStyle/>
          <a:p>
            <a:fld id="{618E5C52-D5A9-47A4-B73B-8FA65D9CC66B}" type="slidenum">
              <a:rPr lang="en-GB" smtClean="0"/>
              <a:t>3</a:t>
            </a:fld>
            <a:endParaRPr lang="en-GB"/>
          </a:p>
        </p:txBody>
      </p:sp>
    </p:spTree>
    <p:extLst>
      <p:ext uri="{BB962C8B-B14F-4D97-AF65-F5344CB8AC3E}">
        <p14:creationId xmlns:p14="http://schemas.microsoft.com/office/powerpoint/2010/main" val="1751928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634973-4DCF-4AF7-8C2A-0E5F7FA6D813}"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112A66-1811-438D-8B18-96DA0FDC8DE1}" type="slidenum">
              <a:rPr lang="en-GB" smtClean="0"/>
              <a:t>‹#›</a:t>
            </a:fld>
            <a:endParaRPr lang="en-GB"/>
          </a:p>
        </p:txBody>
      </p:sp>
    </p:spTree>
    <p:extLst>
      <p:ext uri="{BB962C8B-B14F-4D97-AF65-F5344CB8AC3E}">
        <p14:creationId xmlns:p14="http://schemas.microsoft.com/office/powerpoint/2010/main" val="4109152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634973-4DCF-4AF7-8C2A-0E5F7FA6D813}"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112A66-1811-438D-8B18-96DA0FDC8DE1}" type="slidenum">
              <a:rPr lang="en-GB" smtClean="0"/>
              <a:t>‹#›</a:t>
            </a:fld>
            <a:endParaRPr lang="en-GB"/>
          </a:p>
        </p:txBody>
      </p:sp>
    </p:spTree>
    <p:extLst>
      <p:ext uri="{BB962C8B-B14F-4D97-AF65-F5344CB8AC3E}">
        <p14:creationId xmlns:p14="http://schemas.microsoft.com/office/powerpoint/2010/main" val="3836193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CF634973-4DCF-4AF7-8C2A-0E5F7FA6D813}" type="datetimeFigureOut">
              <a:rPr lang="en-GB" smtClean="0"/>
              <a:t>15/09/2025</a:t>
            </a:fld>
            <a:endParaRPr lang="en-GB"/>
          </a:p>
        </p:txBody>
      </p:sp>
      <p:sp>
        <p:nvSpPr>
          <p:cNvPr id="5" name="Footer Placeholder 4"/>
          <p:cNvSpPr>
            <a:spLocks noGrp="1"/>
          </p:cNvSpPr>
          <p:nvPr>
            <p:ph type="ftr" sz="quarter" idx="11"/>
          </p:nvPr>
        </p:nvSpPr>
        <p:spPr>
          <a:xfrm>
            <a:off x="3776135" y="6422854"/>
            <a:ext cx="4279669" cy="365125"/>
          </a:xfrm>
        </p:spPr>
        <p:txBody>
          <a:bodyPr/>
          <a:lstStyle/>
          <a:p>
            <a:endParaRPr lang="en-GB"/>
          </a:p>
        </p:txBody>
      </p:sp>
      <p:sp>
        <p:nvSpPr>
          <p:cNvPr id="6" name="Slide Number Placeholder 5"/>
          <p:cNvSpPr>
            <a:spLocks noGrp="1"/>
          </p:cNvSpPr>
          <p:nvPr>
            <p:ph type="sldNum" sz="quarter" idx="12"/>
          </p:nvPr>
        </p:nvSpPr>
        <p:spPr>
          <a:xfrm>
            <a:off x="8073048" y="6422854"/>
            <a:ext cx="879759" cy="365125"/>
          </a:xfrm>
        </p:spPr>
        <p:txBody>
          <a:bodyPr/>
          <a:lstStyle/>
          <a:p>
            <a:fld id="{38112A66-1811-438D-8B18-96DA0FDC8DE1}" type="slidenum">
              <a:rPr lang="en-GB" smtClean="0"/>
              <a:t>‹#›</a:t>
            </a:fld>
            <a:endParaRPr lang="en-GB"/>
          </a:p>
        </p:txBody>
      </p:sp>
    </p:spTree>
    <p:extLst>
      <p:ext uri="{BB962C8B-B14F-4D97-AF65-F5344CB8AC3E}">
        <p14:creationId xmlns:p14="http://schemas.microsoft.com/office/powerpoint/2010/main" val="2471245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634973-4DCF-4AF7-8C2A-0E5F7FA6D813}"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112A66-1811-438D-8B18-96DA0FDC8DE1}" type="slidenum">
              <a:rPr lang="en-GB" smtClean="0"/>
              <a:t>‹#›</a:t>
            </a:fld>
            <a:endParaRPr lang="en-GB"/>
          </a:p>
        </p:txBody>
      </p:sp>
    </p:spTree>
    <p:extLst>
      <p:ext uri="{BB962C8B-B14F-4D97-AF65-F5344CB8AC3E}">
        <p14:creationId xmlns:p14="http://schemas.microsoft.com/office/powerpoint/2010/main" val="1209040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CF634973-4DCF-4AF7-8C2A-0E5F7FA6D813}" type="datetimeFigureOut">
              <a:rPr lang="en-GB" smtClean="0"/>
              <a:t>15/09/2025</a:t>
            </a:fld>
            <a:endParaRPr lang="en-GB"/>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8112A66-1811-438D-8B18-96DA0FDC8DE1}" type="slidenum">
              <a:rPr lang="en-GB" smtClean="0"/>
              <a:t>‹#›</a:t>
            </a:fld>
            <a:endParaRPr lang="en-GB"/>
          </a:p>
        </p:txBody>
      </p:sp>
    </p:spTree>
    <p:extLst>
      <p:ext uri="{BB962C8B-B14F-4D97-AF65-F5344CB8AC3E}">
        <p14:creationId xmlns:p14="http://schemas.microsoft.com/office/powerpoint/2010/main" val="97252924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634973-4DCF-4AF7-8C2A-0E5F7FA6D813}" type="datetimeFigureOut">
              <a:rPr lang="en-GB" smtClean="0"/>
              <a:t>15/09/2025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112A66-1811-438D-8B18-96DA0FDC8DE1}" type="slidenum">
              <a:rPr lang="en-GB" smtClean="0"/>
              <a:t>‹#›</a:t>
            </a:fld>
            <a:endParaRPr lang="en-GB"/>
          </a:p>
        </p:txBody>
      </p:sp>
    </p:spTree>
    <p:extLst>
      <p:ext uri="{BB962C8B-B14F-4D97-AF65-F5344CB8AC3E}">
        <p14:creationId xmlns:p14="http://schemas.microsoft.com/office/powerpoint/2010/main" val="3751357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634973-4DCF-4AF7-8C2A-0E5F7FA6D813}" type="datetimeFigureOut">
              <a:rPr lang="en-GB" smtClean="0"/>
              <a:t>15/09/2025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8112A66-1811-438D-8B18-96DA0FDC8DE1}" type="slidenum">
              <a:rPr lang="en-GB" smtClean="0"/>
              <a:t>‹#›</a:t>
            </a:fld>
            <a:endParaRPr lang="en-GB"/>
          </a:p>
        </p:txBody>
      </p:sp>
    </p:spTree>
    <p:extLst>
      <p:ext uri="{BB962C8B-B14F-4D97-AF65-F5344CB8AC3E}">
        <p14:creationId xmlns:p14="http://schemas.microsoft.com/office/powerpoint/2010/main" val="1295741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634973-4DCF-4AF7-8C2A-0E5F7FA6D813}" type="datetimeFigureOut">
              <a:rPr lang="en-GB" smtClean="0"/>
              <a:t>15/09/2025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8112A66-1811-438D-8B18-96DA0FDC8DE1}" type="slidenum">
              <a:rPr lang="en-GB" smtClean="0"/>
              <a:t>‹#›</a:t>
            </a:fld>
            <a:endParaRPr lang="en-GB"/>
          </a:p>
        </p:txBody>
      </p:sp>
    </p:spTree>
    <p:extLst>
      <p:ext uri="{BB962C8B-B14F-4D97-AF65-F5344CB8AC3E}">
        <p14:creationId xmlns:p14="http://schemas.microsoft.com/office/powerpoint/2010/main" val="1147336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634973-4DCF-4AF7-8C2A-0E5F7FA6D813}" type="datetimeFigureOut">
              <a:rPr lang="en-GB" smtClean="0"/>
              <a:t>15/09/2025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8112A66-1811-438D-8B18-96DA0FDC8DE1}" type="slidenum">
              <a:rPr lang="en-GB" smtClean="0"/>
              <a:t>‹#›</a:t>
            </a:fld>
            <a:endParaRPr lang="en-GB"/>
          </a:p>
        </p:txBody>
      </p:sp>
    </p:spTree>
    <p:extLst>
      <p:ext uri="{BB962C8B-B14F-4D97-AF65-F5344CB8AC3E}">
        <p14:creationId xmlns:p14="http://schemas.microsoft.com/office/powerpoint/2010/main" val="1606285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F634973-4DCF-4AF7-8C2A-0E5F7FA6D813}" type="datetimeFigureOut">
              <a:rPr lang="en-GB" smtClean="0"/>
              <a:t>15/09/2025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112A66-1811-438D-8B18-96DA0FDC8DE1}" type="slidenum">
              <a:rPr lang="en-GB" smtClean="0"/>
              <a:t>‹#›</a:t>
            </a:fld>
            <a:endParaRPr lang="en-GB"/>
          </a:p>
        </p:txBody>
      </p:sp>
    </p:spTree>
    <p:extLst>
      <p:ext uri="{BB962C8B-B14F-4D97-AF65-F5344CB8AC3E}">
        <p14:creationId xmlns:p14="http://schemas.microsoft.com/office/powerpoint/2010/main" val="3803417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F634973-4DCF-4AF7-8C2A-0E5F7FA6D813}" type="datetimeFigureOut">
              <a:rPr lang="en-GB" smtClean="0"/>
              <a:t>15/09/2025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112A66-1811-438D-8B18-96DA0FDC8DE1}" type="slidenum">
              <a:rPr lang="en-GB" smtClean="0"/>
              <a:t>‹#›</a:t>
            </a:fld>
            <a:endParaRPr lang="en-GB"/>
          </a:p>
        </p:txBody>
      </p:sp>
    </p:spTree>
    <p:extLst>
      <p:ext uri="{BB962C8B-B14F-4D97-AF65-F5344CB8AC3E}">
        <p14:creationId xmlns:p14="http://schemas.microsoft.com/office/powerpoint/2010/main" val="4257113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CF634973-4DCF-4AF7-8C2A-0E5F7FA6D813}" type="datetimeFigureOut">
              <a:rPr lang="en-GB" smtClean="0"/>
              <a:t>15/09/2025</a:t>
            </a:fld>
            <a:endParaRPr lang="en-GB"/>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GB"/>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38112A66-1811-438D-8B18-96DA0FDC8DE1}" type="slidenum">
              <a:rPr lang="en-GB" smtClean="0"/>
              <a:t>‹#›</a:t>
            </a:fld>
            <a:endParaRPr lang="en-GB"/>
          </a:p>
        </p:txBody>
      </p:sp>
    </p:spTree>
    <p:extLst>
      <p:ext uri="{BB962C8B-B14F-4D97-AF65-F5344CB8AC3E}">
        <p14:creationId xmlns:p14="http://schemas.microsoft.com/office/powerpoint/2010/main" val="147471077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renaissance.com/products/practice/accelerated-reader-360/?int_content=int_web"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harryhotspur.ncea.org.uk/" TargetMode="Externa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BDEA4-2A66-47C1-86BA-CDD3E04BAAE8}"/>
              </a:ext>
            </a:extLst>
          </p:cNvPr>
          <p:cNvSpPr>
            <a:spLocks noGrp="1"/>
          </p:cNvSpPr>
          <p:nvPr>
            <p:ph type="ctrTitle"/>
          </p:nvPr>
        </p:nvSpPr>
        <p:spPr/>
        <p:txBody>
          <a:bodyPr/>
          <a:lstStyle/>
          <a:p>
            <a:r>
              <a:rPr lang="en-GB" dirty="0">
                <a:solidFill>
                  <a:schemeClr val="accent3">
                    <a:lumMod val="75000"/>
                  </a:schemeClr>
                </a:solidFill>
              </a:rPr>
              <a:t>Welcome to the EMERALD Class</a:t>
            </a:r>
          </a:p>
        </p:txBody>
      </p:sp>
      <p:pic>
        <p:nvPicPr>
          <p:cNvPr id="7" name="Picture 6" descr="https://lh6.googleusercontent.com/5rG0XzJeJwH2n_cPzte4e0ymT65eq_tQJHLMGLI7KiejGfXNKqenSJTi9Wh5sT9eJb4SaIPBBTy_eWBjMpFG8_o6XLkkwLP7etoF80wp1KgMaZkF8fW90BB5O5JbbElyOB_ZhR4T-SZtTG9VaQ"/>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7707" y="554581"/>
            <a:ext cx="1082937" cy="1178683"/>
          </a:xfrm>
          <a:prstGeom prst="rect">
            <a:avLst/>
          </a:prstGeom>
          <a:noFill/>
          <a:ln>
            <a:no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275" y="588529"/>
            <a:ext cx="1258785" cy="1258785"/>
          </a:xfrm>
          <a:prstGeom prst="rect">
            <a:avLst/>
          </a:prstGeom>
        </p:spPr>
      </p:pic>
      <p:pic>
        <p:nvPicPr>
          <p:cNvPr id="5" name="Picture 4">
            <a:extLst>
              <a:ext uri="{FF2B5EF4-FFF2-40B4-BE49-F238E27FC236}">
                <a16:creationId xmlns:a16="http://schemas.microsoft.com/office/drawing/2014/main" id="{AE5D4249-1EAF-59A3-9C6A-BAB21F7B44E9}"/>
              </a:ext>
            </a:extLst>
          </p:cNvPr>
          <p:cNvPicPr>
            <a:picLocks noChangeAspect="1"/>
          </p:cNvPicPr>
          <p:nvPr/>
        </p:nvPicPr>
        <p:blipFill>
          <a:blip r:embed="rId4"/>
          <a:stretch>
            <a:fillRect/>
          </a:stretch>
        </p:blipFill>
        <p:spPr>
          <a:xfrm>
            <a:off x="4568057" y="4343476"/>
            <a:ext cx="3055885" cy="1920406"/>
          </a:xfrm>
          <a:prstGeom prst="rect">
            <a:avLst/>
          </a:prstGeom>
        </p:spPr>
      </p:pic>
    </p:spTree>
    <p:extLst>
      <p:ext uri="{BB962C8B-B14F-4D97-AF65-F5344CB8AC3E}">
        <p14:creationId xmlns:p14="http://schemas.microsoft.com/office/powerpoint/2010/main" val="2609674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A6C20-EF43-45B8-A992-C8C91A2E6A8B}"/>
              </a:ext>
            </a:extLst>
          </p:cNvPr>
          <p:cNvSpPr>
            <a:spLocks noGrp="1"/>
          </p:cNvSpPr>
          <p:nvPr>
            <p:ph type="title"/>
          </p:nvPr>
        </p:nvSpPr>
        <p:spPr/>
        <p:txBody>
          <a:bodyPr/>
          <a:lstStyle/>
          <a:p>
            <a:r>
              <a:rPr lang="en-GB" dirty="0"/>
              <a:t>Accelerated reader – a love of reading</a:t>
            </a:r>
          </a:p>
        </p:txBody>
      </p:sp>
      <p:sp>
        <p:nvSpPr>
          <p:cNvPr id="3" name="Content Placeholder 2">
            <a:extLst>
              <a:ext uri="{FF2B5EF4-FFF2-40B4-BE49-F238E27FC236}">
                <a16:creationId xmlns:a16="http://schemas.microsoft.com/office/drawing/2014/main" id="{9D101B3F-CA57-422F-BC94-A27DF657FB80}"/>
              </a:ext>
            </a:extLst>
          </p:cNvPr>
          <p:cNvSpPr>
            <a:spLocks noGrp="1"/>
          </p:cNvSpPr>
          <p:nvPr>
            <p:ph idx="1"/>
          </p:nvPr>
        </p:nvSpPr>
        <p:spPr/>
        <p:txBody>
          <a:bodyPr/>
          <a:lstStyle/>
          <a:p>
            <a:pPr marL="0" indent="0">
              <a:buNone/>
            </a:pPr>
            <a:r>
              <a:rPr lang="en-GB" b="1" dirty="0"/>
              <a:t>What is Accelerated Reader? </a:t>
            </a:r>
            <a:endParaRPr lang="en-GB" dirty="0"/>
          </a:p>
          <a:p>
            <a:r>
              <a:rPr lang="en-GB" u="sng" dirty="0">
                <a:hlinkClick r:id="rId2"/>
              </a:rPr>
              <a:t>Accelerated Reader</a:t>
            </a:r>
            <a:r>
              <a:rPr lang="en-GB" dirty="0"/>
              <a:t> is a computer program that helps teachers and librarians manage and monitor children’s independent reading practice. Your child picks a book at their own level and reads it at their own pace. When finished, your child takes a short quiz on the computer. (Passing the quiz is an indication that your child understood what was read.) Accelerated Reader gives children and teachers feedback based on the quiz results, which the teacher then uses to help your child set goals and direct ongoing reading practice</a:t>
            </a:r>
          </a:p>
        </p:txBody>
      </p:sp>
      <p:pic>
        <p:nvPicPr>
          <p:cNvPr id="4" name="Picture 3" descr="C:\Users\Taylor.jessica\AppData\Local\Microsoft\Windows\INetCache\Content.MSO\CB9B3010.tmp">
            <a:extLst>
              <a:ext uri="{FF2B5EF4-FFF2-40B4-BE49-F238E27FC236}">
                <a16:creationId xmlns:a16="http://schemas.microsoft.com/office/drawing/2014/main" id="{5524D4C6-CD92-413A-8AE7-2C96B52FDA4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9597" y="4635771"/>
            <a:ext cx="2798902" cy="1144543"/>
          </a:xfrm>
          <a:prstGeom prst="rect">
            <a:avLst/>
          </a:prstGeom>
          <a:noFill/>
          <a:ln>
            <a:noFill/>
          </a:ln>
        </p:spPr>
      </p:pic>
      <p:pic>
        <p:nvPicPr>
          <p:cNvPr id="5" name="Picture 4">
            <a:extLst>
              <a:ext uri="{FF2B5EF4-FFF2-40B4-BE49-F238E27FC236}">
                <a16:creationId xmlns:a16="http://schemas.microsoft.com/office/drawing/2014/main" id="{4B253A1C-0457-441F-B557-6932B571C3EE}"/>
              </a:ext>
            </a:extLst>
          </p:cNvPr>
          <p:cNvPicPr/>
          <p:nvPr/>
        </p:nvPicPr>
        <p:blipFill>
          <a:blip r:embed="rId4" cstate="print">
            <a:extLst>
              <a:ext uri="{28A0092B-C50C-407E-A947-70E740481C1C}">
                <a14:useLocalDpi xmlns:a14="http://schemas.microsoft.com/office/drawing/2010/main" val="0"/>
              </a:ext>
            </a:extLst>
          </a:blip>
          <a:stretch>
            <a:fillRect/>
          </a:stretch>
        </p:blipFill>
        <p:spPr>
          <a:xfrm rot="16200000">
            <a:off x="1934719" y="5153550"/>
            <a:ext cx="1658924" cy="1086981"/>
          </a:xfrm>
          <a:prstGeom prst="rect">
            <a:avLst/>
          </a:prstGeom>
        </p:spPr>
      </p:pic>
      <p:pic>
        <p:nvPicPr>
          <p:cNvPr id="6" name="Picture 5">
            <a:extLst>
              <a:ext uri="{FF2B5EF4-FFF2-40B4-BE49-F238E27FC236}">
                <a16:creationId xmlns:a16="http://schemas.microsoft.com/office/drawing/2014/main" id="{82AF4E6F-6FB3-4D21-A7A3-BA7F4DCDF409}"/>
              </a:ext>
            </a:extLst>
          </p:cNvPr>
          <p:cNvPicPr/>
          <p:nvPr/>
        </p:nvPicPr>
        <p:blipFill>
          <a:blip r:embed="rId5" cstate="print">
            <a:extLst>
              <a:ext uri="{28A0092B-C50C-407E-A947-70E740481C1C}">
                <a14:useLocalDpi xmlns:a14="http://schemas.microsoft.com/office/drawing/2010/main" val="0"/>
              </a:ext>
            </a:extLst>
          </a:blip>
          <a:stretch>
            <a:fillRect/>
          </a:stretch>
        </p:blipFill>
        <p:spPr>
          <a:xfrm rot="5400000">
            <a:off x="6317872" y="5028655"/>
            <a:ext cx="1658926" cy="1327152"/>
          </a:xfrm>
          <a:prstGeom prst="rect">
            <a:avLst/>
          </a:prstGeom>
        </p:spPr>
      </p:pic>
    </p:spTree>
    <p:extLst>
      <p:ext uri="{BB962C8B-B14F-4D97-AF65-F5344CB8AC3E}">
        <p14:creationId xmlns:p14="http://schemas.microsoft.com/office/powerpoint/2010/main" val="3351884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C0A29-BD9E-4A30-B3EF-8DC06DDDCED3}"/>
              </a:ext>
            </a:extLst>
          </p:cNvPr>
          <p:cNvSpPr>
            <a:spLocks noGrp="1"/>
          </p:cNvSpPr>
          <p:nvPr>
            <p:ph type="title"/>
          </p:nvPr>
        </p:nvSpPr>
        <p:spPr/>
        <p:txBody>
          <a:bodyPr/>
          <a:lstStyle/>
          <a:p>
            <a:r>
              <a:rPr lang="en-GB" dirty="0"/>
              <a:t>homework</a:t>
            </a:r>
          </a:p>
        </p:txBody>
      </p:sp>
      <p:sp>
        <p:nvSpPr>
          <p:cNvPr id="3" name="Content Placeholder 2">
            <a:extLst>
              <a:ext uri="{FF2B5EF4-FFF2-40B4-BE49-F238E27FC236}">
                <a16:creationId xmlns:a16="http://schemas.microsoft.com/office/drawing/2014/main" id="{8CF75B6F-01AB-40D9-80C1-0C454F2EE8AF}"/>
              </a:ext>
            </a:extLst>
          </p:cNvPr>
          <p:cNvSpPr>
            <a:spLocks noGrp="1"/>
          </p:cNvSpPr>
          <p:nvPr>
            <p:ph idx="1"/>
          </p:nvPr>
        </p:nvSpPr>
        <p:spPr/>
        <p:txBody>
          <a:bodyPr>
            <a:normAutofit/>
          </a:bodyPr>
          <a:lstStyle/>
          <a:p>
            <a:r>
              <a:rPr lang="en-GB" dirty="0"/>
              <a:t>Homework is KS1 and 2 consists of 3 parts:</a:t>
            </a:r>
          </a:p>
          <a:p>
            <a:endParaRPr lang="en-GB" dirty="0"/>
          </a:p>
          <a:p>
            <a:pPr lvl="1"/>
            <a:r>
              <a:rPr lang="en-GB" b="1" dirty="0"/>
              <a:t>Daily</a:t>
            </a:r>
            <a:r>
              <a:rPr lang="en-GB" dirty="0"/>
              <a:t> reading at home</a:t>
            </a:r>
          </a:p>
          <a:p>
            <a:pPr lvl="1"/>
            <a:r>
              <a:rPr lang="en-GB" dirty="0"/>
              <a:t>Spellings </a:t>
            </a:r>
          </a:p>
          <a:p>
            <a:pPr lvl="1"/>
            <a:r>
              <a:rPr lang="en-GB" dirty="0"/>
              <a:t>Maths – </a:t>
            </a:r>
            <a:r>
              <a:rPr lang="en-GB" dirty="0" err="1"/>
              <a:t>Numbots</a:t>
            </a:r>
            <a:r>
              <a:rPr lang="en-GB" dirty="0"/>
              <a:t> or </a:t>
            </a:r>
            <a:r>
              <a:rPr lang="en-GB" dirty="0" err="1"/>
              <a:t>TTRockstars</a:t>
            </a:r>
            <a:endParaRPr lang="en-GB" dirty="0"/>
          </a:p>
          <a:p>
            <a:pPr lvl="1"/>
            <a:r>
              <a:rPr lang="en-GB" dirty="0"/>
              <a:t>It is set on a Monday and collected on a Friday.</a:t>
            </a:r>
          </a:p>
          <a:p>
            <a:pPr lvl="1"/>
            <a:r>
              <a:rPr lang="en-GB" dirty="0"/>
              <a:t>This sets good habits for moving on in education and the world of work.</a:t>
            </a:r>
          </a:p>
          <a:p>
            <a:pPr lvl="1"/>
            <a:r>
              <a:rPr lang="en-GB" dirty="0"/>
              <a:t>It is tightly focused on core learning – it helps to build perseverance.</a:t>
            </a:r>
          </a:p>
          <a:p>
            <a:pPr lvl="1"/>
            <a:r>
              <a:rPr lang="en-GB" dirty="0"/>
              <a:t>Teachers will keep a record of children who complete homework.</a:t>
            </a:r>
          </a:p>
        </p:txBody>
      </p:sp>
      <p:pic>
        <p:nvPicPr>
          <p:cNvPr id="6" name="Picture 5">
            <a:extLst>
              <a:ext uri="{FF2B5EF4-FFF2-40B4-BE49-F238E27FC236}">
                <a16:creationId xmlns:a16="http://schemas.microsoft.com/office/drawing/2014/main" id="{2E7F4EF6-A73E-450C-B2C1-60A3CB6DBAD3}"/>
              </a:ext>
            </a:extLst>
          </p:cNvPr>
          <p:cNvPicPr>
            <a:picLocks noChangeAspect="1"/>
          </p:cNvPicPr>
          <p:nvPr/>
        </p:nvPicPr>
        <p:blipFill>
          <a:blip r:embed="rId2"/>
          <a:stretch>
            <a:fillRect/>
          </a:stretch>
        </p:blipFill>
        <p:spPr>
          <a:xfrm>
            <a:off x="9366406" y="411906"/>
            <a:ext cx="2562976" cy="1253300"/>
          </a:xfrm>
          <a:prstGeom prst="rect">
            <a:avLst/>
          </a:prstGeom>
        </p:spPr>
      </p:pic>
      <p:pic>
        <p:nvPicPr>
          <p:cNvPr id="7" name="Picture 6">
            <a:extLst>
              <a:ext uri="{FF2B5EF4-FFF2-40B4-BE49-F238E27FC236}">
                <a16:creationId xmlns:a16="http://schemas.microsoft.com/office/drawing/2014/main" id="{E23909F2-50F2-40C6-8143-E413DA7081F0}"/>
              </a:ext>
            </a:extLst>
          </p:cNvPr>
          <p:cNvPicPr>
            <a:picLocks noChangeAspect="1"/>
          </p:cNvPicPr>
          <p:nvPr/>
        </p:nvPicPr>
        <p:blipFill>
          <a:blip r:embed="rId3"/>
          <a:stretch>
            <a:fillRect/>
          </a:stretch>
        </p:blipFill>
        <p:spPr>
          <a:xfrm>
            <a:off x="9537246" y="2011680"/>
            <a:ext cx="2457450" cy="1857375"/>
          </a:xfrm>
          <a:prstGeom prst="rect">
            <a:avLst/>
          </a:prstGeom>
        </p:spPr>
      </p:pic>
    </p:spTree>
    <p:extLst>
      <p:ext uri="{BB962C8B-B14F-4D97-AF65-F5344CB8AC3E}">
        <p14:creationId xmlns:p14="http://schemas.microsoft.com/office/powerpoint/2010/main" val="1932828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7FAB6-85BC-BB4E-141D-A7DB8BE185C6}"/>
              </a:ext>
            </a:extLst>
          </p:cNvPr>
          <p:cNvSpPr>
            <a:spLocks noGrp="1"/>
          </p:cNvSpPr>
          <p:nvPr>
            <p:ph type="title"/>
          </p:nvPr>
        </p:nvSpPr>
        <p:spPr/>
        <p:txBody>
          <a:bodyPr/>
          <a:lstStyle/>
          <a:p>
            <a:r>
              <a:rPr lang="en-GB" dirty="0"/>
              <a:t>Newsletter Information</a:t>
            </a:r>
          </a:p>
        </p:txBody>
      </p:sp>
      <p:sp>
        <p:nvSpPr>
          <p:cNvPr id="3" name="Content Placeholder 2">
            <a:extLst>
              <a:ext uri="{FF2B5EF4-FFF2-40B4-BE49-F238E27FC236}">
                <a16:creationId xmlns:a16="http://schemas.microsoft.com/office/drawing/2014/main" id="{A25E2107-FBC9-7F81-1050-40BB9DD0486F}"/>
              </a:ext>
            </a:extLst>
          </p:cNvPr>
          <p:cNvSpPr>
            <a:spLocks noGrp="1"/>
          </p:cNvSpPr>
          <p:nvPr>
            <p:ph idx="1"/>
          </p:nvPr>
        </p:nvSpPr>
        <p:spPr/>
        <p:txBody>
          <a:bodyPr/>
          <a:lstStyle/>
          <a:p>
            <a:pPr marL="0" indent="0">
              <a:buNone/>
            </a:pPr>
            <a:r>
              <a:rPr lang="en-GB" dirty="0"/>
              <a:t> </a:t>
            </a:r>
          </a:p>
        </p:txBody>
      </p:sp>
      <p:sp>
        <p:nvSpPr>
          <p:cNvPr id="4" name="Rectangle 3">
            <a:extLst>
              <a:ext uri="{FF2B5EF4-FFF2-40B4-BE49-F238E27FC236}">
                <a16:creationId xmlns:a16="http://schemas.microsoft.com/office/drawing/2014/main" id="{1D0E43FD-F515-7DFD-2E09-A8C22CF52FEF}"/>
              </a:ext>
            </a:extLst>
          </p:cNvPr>
          <p:cNvSpPr/>
          <p:nvPr/>
        </p:nvSpPr>
        <p:spPr>
          <a:xfrm>
            <a:off x="506963" y="1979854"/>
            <a:ext cx="3293706" cy="14173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Uniform Hub – Clean, good quality second hand items for a suggested donation of 50p, available from school. </a:t>
            </a:r>
          </a:p>
        </p:txBody>
      </p:sp>
      <p:sp>
        <p:nvSpPr>
          <p:cNvPr id="5" name="Rectangle 4">
            <a:extLst>
              <a:ext uri="{FF2B5EF4-FFF2-40B4-BE49-F238E27FC236}">
                <a16:creationId xmlns:a16="http://schemas.microsoft.com/office/drawing/2014/main" id="{CC877E08-EAB7-02B6-500E-7324A5DA3D49}"/>
              </a:ext>
            </a:extLst>
          </p:cNvPr>
          <p:cNvSpPr/>
          <p:nvPr/>
        </p:nvSpPr>
        <p:spPr>
          <a:xfrm>
            <a:off x="2547257" y="3882671"/>
            <a:ext cx="3293706" cy="14173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Facebook – Keep up to date with what’s happening in school. </a:t>
            </a:r>
          </a:p>
        </p:txBody>
      </p:sp>
      <p:sp>
        <p:nvSpPr>
          <p:cNvPr id="6" name="Rectangle 5">
            <a:extLst>
              <a:ext uri="{FF2B5EF4-FFF2-40B4-BE49-F238E27FC236}">
                <a16:creationId xmlns:a16="http://schemas.microsoft.com/office/drawing/2014/main" id="{E4C4AE12-5292-DBB4-B499-7A79F2B4965D}"/>
              </a:ext>
            </a:extLst>
          </p:cNvPr>
          <p:cNvSpPr/>
          <p:nvPr/>
        </p:nvSpPr>
        <p:spPr>
          <a:xfrm>
            <a:off x="8245151" y="2011680"/>
            <a:ext cx="3293706" cy="14173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Arbor App – Update your child’s details, check attendance, pay for trips, clubs and school meals. </a:t>
            </a:r>
          </a:p>
        </p:txBody>
      </p:sp>
      <p:sp>
        <p:nvSpPr>
          <p:cNvPr id="7" name="Rectangle 6">
            <a:extLst>
              <a:ext uri="{FF2B5EF4-FFF2-40B4-BE49-F238E27FC236}">
                <a16:creationId xmlns:a16="http://schemas.microsoft.com/office/drawing/2014/main" id="{F857415F-1589-6ADA-FACE-75CD27EF0B38}"/>
              </a:ext>
            </a:extLst>
          </p:cNvPr>
          <p:cNvSpPr/>
          <p:nvPr/>
        </p:nvSpPr>
        <p:spPr>
          <a:xfrm>
            <a:off x="4448106" y="2011680"/>
            <a:ext cx="3293706" cy="14173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Mobile Phones – Please remind children that phones should be turned off when on the school site (including playground)</a:t>
            </a:r>
          </a:p>
        </p:txBody>
      </p:sp>
      <p:sp>
        <p:nvSpPr>
          <p:cNvPr id="8" name="Rectangle 7">
            <a:extLst>
              <a:ext uri="{FF2B5EF4-FFF2-40B4-BE49-F238E27FC236}">
                <a16:creationId xmlns:a16="http://schemas.microsoft.com/office/drawing/2014/main" id="{D648D61C-F492-7FF6-9A95-542BFFD889BB}"/>
              </a:ext>
            </a:extLst>
          </p:cNvPr>
          <p:cNvSpPr/>
          <p:nvPr/>
        </p:nvSpPr>
        <p:spPr>
          <a:xfrm>
            <a:off x="6469224" y="3882671"/>
            <a:ext cx="3293706" cy="14173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Water + Snacks</a:t>
            </a:r>
          </a:p>
          <a:p>
            <a:pPr algn="ctr"/>
            <a:r>
              <a:rPr lang="en-GB" dirty="0"/>
              <a:t>Please encourage your child to bring water to school and any snacks should be less than 100 calories. </a:t>
            </a:r>
          </a:p>
        </p:txBody>
      </p:sp>
    </p:spTree>
    <p:extLst>
      <p:ext uri="{BB962C8B-B14F-4D97-AF65-F5344CB8AC3E}">
        <p14:creationId xmlns:p14="http://schemas.microsoft.com/office/powerpoint/2010/main" val="1286366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7FAB6-85BC-BB4E-141D-A7DB8BE185C6}"/>
              </a:ext>
            </a:extLst>
          </p:cNvPr>
          <p:cNvSpPr>
            <a:spLocks noGrp="1"/>
          </p:cNvSpPr>
          <p:nvPr>
            <p:ph type="title"/>
          </p:nvPr>
        </p:nvSpPr>
        <p:spPr/>
        <p:txBody>
          <a:bodyPr/>
          <a:lstStyle/>
          <a:p>
            <a:r>
              <a:rPr lang="en-GB" dirty="0"/>
              <a:t>Bed Time</a:t>
            </a:r>
          </a:p>
        </p:txBody>
      </p:sp>
      <p:pic>
        <p:nvPicPr>
          <p:cNvPr id="11" name="Picture 10">
            <a:extLst>
              <a:ext uri="{FF2B5EF4-FFF2-40B4-BE49-F238E27FC236}">
                <a16:creationId xmlns:a16="http://schemas.microsoft.com/office/drawing/2014/main" id="{2D09D728-0E59-35CC-226B-8657BC782D78}"/>
              </a:ext>
            </a:extLst>
          </p:cNvPr>
          <p:cNvPicPr>
            <a:picLocks noChangeAspect="1"/>
          </p:cNvPicPr>
          <p:nvPr/>
        </p:nvPicPr>
        <p:blipFill>
          <a:blip r:embed="rId2"/>
          <a:stretch>
            <a:fillRect/>
          </a:stretch>
        </p:blipFill>
        <p:spPr>
          <a:xfrm>
            <a:off x="1728878" y="2233984"/>
            <a:ext cx="8732161" cy="4110833"/>
          </a:xfrm>
          <a:prstGeom prst="rect">
            <a:avLst/>
          </a:prstGeom>
        </p:spPr>
      </p:pic>
    </p:spTree>
    <p:extLst>
      <p:ext uri="{BB962C8B-B14F-4D97-AF65-F5344CB8AC3E}">
        <p14:creationId xmlns:p14="http://schemas.microsoft.com/office/powerpoint/2010/main" val="1739956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531D5-9B23-4C9C-8714-2F2004FFC6A5}"/>
              </a:ext>
            </a:extLst>
          </p:cNvPr>
          <p:cNvSpPr>
            <a:spLocks noGrp="1"/>
          </p:cNvSpPr>
          <p:nvPr>
            <p:ph type="title"/>
          </p:nvPr>
        </p:nvSpPr>
        <p:spPr/>
        <p:txBody>
          <a:bodyPr/>
          <a:lstStyle/>
          <a:p>
            <a:r>
              <a:rPr lang="en-GB" dirty="0"/>
              <a:t>How to find out more</a:t>
            </a:r>
          </a:p>
        </p:txBody>
      </p:sp>
      <p:sp>
        <p:nvSpPr>
          <p:cNvPr id="3" name="Text Placeholder 2">
            <a:extLst>
              <a:ext uri="{FF2B5EF4-FFF2-40B4-BE49-F238E27FC236}">
                <a16:creationId xmlns:a16="http://schemas.microsoft.com/office/drawing/2014/main" id="{5DF7C7C2-F800-4F6D-820E-6A778D0BD34B}"/>
              </a:ext>
            </a:extLst>
          </p:cNvPr>
          <p:cNvSpPr>
            <a:spLocks noGrp="1"/>
          </p:cNvSpPr>
          <p:nvPr>
            <p:ph type="body" idx="1"/>
          </p:nvPr>
        </p:nvSpPr>
        <p:spPr>
          <a:xfrm>
            <a:off x="1207007" y="1913470"/>
            <a:ext cx="9991423" cy="743094"/>
          </a:xfrm>
        </p:spPr>
        <p:txBody>
          <a:bodyPr>
            <a:normAutofit/>
          </a:bodyPr>
          <a:lstStyle/>
          <a:p>
            <a:r>
              <a:rPr lang="en-GB" dirty="0"/>
              <a:t>Our school website: </a:t>
            </a:r>
            <a:r>
              <a:rPr lang="en-GB" dirty="0">
                <a:hlinkClick r:id="rId2"/>
              </a:rPr>
              <a:t>https://harryhotspur.ncea.org.uk/</a:t>
            </a:r>
            <a:r>
              <a:rPr lang="en-GB" dirty="0"/>
              <a:t> </a:t>
            </a:r>
          </a:p>
        </p:txBody>
      </p:sp>
      <p:pic>
        <p:nvPicPr>
          <p:cNvPr id="6" name="Picture 5"/>
          <p:cNvPicPr>
            <a:picLocks noChangeAspect="1"/>
          </p:cNvPicPr>
          <p:nvPr/>
        </p:nvPicPr>
        <p:blipFill>
          <a:blip r:embed="rId3"/>
          <a:stretch>
            <a:fillRect/>
          </a:stretch>
        </p:blipFill>
        <p:spPr>
          <a:xfrm rot="21187814">
            <a:off x="583043" y="2844411"/>
            <a:ext cx="5897831" cy="3315911"/>
          </a:xfrm>
          <a:prstGeom prst="rect">
            <a:avLst/>
          </a:prstGeom>
        </p:spPr>
      </p:pic>
      <p:pic>
        <p:nvPicPr>
          <p:cNvPr id="9" name="Picture 8"/>
          <p:cNvPicPr>
            <a:picLocks noChangeAspect="1"/>
          </p:cNvPicPr>
          <p:nvPr/>
        </p:nvPicPr>
        <p:blipFill>
          <a:blip r:embed="rId4"/>
          <a:stretch>
            <a:fillRect/>
          </a:stretch>
        </p:blipFill>
        <p:spPr>
          <a:xfrm rot="412152">
            <a:off x="6261001" y="3156937"/>
            <a:ext cx="5528669" cy="3108358"/>
          </a:xfrm>
          <a:prstGeom prst="rect">
            <a:avLst/>
          </a:prstGeom>
        </p:spPr>
      </p:pic>
    </p:spTree>
    <p:extLst>
      <p:ext uri="{BB962C8B-B14F-4D97-AF65-F5344CB8AC3E}">
        <p14:creationId xmlns:p14="http://schemas.microsoft.com/office/powerpoint/2010/main" val="1755819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EB18F-FC44-4A64-A2C3-900E29C00C63}"/>
              </a:ext>
            </a:extLst>
          </p:cNvPr>
          <p:cNvSpPr>
            <a:spLocks noGrp="1"/>
          </p:cNvSpPr>
          <p:nvPr>
            <p:ph type="title"/>
          </p:nvPr>
        </p:nvSpPr>
        <p:spPr/>
        <p:txBody>
          <a:bodyPr/>
          <a:lstStyle/>
          <a:p>
            <a:r>
              <a:rPr lang="en-GB" dirty="0"/>
              <a:t>If you need to talk to us…</a:t>
            </a:r>
          </a:p>
        </p:txBody>
      </p:sp>
      <p:sp>
        <p:nvSpPr>
          <p:cNvPr id="3" name="Content Placeholder 2">
            <a:extLst>
              <a:ext uri="{FF2B5EF4-FFF2-40B4-BE49-F238E27FC236}">
                <a16:creationId xmlns:a16="http://schemas.microsoft.com/office/drawing/2014/main" id="{F6299DDF-1A12-43F9-A723-3C16D76FE4F9}"/>
              </a:ext>
            </a:extLst>
          </p:cNvPr>
          <p:cNvSpPr>
            <a:spLocks noGrp="1"/>
          </p:cNvSpPr>
          <p:nvPr>
            <p:ph idx="1"/>
          </p:nvPr>
        </p:nvSpPr>
        <p:spPr/>
        <p:txBody>
          <a:bodyPr/>
          <a:lstStyle/>
          <a:p>
            <a:r>
              <a:rPr lang="en-GB" dirty="0"/>
              <a:t>We can pass on small pieces of information at the beginning of the day.</a:t>
            </a:r>
          </a:p>
          <a:p>
            <a:r>
              <a:rPr lang="en-GB" dirty="0"/>
              <a:t>If you would like to talk more in-depth, please make an appointment with the office. We’re here to listen and address things as soon as possible.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5121" y="3318163"/>
            <a:ext cx="2993571" cy="2993571"/>
          </a:xfrm>
          <a:prstGeom prst="rect">
            <a:avLst/>
          </a:prstGeom>
        </p:spPr>
      </p:pic>
    </p:spTree>
    <p:extLst>
      <p:ext uri="{BB962C8B-B14F-4D97-AF65-F5344CB8AC3E}">
        <p14:creationId xmlns:p14="http://schemas.microsoft.com/office/powerpoint/2010/main" val="88842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31AFA-C7BC-4F16-8B98-03653B502528}"/>
              </a:ext>
            </a:extLst>
          </p:cNvPr>
          <p:cNvSpPr>
            <a:spLocks noGrp="1"/>
          </p:cNvSpPr>
          <p:nvPr>
            <p:ph type="title"/>
          </p:nvPr>
        </p:nvSpPr>
        <p:spPr/>
        <p:txBody>
          <a:bodyPr/>
          <a:lstStyle/>
          <a:p>
            <a:r>
              <a:rPr lang="en-GB" sz="4000" b="1" dirty="0"/>
              <a:t>Our vision:</a:t>
            </a:r>
            <a:r>
              <a:rPr lang="en-GB" sz="4000" dirty="0"/>
              <a:t/>
            </a:r>
            <a:br>
              <a:rPr lang="en-GB" sz="4000" dirty="0"/>
            </a:br>
            <a:r>
              <a:rPr lang="en-GB" sz="4000" b="1" dirty="0"/>
              <a:t>Achieving and growing together</a:t>
            </a:r>
            <a:r>
              <a:rPr lang="en-GB" dirty="0"/>
              <a:t/>
            </a:r>
            <a:br>
              <a:rPr lang="en-GB" dirty="0"/>
            </a:br>
            <a:endParaRPr lang="en-GB" dirty="0"/>
          </a:p>
        </p:txBody>
      </p:sp>
      <p:pic>
        <p:nvPicPr>
          <p:cNvPr id="4" name="Picture 3" descr="C:\Users\johnston.gavin\Pictures\Vision 2019\IMG_8359.JPG">
            <a:extLst>
              <a:ext uri="{FF2B5EF4-FFF2-40B4-BE49-F238E27FC236}">
                <a16:creationId xmlns:a16="http://schemas.microsoft.com/office/drawing/2014/main" id="{ADCAE3B5-FCB9-4A19-BDDE-0EDF23CEA026}"/>
              </a:ext>
            </a:extLst>
          </p:cNvPr>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l="6838" t="5249" r="9859" b="5249"/>
          <a:stretch/>
        </p:blipFill>
        <p:spPr bwMode="auto">
          <a:xfrm>
            <a:off x="4549953" y="3885279"/>
            <a:ext cx="3082075" cy="26422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12924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279576" y="764704"/>
          <a:ext cx="7272808"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1623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School rules</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GB" sz="4000" dirty="0"/>
              <a:t>Keep hands, feet and objects to ourselves</a:t>
            </a:r>
          </a:p>
          <a:p>
            <a:pPr marL="457200" indent="-457200">
              <a:buFont typeface="+mj-lt"/>
              <a:buAutoNum type="arabicPeriod"/>
            </a:pPr>
            <a:r>
              <a:rPr lang="en-GB" sz="4000" dirty="0"/>
              <a:t>Use quiet, calm voices (no bad language)</a:t>
            </a:r>
          </a:p>
          <a:p>
            <a:pPr marL="457200" indent="-457200">
              <a:buFont typeface="+mj-lt"/>
              <a:buAutoNum type="arabicPeriod"/>
            </a:pPr>
            <a:r>
              <a:rPr lang="en-GB" sz="4000" dirty="0"/>
              <a:t>Always follow teacher instructions</a:t>
            </a:r>
          </a:p>
          <a:p>
            <a:pPr marL="457200" indent="-457200">
              <a:buFont typeface="+mj-lt"/>
              <a:buAutoNum type="arabicPeriod"/>
            </a:pPr>
            <a:r>
              <a:rPr lang="en-GB" sz="4000" dirty="0"/>
              <a:t>Care for the school environment </a:t>
            </a:r>
          </a:p>
        </p:txBody>
      </p:sp>
    </p:spTree>
    <p:extLst>
      <p:ext uri="{BB962C8B-B14F-4D97-AF65-F5344CB8AC3E}">
        <p14:creationId xmlns:p14="http://schemas.microsoft.com/office/powerpoint/2010/main" val="821285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Attendance and punctuality</a:t>
            </a:r>
          </a:p>
        </p:txBody>
      </p:sp>
      <p:sp>
        <p:nvSpPr>
          <p:cNvPr id="3" name="Content Placeholder 2"/>
          <p:cNvSpPr>
            <a:spLocks noGrp="1"/>
          </p:cNvSpPr>
          <p:nvPr>
            <p:ph idx="1"/>
          </p:nvPr>
        </p:nvSpPr>
        <p:spPr/>
        <p:txBody>
          <a:bodyPr>
            <a:normAutofit lnSpcReduction="10000"/>
          </a:bodyPr>
          <a:lstStyle/>
          <a:p>
            <a:r>
              <a:rPr lang="en-GB" sz="4000" dirty="0"/>
              <a:t>School begins at 8.45am for all children</a:t>
            </a:r>
          </a:p>
          <a:p>
            <a:r>
              <a:rPr lang="en-GB" sz="4000" dirty="0"/>
              <a:t>Breakfast clubs runs from 7.30am/after school club until 5.30pm</a:t>
            </a:r>
          </a:p>
          <a:p>
            <a:r>
              <a:rPr lang="en-GB" sz="4000" dirty="0"/>
              <a:t>Children should be at school every day and on time</a:t>
            </a:r>
          </a:p>
          <a:p>
            <a:r>
              <a:rPr lang="en-GB" sz="4000" dirty="0"/>
              <a:t>Good attendance and punctuality sets good habits for the future.</a:t>
            </a:r>
          </a:p>
        </p:txBody>
      </p:sp>
    </p:spTree>
    <p:extLst>
      <p:ext uri="{BB962C8B-B14F-4D97-AF65-F5344CB8AC3E}">
        <p14:creationId xmlns:p14="http://schemas.microsoft.com/office/powerpoint/2010/main" val="3936433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03723-718F-4B68-87A6-CF51E5019018}"/>
              </a:ext>
            </a:extLst>
          </p:cNvPr>
          <p:cNvSpPr>
            <a:spLocks noGrp="1"/>
          </p:cNvSpPr>
          <p:nvPr>
            <p:ph type="title"/>
          </p:nvPr>
        </p:nvSpPr>
        <p:spPr>
          <a:xfrm>
            <a:off x="70804" y="78646"/>
            <a:ext cx="7000555" cy="800159"/>
          </a:xfrm>
        </p:spPr>
        <p:txBody>
          <a:bodyPr/>
          <a:lstStyle/>
          <a:p>
            <a:r>
              <a:rPr lang="en-GB" dirty="0"/>
              <a:t>Uniform</a:t>
            </a:r>
          </a:p>
        </p:txBody>
      </p:sp>
      <p:sp>
        <p:nvSpPr>
          <p:cNvPr id="4" name="Content Placeholder 3">
            <a:extLst>
              <a:ext uri="{FF2B5EF4-FFF2-40B4-BE49-F238E27FC236}">
                <a16:creationId xmlns:a16="http://schemas.microsoft.com/office/drawing/2014/main" id="{FE49EDF0-76EB-4218-900A-6398201DF2A2}"/>
              </a:ext>
            </a:extLst>
          </p:cNvPr>
          <p:cNvSpPr>
            <a:spLocks noGrp="1"/>
          </p:cNvSpPr>
          <p:nvPr>
            <p:ph sz="half" idx="2"/>
          </p:nvPr>
        </p:nvSpPr>
        <p:spPr/>
        <p:txBody>
          <a:bodyPr>
            <a:normAutofit/>
          </a:bodyPr>
          <a:lstStyle/>
          <a:p>
            <a:r>
              <a:rPr lang="en-GB" sz="3600" dirty="0"/>
              <a:t>Smart school uniform and black school shoes.</a:t>
            </a:r>
          </a:p>
        </p:txBody>
      </p:sp>
      <p:pic>
        <p:nvPicPr>
          <p:cNvPr id="5" name="Picture 4"/>
          <p:cNvPicPr>
            <a:picLocks noChangeAspect="1"/>
          </p:cNvPicPr>
          <p:nvPr/>
        </p:nvPicPr>
        <p:blipFill>
          <a:blip r:embed="rId2"/>
          <a:stretch>
            <a:fillRect/>
          </a:stretch>
        </p:blipFill>
        <p:spPr>
          <a:xfrm>
            <a:off x="1615665" y="878805"/>
            <a:ext cx="4614726" cy="4448364"/>
          </a:xfrm>
          <a:prstGeom prst="rect">
            <a:avLst/>
          </a:prstGeom>
        </p:spPr>
      </p:pic>
      <p:pic>
        <p:nvPicPr>
          <p:cNvPr id="6" name="Picture 5"/>
          <p:cNvPicPr>
            <a:picLocks noChangeAspect="1"/>
          </p:cNvPicPr>
          <p:nvPr/>
        </p:nvPicPr>
        <p:blipFill>
          <a:blip r:embed="rId3"/>
          <a:stretch>
            <a:fillRect/>
          </a:stretch>
        </p:blipFill>
        <p:spPr>
          <a:xfrm>
            <a:off x="70804" y="3374180"/>
            <a:ext cx="2904717" cy="3366934"/>
          </a:xfrm>
          <a:prstGeom prst="rect">
            <a:avLst/>
          </a:prstGeom>
        </p:spPr>
      </p:pic>
    </p:spTree>
    <p:extLst>
      <p:ext uri="{BB962C8B-B14F-4D97-AF65-F5344CB8AC3E}">
        <p14:creationId xmlns:p14="http://schemas.microsoft.com/office/powerpoint/2010/main" val="512222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7E968-6299-46CB-AAF3-607B6BB04449}"/>
              </a:ext>
            </a:extLst>
          </p:cNvPr>
          <p:cNvSpPr>
            <a:spLocks noGrp="1"/>
          </p:cNvSpPr>
          <p:nvPr>
            <p:ph type="title"/>
          </p:nvPr>
        </p:nvSpPr>
        <p:spPr/>
        <p:txBody>
          <a:bodyPr/>
          <a:lstStyle/>
          <a:p>
            <a:r>
              <a:rPr lang="en-GB" dirty="0"/>
              <a:t>PE – Physical education</a:t>
            </a:r>
          </a:p>
        </p:txBody>
      </p:sp>
      <p:sp>
        <p:nvSpPr>
          <p:cNvPr id="4" name="Content Placeholder 3">
            <a:extLst>
              <a:ext uri="{FF2B5EF4-FFF2-40B4-BE49-F238E27FC236}">
                <a16:creationId xmlns:a16="http://schemas.microsoft.com/office/drawing/2014/main" id="{0F1EFAA0-8C36-4311-BFC8-9C7201DD162F}"/>
              </a:ext>
            </a:extLst>
          </p:cNvPr>
          <p:cNvSpPr>
            <a:spLocks noGrp="1"/>
          </p:cNvSpPr>
          <p:nvPr>
            <p:ph sz="half" idx="2"/>
          </p:nvPr>
        </p:nvSpPr>
        <p:spPr>
          <a:xfrm>
            <a:off x="6232119" y="2068411"/>
            <a:ext cx="4754880" cy="4206240"/>
          </a:xfrm>
        </p:spPr>
        <p:txBody>
          <a:bodyPr>
            <a:normAutofit/>
          </a:bodyPr>
          <a:lstStyle/>
          <a:p>
            <a:r>
              <a:rPr lang="en-GB" dirty="0"/>
              <a:t>PE is part of the National Curriculum.</a:t>
            </a:r>
          </a:p>
          <a:p>
            <a:r>
              <a:rPr lang="en-GB" dirty="0"/>
              <a:t>Our PE days are Thursday and Friday.</a:t>
            </a:r>
          </a:p>
          <a:p>
            <a:r>
              <a:rPr lang="en-GB" dirty="0"/>
              <a:t>Children are to come in their PE tops. School T-shirt and either black or burgundy shorts or tracksuit bottoms and trainers. </a:t>
            </a:r>
          </a:p>
          <a:p>
            <a:r>
              <a:rPr lang="en-GB" dirty="0"/>
              <a:t>Other clothing is </a:t>
            </a:r>
            <a:r>
              <a:rPr lang="en-GB" b="1" dirty="0"/>
              <a:t>not</a:t>
            </a:r>
            <a:r>
              <a:rPr lang="en-GB" dirty="0"/>
              <a:t> allowed.</a:t>
            </a:r>
          </a:p>
          <a:p>
            <a:r>
              <a:rPr lang="en-GB" dirty="0"/>
              <a:t>Swimming</a:t>
            </a:r>
          </a:p>
          <a:p>
            <a:endParaRPr lang="en-GB" dirty="0"/>
          </a:p>
        </p:txBody>
      </p:sp>
      <p:pic>
        <p:nvPicPr>
          <p:cNvPr id="6" name="Picture 5">
            <a:extLst>
              <a:ext uri="{FF2B5EF4-FFF2-40B4-BE49-F238E27FC236}">
                <a16:creationId xmlns:a16="http://schemas.microsoft.com/office/drawing/2014/main" id="{E87F8B69-C987-F3E1-8587-6AFB6049C019}"/>
              </a:ext>
            </a:extLst>
          </p:cNvPr>
          <p:cNvPicPr>
            <a:picLocks noChangeAspect="1"/>
          </p:cNvPicPr>
          <p:nvPr/>
        </p:nvPicPr>
        <p:blipFill>
          <a:blip r:embed="rId2"/>
          <a:stretch>
            <a:fillRect/>
          </a:stretch>
        </p:blipFill>
        <p:spPr>
          <a:xfrm>
            <a:off x="1406112" y="1534782"/>
            <a:ext cx="3856054" cy="5273497"/>
          </a:xfrm>
          <a:prstGeom prst="rect">
            <a:avLst/>
          </a:prstGeom>
        </p:spPr>
      </p:pic>
    </p:spTree>
    <p:extLst>
      <p:ext uri="{BB962C8B-B14F-4D97-AF65-F5344CB8AC3E}">
        <p14:creationId xmlns:p14="http://schemas.microsoft.com/office/powerpoint/2010/main" val="3003532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DE9B1-28A1-4728-865C-72824233DBBA}"/>
              </a:ext>
            </a:extLst>
          </p:cNvPr>
          <p:cNvSpPr>
            <a:spLocks noGrp="1"/>
          </p:cNvSpPr>
          <p:nvPr>
            <p:ph type="title"/>
          </p:nvPr>
        </p:nvSpPr>
        <p:spPr/>
        <p:txBody>
          <a:bodyPr/>
          <a:lstStyle/>
          <a:p>
            <a:r>
              <a:rPr lang="en-GB" dirty="0"/>
              <a:t>We are a reading School!</a:t>
            </a:r>
          </a:p>
        </p:txBody>
      </p:sp>
      <p:sp>
        <p:nvSpPr>
          <p:cNvPr id="3" name="Content Placeholder 2">
            <a:extLst>
              <a:ext uri="{FF2B5EF4-FFF2-40B4-BE49-F238E27FC236}">
                <a16:creationId xmlns:a16="http://schemas.microsoft.com/office/drawing/2014/main" id="{B299DEDA-2ACD-49DF-81D3-25B2EB472115}"/>
              </a:ext>
            </a:extLst>
          </p:cNvPr>
          <p:cNvSpPr>
            <a:spLocks noGrp="1"/>
          </p:cNvSpPr>
          <p:nvPr>
            <p:ph idx="1"/>
          </p:nvPr>
        </p:nvSpPr>
        <p:spPr/>
        <p:txBody>
          <a:bodyPr/>
          <a:lstStyle/>
          <a:p>
            <a:r>
              <a:rPr lang="en-GB" dirty="0"/>
              <a:t>Our ambition is for every child to read by 7 using a synthetic phonics approach and to develop a love of reading for fluency and comprehension in order to access a broad and balanced curriculum. We do everything to make this happen.</a:t>
            </a:r>
          </a:p>
        </p:txBody>
      </p:sp>
      <p:pic>
        <p:nvPicPr>
          <p:cNvPr id="4" name="Picture 3" descr="C:\Users\Taylor.jessica\AppData\Local\Microsoft\Windows\INetCache\Content.MSO\B27E8B46.tmp">
            <a:extLst>
              <a:ext uri="{FF2B5EF4-FFF2-40B4-BE49-F238E27FC236}">
                <a16:creationId xmlns:a16="http://schemas.microsoft.com/office/drawing/2014/main" id="{E73BB637-51B4-428C-BB99-C4A7FA2001D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5199" y="4114799"/>
            <a:ext cx="3525929" cy="1175657"/>
          </a:xfrm>
          <a:prstGeom prst="rect">
            <a:avLst/>
          </a:prstGeom>
          <a:noFill/>
          <a:ln>
            <a:noFill/>
          </a:ln>
        </p:spPr>
      </p:pic>
      <p:pic>
        <p:nvPicPr>
          <p:cNvPr id="5" name="Picture 4" descr="C:\Users\Taylor.jessica\AppData\Local\Microsoft\Windows\INetCache\Content.MSO\CB9B3010.tmp">
            <a:extLst>
              <a:ext uri="{FF2B5EF4-FFF2-40B4-BE49-F238E27FC236}">
                <a16:creationId xmlns:a16="http://schemas.microsoft.com/office/drawing/2014/main" id="{6688144F-5D39-4055-9B96-F3E90D10DD8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8097" y="3917314"/>
            <a:ext cx="3111274" cy="1373142"/>
          </a:xfrm>
          <a:prstGeom prst="rect">
            <a:avLst/>
          </a:prstGeom>
          <a:noFill/>
          <a:ln>
            <a:noFill/>
          </a:ln>
        </p:spPr>
      </p:pic>
    </p:spTree>
    <p:extLst>
      <p:ext uri="{BB962C8B-B14F-4D97-AF65-F5344CB8AC3E}">
        <p14:creationId xmlns:p14="http://schemas.microsoft.com/office/powerpoint/2010/main" val="1378568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04BA0-45A5-4CA0-9B91-D715BFAE3A4D}"/>
              </a:ext>
            </a:extLst>
          </p:cNvPr>
          <p:cNvSpPr>
            <a:spLocks noGrp="1"/>
          </p:cNvSpPr>
          <p:nvPr>
            <p:ph type="title"/>
          </p:nvPr>
        </p:nvSpPr>
        <p:spPr/>
        <p:txBody>
          <a:bodyPr/>
          <a:lstStyle/>
          <a:p>
            <a:r>
              <a:rPr lang="en-GB" dirty="0" err="1"/>
              <a:t>RWInc</a:t>
            </a:r>
            <a:r>
              <a:rPr lang="en-GB" dirty="0"/>
              <a:t> – our method to teach phonics</a:t>
            </a:r>
          </a:p>
        </p:txBody>
      </p:sp>
      <p:sp>
        <p:nvSpPr>
          <p:cNvPr id="3" name="Content Placeholder 2">
            <a:extLst>
              <a:ext uri="{FF2B5EF4-FFF2-40B4-BE49-F238E27FC236}">
                <a16:creationId xmlns:a16="http://schemas.microsoft.com/office/drawing/2014/main" id="{6CFFAB98-5987-4234-956B-FFED20B79853}"/>
              </a:ext>
            </a:extLst>
          </p:cNvPr>
          <p:cNvSpPr>
            <a:spLocks noGrp="1"/>
          </p:cNvSpPr>
          <p:nvPr>
            <p:ph idx="1"/>
          </p:nvPr>
        </p:nvSpPr>
        <p:spPr/>
        <p:txBody>
          <a:bodyPr/>
          <a:lstStyle/>
          <a:p>
            <a:pPr marL="0" indent="0" fontAlgn="t">
              <a:buNone/>
            </a:pPr>
            <a:r>
              <a:rPr lang="en-GB" b="1" dirty="0"/>
              <a:t>Reading</a:t>
            </a:r>
            <a:endParaRPr lang="en-GB" dirty="0"/>
          </a:p>
          <a:p>
            <a:pPr fontAlgn="t"/>
            <a:r>
              <a:rPr lang="en-GB" dirty="0"/>
              <a:t>When using RWI to read the children will:</a:t>
            </a:r>
          </a:p>
          <a:p>
            <a:pPr lvl="0" fontAlgn="t"/>
            <a:r>
              <a:rPr lang="en-GB" dirty="0"/>
              <a:t>Learn 44 sounds and the corresponding letter/letter groups using simple prompts</a:t>
            </a:r>
          </a:p>
          <a:p>
            <a:pPr lvl="0" fontAlgn="t"/>
            <a:r>
              <a:rPr lang="en-GB" dirty="0"/>
              <a:t>Learn to read words using sound blending (Fred talk)</a:t>
            </a:r>
          </a:p>
          <a:p>
            <a:pPr lvl="0" fontAlgn="t"/>
            <a:r>
              <a:rPr lang="en-GB" dirty="0"/>
              <a:t>Read lively stories featuring words they have learnt to sound out</a:t>
            </a:r>
          </a:p>
          <a:p>
            <a:pPr lvl="0" fontAlgn="t"/>
            <a:r>
              <a:rPr lang="en-GB" dirty="0"/>
              <a:t>Show that they comprehend the stories by answering 'Find It' and 'Prove It’</a:t>
            </a:r>
          </a:p>
          <a:p>
            <a:r>
              <a:rPr lang="en-GB" dirty="0"/>
              <a:t>Mrs Redpath is our phonics leader.</a:t>
            </a:r>
          </a:p>
          <a:p>
            <a:r>
              <a:rPr lang="en-GB" dirty="0"/>
              <a:t>Children </a:t>
            </a:r>
            <a:r>
              <a:rPr lang="en-GB" b="1" dirty="0"/>
              <a:t>will</a:t>
            </a:r>
            <a:r>
              <a:rPr lang="en-GB" dirty="0"/>
              <a:t> read every day in school and </a:t>
            </a:r>
            <a:r>
              <a:rPr lang="en-GB" b="1" dirty="0"/>
              <a:t>we expect </a:t>
            </a:r>
            <a:r>
              <a:rPr lang="en-GB" dirty="0"/>
              <a:t>them to read every day at home.</a:t>
            </a:r>
          </a:p>
        </p:txBody>
      </p:sp>
      <p:pic>
        <p:nvPicPr>
          <p:cNvPr id="4" name="Picture 3" descr="C:\Users\Taylor.jessica\AppData\Local\Microsoft\Windows\INetCache\Content.MSO\B27E8B46.tmp">
            <a:extLst>
              <a:ext uri="{FF2B5EF4-FFF2-40B4-BE49-F238E27FC236}">
                <a16:creationId xmlns:a16="http://schemas.microsoft.com/office/drawing/2014/main" id="{1CD7543B-E5D9-4C31-B6B0-37BCE28A75A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047071" y="1616558"/>
            <a:ext cx="2186987" cy="571501"/>
          </a:xfrm>
          <a:prstGeom prst="rect">
            <a:avLst/>
          </a:prstGeom>
          <a:noFill/>
          <a:ln>
            <a:noFill/>
          </a:ln>
        </p:spPr>
      </p:pic>
    </p:spTree>
    <p:extLst>
      <p:ext uri="{BB962C8B-B14F-4D97-AF65-F5344CB8AC3E}">
        <p14:creationId xmlns:p14="http://schemas.microsoft.com/office/powerpoint/2010/main" val="32043509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Custom 2">
      <a:dk1>
        <a:srgbClr val="2C2C2C"/>
      </a:dk1>
      <a:lt1>
        <a:srgbClr val="FFFFFF"/>
      </a:lt1>
      <a:dk2>
        <a:srgbClr val="990033"/>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191</TotalTime>
  <Words>536</Words>
  <Application>Microsoft Office PowerPoint</Application>
  <PresentationFormat>Widescreen</PresentationFormat>
  <Paragraphs>63</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Corbel</vt:lpstr>
      <vt:lpstr>Wingdings</vt:lpstr>
      <vt:lpstr>Banded</vt:lpstr>
      <vt:lpstr>Welcome to the EMERALD Class</vt:lpstr>
      <vt:lpstr>Our vision: Achieving and growing together </vt:lpstr>
      <vt:lpstr>PowerPoint Presentation</vt:lpstr>
      <vt:lpstr>School rules</vt:lpstr>
      <vt:lpstr>Attendance and punctuality</vt:lpstr>
      <vt:lpstr>Uniform</vt:lpstr>
      <vt:lpstr>PE – Physical education</vt:lpstr>
      <vt:lpstr>We are a reading School!</vt:lpstr>
      <vt:lpstr>RWInc – our method to teach phonics</vt:lpstr>
      <vt:lpstr>Accelerated reader – a love of reading</vt:lpstr>
      <vt:lpstr>homework</vt:lpstr>
      <vt:lpstr>Newsletter Information</vt:lpstr>
      <vt:lpstr>Bed Time</vt:lpstr>
      <vt:lpstr>How to find out more</vt:lpstr>
      <vt:lpstr>If you need to talk to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 update</dc:title>
  <dc:creator>Gavin Johnston</dc:creator>
  <cp:lastModifiedBy>Joanne Phillips</cp:lastModifiedBy>
  <cp:revision>26</cp:revision>
  <dcterms:created xsi:type="dcterms:W3CDTF">2021-09-05T09:47:29Z</dcterms:created>
  <dcterms:modified xsi:type="dcterms:W3CDTF">2025-09-15T15:27:30Z</dcterms:modified>
</cp:coreProperties>
</file>