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gt4S3OktMWq3HeVEKSxz4+rviJ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orbel-bold.fntdata"/><Relationship Id="rId21" Type="http://schemas.openxmlformats.org/officeDocument/2006/relationships/font" Target="fonts/Corbel-regular.fntdata"/><Relationship Id="rId24" Type="http://schemas.openxmlformats.org/officeDocument/2006/relationships/font" Target="fonts/Corbel-boldItalic.fntdata"/><Relationship Id="rId23" Type="http://schemas.openxmlformats.org/officeDocument/2006/relationships/font" Target="fonts/Corbel-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 curriculum equation</a:t>
            </a:r>
            <a:endParaRPr/>
          </a:p>
        </p:txBody>
      </p:sp>
      <p:sp>
        <p:nvSpPr>
          <p:cNvPr id="119" name="Google Shape;1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17"/>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7"/>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1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2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8"/>
          <p:cNvSpPr txBox="1"/>
          <p:nvPr>
            <p:ph idx="1" type="body"/>
          </p:nvPr>
        </p:nvSpPr>
        <p:spPr>
          <a:xfrm rot="5400000">
            <a:off x="3991839" y="-777240"/>
            <a:ext cx="4206240" cy="9784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1" name="Shape 81"/>
        <p:cNvGrpSpPr/>
        <p:nvPr/>
      </p:nvGrpSpPr>
      <p:grpSpPr>
        <a:xfrm>
          <a:off x="0" y="0"/>
          <a:ext cx="0" cy="0"/>
          <a:chOff x="0" y="0"/>
          <a:chExt cx="0" cy="0"/>
        </a:xfrm>
      </p:grpSpPr>
      <p:sp>
        <p:nvSpPr>
          <p:cNvPr id="82" name="Google Shape;82;p29"/>
          <p:cNvSpPr/>
          <p:nvPr/>
        </p:nvSpPr>
        <p:spPr>
          <a:xfrm>
            <a:off x="9019312" y="0"/>
            <a:ext cx="27432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9"/>
          <p:cNvSpPr txBox="1"/>
          <p:nvPr>
            <p:ph type="title"/>
          </p:nvPr>
        </p:nvSpPr>
        <p:spPr>
          <a:xfrm rot="5400000">
            <a:off x="7413033" y="2022229"/>
            <a:ext cx="5897562" cy="240238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9"/>
          <p:cNvSpPr txBox="1"/>
          <p:nvPr>
            <p:ph idx="1" type="body"/>
          </p:nvPr>
        </p:nvSpPr>
        <p:spPr>
          <a:xfrm rot="5400000">
            <a:off x="1876064" y="-763226"/>
            <a:ext cx="5897562" cy="79732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29"/>
          <p:cNvSpPr txBox="1"/>
          <p:nvPr>
            <p:ph idx="10" type="dt"/>
          </p:nvPr>
        </p:nvSpPr>
        <p:spPr>
          <a:xfrm>
            <a:off x="838200" y="6422854"/>
            <a:ext cx="2743196"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9"/>
          <p:cNvSpPr txBox="1"/>
          <p:nvPr>
            <p:ph idx="11" type="ftr"/>
          </p:nvPr>
        </p:nvSpPr>
        <p:spPr>
          <a:xfrm>
            <a:off x="3776135" y="6422854"/>
            <a:ext cx="427966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9"/>
          <p:cNvSpPr txBox="1"/>
          <p:nvPr>
            <p:ph idx="12" type="sldNum"/>
          </p:nvPr>
        </p:nvSpPr>
        <p:spPr>
          <a:xfrm>
            <a:off x="8073048" y="6422854"/>
            <a:ext cx="879759"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95" name="Shape 95"/>
        <p:cNvGrpSpPr/>
        <p:nvPr/>
      </p:nvGrpSpPr>
      <p:grpSpPr>
        <a:xfrm>
          <a:off x="0" y="0"/>
          <a:ext cx="0" cy="0"/>
          <a:chOff x="0" y="0"/>
          <a:chExt cx="0" cy="0"/>
        </a:xfrm>
      </p:grpSpPr>
      <p:sp>
        <p:nvSpPr>
          <p:cNvPr id="96" name="Google Shape;96;p20"/>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0"/>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0"/>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99" name="Google Shape;99;p2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Corbel"/>
                <a:ea typeface="Corbel"/>
                <a:cs typeface="Corbel"/>
                <a:sym typeface="Corbel"/>
              </a:defRPr>
            </a:lvl1pPr>
            <a:lvl2pPr indent="0" lvl="1" marL="0" algn="l">
              <a:spcBef>
                <a:spcPts val="0"/>
              </a:spcBef>
              <a:buNone/>
              <a:defRPr b="0" i="0" sz="1200" u="none" cap="none" strike="noStrike">
                <a:solidFill>
                  <a:schemeClr val="dk2"/>
                </a:solidFill>
                <a:latin typeface="Corbel"/>
                <a:ea typeface="Corbel"/>
                <a:cs typeface="Corbel"/>
                <a:sym typeface="Corbel"/>
              </a:defRPr>
            </a:lvl2pPr>
            <a:lvl3pPr indent="0" lvl="2" marL="0" algn="l">
              <a:spcBef>
                <a:spcPts val="0"/>
              </a:spcBef>
              <a:buNone/>
              <a:defRPr b="0" i="0" sz="1200" u="none" cap="none" strike="noStrike">
                <a:solidFill>
                  <a:schemeClr val="dk2"/>
                </a:solidFill>
                <a:latin typeface="Corbel"/>
                <a:ea typeface="Corbel"/>
                <a:cs typeface="Corbel"/>
                <a:sym typeface="Corbel"/>
              </a:defRPr>
            </a:lvl3pPr>
            <a:lvl4pPr indent="0" lvl="3" marL="0" algn="l">
              <a:spcBef>
                <a:spcPts val="0"/>
              </a:spcBef>
              <a:buNone/>
              <a:defRPr b="0" i="0" sz="1200" u="none" cap="none" strike="noStrike">
                <a:solidFill>
                  <a:schemeClr val="dk2"/>
                </a:solidFill>
                <a:latin typeface="Corbel"/>
                <a:ea typeface="Corbel"/>
                <a:cs typeface="Corbel"/>
                <a:sym typeface="Corbel"/>
              </a:defRPr>
            </a:lvl4pPr>
            <a:lvl5pPr indent="0" lvl="4" marL="0" algn="l">
              <a:spcBef>
                <a:spcPts val="0"/>
              </a:spcBef>
              <a:buNone/>
              <a:defRPr b="0" i="0" sz="1200" u="none" cap="none" strike="noStrike">
                <a:solidFill>
                  <a:schemeClr val="dk2"/>
                </a:solidFill>
                <a:latin typeface="Corbel"/>
                <a:ea typeface="Corbel"/>
                <a:cs typeface="Corbel"/>
                <a:sym typeface="Corbel"/>
              </a:defRPr>
            </a:lvl5pPr>
            <a:lvl6pPr indent="0" lvl="5" marL="0" algn="l">
              <a:spcBef>
                <a:spcPts val="0"/>
              </a:spcBef>
              <a:buNone/>
              <a:defRPr b="0" i="0" sz="1200" u="none" cap="none" strike="noStrike">
                <a:solidFill>
                  <a:schemeClr val="dk2"/>
                </a:solidFill>
                <a:latin typeface="Corbel"/>
                <a:ea typeface="Corbel"/>
                <a:cs typeface="Corbel"/>
                <a:sym typeface="Corbel"/>
              </a:defRPr>
            </a:lvl6pPr>
            <a:lvl7pPr indent="0" lvl="6" marL="0" algn="l">
              <a:spcBef>
                <a:spcPts val="0"/>
              </a:spcBef>
              <a:buNone/>
              <a:defRPr b="0" i="0" sz="1200" u="none" cap="none" strike="noStrike">
                <a:solidFill>
                  <a:schemeClr val="dk2"/>
                </a:solidFill>
                <a:latin typeface="Corbel"/>
                <a:ea typeface="Corbel"/>
                <a:cs typeface="Corbel"/>
                <a:sym typeface="Corbel"/>
              </a:defRPr>
            </a:lvl7pPr>
            <a:lvl8pPr indent="0" lvl="7" marL="0" algn="l">
              <a:spcBef>
                <a:spcPts val="0"/>
              </a:spcBef>
              <a:buNone/>
              <a:defRPr b="0" i="0" sz="1200" u="none" cap="none" strike="noStrike">
                <a:solidFill>
                  <a:schemeClr val="dk2"/>
                </a:solidFill>
                <a:latin typeface="Corbel"/>
                <a:ea typeface="Corbel"/>
                <a:cs typeface="Corbel"/>
                <a:sym typeface="Corbel"/>
              </a:defRPr>
            </a:lvl8pPr>
            <a:lvl9pPr indent="0" lvl="8" marL="0" algn="l">
              <a:spcBef>
                <a:spcPts val="0"/>
              </a:spcBef>
              <a:buNone/>
              <a:defRPr b="0" i="0" sz="12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3" name="Shape 23"/>
        <p:cNvGrpSpPr/>
        <p:nvPr/>
      </p:nvGrpSpPr>
      <p:grpSpPr>
        <a:xfrm>
          <a:off x="0" y="0"/>
          <a:ext cx="0" cy="0"/>
          <a:chOff x="0" y="0"/>
          <a:chExt cx="0" cy="0"/>
        </a:xfrm>
      </p:grpSpPr>
      <p:sp>
        <p:nvSpPr>
          <p:cNvPr id="24" name="Google Shape;24;p2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1205344"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36" name="Google Shape;36;p23"/>
          <p:cNvSpPr txBox="1"/>
          <p:nvPr>
            <p:ph idx="2" type="body"/>
          </p:nvPr>
        </p:nvSpPr>
        <p:spPr>
          <a:xfrm>
            <a:off x="6230391"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37" name="Google Shape;37;p2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1207008"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3" name="Google Shape;43;p24"/>
          <p:cNvSpPr txBox="1"/>
          <p:nvPr>
            <p:ph idx="2" type="body"/>
          </p:nvPr>
        </p:nvSpPr>
        <p:spPr>
          <a:xfrm>
            <a:off x="1207008" y="2656566"/>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4" name="Google Shape;44;p24"/>
          <p:cNvSpPr txBox="1"/>
          <p:nvPr>
            <p:ph idx="3" type="body"/>
          </p:nvPr>
        </p:nvSpPr>
        <p:spPr>
          <a:xfrm>
            <a:off x="6231230"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5" name="Google Shape;45;p24"/>
          <p:cNvSpPr txBox="1"/>
          <p:nvPr>
            <p:ph idx="4" type="body"/>
          </p:nvPr>
        </p:nvSpPr>
        <p:spPr>
          <a:xfrm>
            <a:off x="6231230" y="2656564"/>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6" name="Google Shape;46;p2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9" name="Shape 49"/>
        <p:cNvGrpSpPr/>
        <p:nvPr/>
      </p:nvGrpSpPr>
      <p:grpSpPr>
        <a:xfrm>
          <a:off x="0" y="0"/>
          <a:ext cx="0" cy="0"/>
          <a:chOff x="0" y="0"/>
          <a:chExt cx="0" cy="0"/>
        </a:xfrm>
      </p:grpSpPr>
      <p:sp>
        <p:nvSpPr>
          <p:cNvPr id="50" name="Google Shape;50;p19"/>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9"/>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9"/>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53" name="Google Shape;53;p1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Corbel"/>
                <a:ea typeface="Corbel"/>
                <a:cs typeface="Corbel"/>
                <a:sym typeface="Corbel"/>
              </a:defRPr>
            </a:lvl1pPr>
            <a:lvl2pPr indent="0" lvl="1" marL="0" algn="l">
              <a:spcBef>
                <a:spcPts val="0"/>
              </a:spcBef>
              <a:buNone/>
              <a:defRPr b="0" i="0" sz="1200" u="none" cap="none" strike="noStrike">
                <a:solidFill>
                  <a:schemeClr val="dk2"/>
                </a:solidFill>
                <a:latin typeface="Corbel"/>
                <a:ea typeface="Corbel"/>
                <a:cs typeface="Corbel"/>
                <a:sym typeface="Corbel"/>
              </a:defRPr>
            </a:lvl2pPr>
            <a:lvl3pPr indent="0" lvl="2" marL="0" algn="l">
              <a:spcBef>
                <a:spcPts val="0"/>
              </a:spcBef>
              <a:buNone/>
              <a:defRPr b="0" i="0" sz="1200" u="none" cap="none" strike="noStrike">
                <a:solidFill>
                  <a:schemeClr val="dk2"/>
                </a:solidFill>
                <a:latin typeface="Corbel"/>
                <a:ea typeface="Corbel"/>
                <a:cs typeface="Corbel"/>
                <a:sym typeface="Corbel"/>
              </a:defRPr>
            </a:lvl3pPr>
            <a:lvl4pPr indent="0" lvl="3" marL="0" algn="l">
              <a:spcBef>
                <a:spcPts val="0"/>
              </a:spcBef>
              <a:buNone/>
              <a:defRPr b="0" i="0" sz="1200" u="none" cap="none" strike="noStrike">
                <a:solidFill>
                  <a:schemeClr val="dk2"/>
                </a:solidFill>
                <a:latin typeface="Corbel"/>
                <a:ea typeface="Corbel"/>
                <a:cs typeface="Corbel"/>
                <a:sym typeface="Corbel"/>
              </a:defRPr>
            </a:lvl4pPr>
            <a:lvl5pPr indent="0" lvl="4" marL="0" algn="l">
              <a:spcBef>
                <a:spcPts val="0"/>
              </a:spcBef>
              <a:buNone/>
              <a:defRPr b="0" i="0" sz="1200" u="none" cap="none" strike="noStrike">
                <a:solidFill>
                  <a:schemeClr val="dk2"/>
                </a:solidFill>
                <a:latin typeface="Corbel"/>
                <a:ea typeface="Corbel"/>
                <a:cs typeface="Corbel"/>
                <a:sym typeface="Corbel"/>
              </a:defRPr>
            </a:lvl5pPr>
            <a:lvl6pPr indent="0" lvl="5" marL="0" algn="l">
              <a:spcBef>
                <a:spcPts val="0"/>
              </a:spcBef>
              <a:buNone/>
              <a:defRPr b="0" i="0" sz="1200" u="none" cap="none" strike="noStrike">
                <a:solidFill>
                  <a:schemeClr val="dk2"/>
                </a:solidFill>
                <a:latin typeface="Corbel"/>
                <a:ea typeface="Corbel"/>
                <a:cs typeface="Corbel"/>
                <a:sym typeface="Corbel"/>
              </a:defRPr>
            </a:lvl6pPr>
            <a:lvl7pPr indent="0" lvl="6" marL="0" algn="l">
              <a:spcBef>
                <a:spcPts val="0"/>
              </a:spcBef>
              <a:buNone/>
              <a:defRPr b="0" i="0" sz="1200" u="none" cap="none" strike="noStrike">
                <a:solidFill>
                  <a:schemeClr val="dk2"/>
                </a:solidFill>
                <a:latin typeface="Corbel"/>
                <a:ea typeface="Corbel"/>
                <a:cs typeface="Corbel"/>
                <a:sym typeface="Corbel"/>
              </a:defRPr>
            </a:lvl7pPr>
            <a:lvl8pPr indent="0" lvl="7" marL="0" algn="l">
              <a:spcBef>
                <a:spcPts val="0"/>
              </a:spcBef>
              <a:buNone/>
              <a:defRPr b="0" i="0" sz="1200" u="none" cap="none" strike="noStrike">
                <a:solidFill>
                  <a:schemeClr val="dk2"/>
                </a:solidFill>
                <a:latin typeface="Corbel"/>
                <a:ea typeface="Corbel"/>
                <a:cs typeface="Corbel"/>
                <a:sym typeface="Corbel"/>
              </a:defRPr>
            </a:lvl8pPr>
            <a:lvl9pPr indent="0" lvl="8" marL="0" algn="l">
              <a:spcBef>
                <a:spcPts val="0"/>
              </a:spcBef>
              <a:buNone/>
              <a:defRPr b="0" i="0" sz="12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txBox="1"/>
          <p:nvPr>
            <p:ph idx="1" type="body"/>
          </p:nvPr>
        </p:nvSpPr>
        <p:spPr>
          <a:xfrm>
            <a:off x="1207008" y="2120054"/>
            <a:ext cx="6126480" cy="41148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200"/>
              </a:spcBef>
              <a:spcAft>
                <a:spcPts val="0"/>
              </a:spcAft>
              <a:buSzPts val="3200"/>
              <a:buChar char="▪"/>
              <a:defRPr sz="3200"/>
            </a:lvl1pPr>
            <a:lvl2pPr indent="-406400" lvl="1" marL="914400" algn="l">
              <a:lnSpc>
                <a:spcPct val="90000"/>
              </a:lnSpc>
              <a:spcBef>
                <a:spcPts val="200"/>
              </a:spcBef>
              <a:spcAft>
                <a:spcPts val="0"/>
              </a:spcAft>
              <a:buSzPts val="2800"/>
              <a:buChar char="▪"/>
              <a:defRPr sz="2800"/>
            </a:lvl2pPr>
            <a:lvl3pPr indent="-381000" lvl="2" marL="1371600" algn="l">
              <a:lnSpc>
                <a:spcPct val="90000"/>
              </a:lnSpc>
              <a:spcBef>
                <a:spcPts val="400"/>
              </a:spcBef>
              <a:spcAft>
                <a:spcPts val="0"/>
              </a:spcAft>
              <a:buSzPts val="2400"/>
              <a:buChar char="▪"/>
              <a:defRPr sz="2400"/>
            </a:lvl3pPr>
            <a:lvl4pPr indent="-355600" lvl="3" marL="1828800" algn="l">
              <a:lnSpc>
                <a:spcPct val="90000"/>
              </a:lnSpc>
              <a:spcBef>
                <a:spcPts val="400"/>
              </a:spcBef>
              <a:spcAft>
                <a:spcPts val="0"/>
              </a:spcAft>
              <a:buSzPts val="2000"/>
              <a:buChar char="▪"/>
              <a:defRPr sz="2000"/>
            </a:lvl4pPr>
            <a:lvl5pPr indent="-355600" lvl="4" marL="2286000" algn="l">
              <a:lnSpc>
                <a:spcPct val="90000"/>
              </a:lnSpc>
              <a:spcBef>
                <a:spcPts val="400"/>
              </a:spcBef>
              <a:spcAft>
                <a:spcPts val="0"/>
              </a:spcAft>
              <a:buSzPts val="2000"/>
              <a:buChar char="▪"/>
              <a:defRPr sz="2000"/>
            </a:lvl5pPr>
            <a:lvl6pPr indent="-355600" lvl="5" marL="2743200" algn="l">
              <a:lnSpc>
                <a:spcPct val="90000"/>
              </a:lnSpc>
              <a:spcBef>
                <a:spcPts val="400"/>
              </a:spcBef>
              <a:spcAft>
                <a:spcPts val="0"/>
              </a:spcAft>
              <a:buSzPts val="2000"/>
              <a:buChar char="▪"/>
              <a:defRPr sz="2000"/>
            </a:lvl6pPr>
            <a:lvl7pPr indent="-355600" lvl="6" marL="3200400" algn="l">
              <a:lnSpc>
                <a:spcPct val="90000"/>
              </a:lnSpc>
              <a:spcBef>
                <a:spcPts val="400"/>
              </a:spcBef>
              <a:spcAft>
                <a:spcPts val="0"/>
              </a:spcAft>
              <a:buSzPts val="2000"/>
              <a:buChar char="▪"/>
              <a:defRPr sz="2000"/>
            </a:lvl7pPr>
            <a:lvl8pPr indent="-355600" lvl="7" marL="3657600" algn="l">
              <a:lnSpc>
                <a:spcPct val="90000"/>
              </a:lnSpc>
              <a:spcBef>
                <a:spcPts val="400"/>
              </a:spcBef>
              <a:spcAft>
                <a:spcPts val="0"/>
              </a:spcAft>
              <a:buSzPts val="2000"/>
              <a:buChar char="▪"/>
              <a:defRPr sz="2000"/>
            </a:lvl8pPr>
            <a:lvl9pPr indent="-355600" lvl="8" marL="4114800" algn="l">
              <a:lnSpc>
                <a:spcPct val="90000"/>
              </a:lnSpc>
              <a:spcBef>
                <a:spcPts val="400"/>
              </a:spcBef>
              <a:spcAft>
                <a:spcPts val="400"/>
              </a:spcAft>
              <a:buSzPts val="2000"/>
              <a:buChar char="▪"/>
              <a:defRPr sz="2000"/>
            </a:lvl9pPr>
          </a:lstStyle>
          <a:p/>
        </p:txBody>
      </p:sp>
      <p:sp>
        <p:nvSpPr>
          <p:cNvPr id="64" name="Google Shape;64;p26"/>
          <p:cNvSpPr txBox="1"/>
          <p:nvPr>
            <p:ph idx="2" type="body"/>
          </p:nvPr>
        </p:nvSpPr>
        <p:spPr>
          <a:xfrm>
            <a:off x="7789023" y="2147486"/>
            <a:ext cx="3200400" cy="3432319"/>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5" name="Google Shape;65;p2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p:nvPr>
            <p:ph idx="2" type="pic"/>
          </p:nvPr>
        </p:nvSpPr>
        <p:spPr>
          <a:xfrm>
            <a:off x="1280160" y="2211494"/>
            <a:ext cx="6126480" cy="3931920"/>
          </a:xfrm>
          <a:prstGeom prst="rect">
            <a:avLst/>
          </a:prstGeom>
          <a:solidFill>
            <a:srgbClr val="F7F7F7"/>
          </a:solidFill>
          <a:ln>
            <a:noFill/>
          </a:ln>
        </p:spPr>
      </p:sp>
      <p:sp>
        <p:nvSpPr>
          <p:cNvPr id="71" name="Google Shape;71;p27"/>
          <p:cNvSpPr txBox="1"/>
          <p:nvPr>
            <p:ph idx="1" type="body"/>
          </p:nvPr>
        </p:nvSpPr>
        <p:spPr>
          <a:xfrm>
            <a:off x="7790688" y="2150621"/>
            <a:ext cx="3200400" cy="3429000"/>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2" name="Google Shape;72;p2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6"/>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Corbel"/>
              <a:buNone/>
              <a:defRPr b="0" i="0" sz="4000" u="none" cap="none" strike="noStrik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6"/>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Corbel"/>
                <a:ea typeface="Corbel"/>
                <a:cs typeface="Corbel"/>
                <a:sym typeface="Corbe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9pPr>
          </a:lstStyle>
          <a:p/>
        </p:txBody>
      </p:sp>
      <p:sp>
        <p:nvSpPr>
          <p:cNvPr id="13" name="Google Shape;13;p1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4" name="Google Shape;14;p1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5" name="Google Shape;15;p1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Corbel"/>
                <a:ea typeface="Corbel"/>
                <a:cs typeface="Corbel"/>
                <a:sym typeface="Corbel"/>
              </a:defRPr>
            </a:lvl1pPr>
            <a:lvl2pPr indent="0" lvl="1" marL="0" marR="0" rtl="0" algn="l">
              <a:spcBef>
                <a:spcPts val="0"/>
              </a:spcBef>
              <a:buNone/>
              <a:defRPr b="0" i="0" sz="1200" u="none" cap="none" strike="noStrike">
                <a:solidFill>
                  <a:schemeClr val="lt1"/>
                </a:solidFill>
                <a:latin typeface="Corbel"/>
                <a:ea typeface="Corbel"/>
                <a:cs typeface="Corbel"/>
                <a:sym typeface="Corbel"/>
              </a:defRPr>
            </a:lvl2pPr>
            <a:lvl3pPr indent="0" lvl="2" marL="0" marR="0" rtl="0" algn="l">
              <a:spcBef>
                <a:spcPts val="0"/>
              </a:spcBef>
              <a:buNone/>
              <a:defRPr b="0" i="0" sz="1200" u="none" cap="none" strike="noStrike">
                <a:solidFill>
                  <a:schemeClr val="lt1"/>
                </a:solidFill>
                <a:latin typeface="Corbel"/>
                <a:ea typeface="Corbel"/>
                <a:cs typeface="Corbel"/>
                <a:sym typeface="Corbel"/>
              </a:defRPr>
            </a:lvl3pPr>
            <a:lvl4pPr indent="0" lvl="3" marL="0" marR="0" rtl="0" algn="l">
              <a:spcBef>
                <a:spcPts val="0"/>
              </a:spcBef>
              <a:buNone/>
              <a:defRPr b="0" i="0" sz="1200" u="none" cap="none" strike="noStrike">
                <a:solidFill>
                  <a:schemeClr val="lt1"/>
                </a:solidFill>
                <a:latin typeface="Corbel"/>
                <a:ea typeface="Corbel"/>
                <a:cs typeface="Corbel"/>
                <a:sym typeface="Corbel"/>
              </a:defRPr>
            </a:lvl4pPr>
            <a:lvl5pPr indent="0" lvl="4" marL="0" marR="0" rtl="0" algn="l">
              <a:spcBef>
                <a:spcPts val="0"/>
              </a:spcBef>
              <a:buNone/>
              <a:defRPr b="0" i="0" sz="1200" u="none" cap="none" strike="noStrike">
                <a:solidFill>
                  <a:schemeClr val="lt1"/>
                </a:solidFill>
                <a:latin typeface="Corbel"/>
                <a:ea typeface="Corbel"/>
                <a:cs typeface="Corbel"/>
                <a:sym typeface="Corbel"/>
              </a:defRPr>
            </a:lvl5pPr>
            <a:lvl6pPr indent="0" lvl="5" marL="0" marR="0" rtl="0" algn="l">
              <a:spcBef>
                <a:spcPts val="0"/>
              </a:spcBef>
              <a:buNone/>
              <a:defRPr b="0" i="0" sz="1200" u="none" cap="none" strike="noStrike">
                <a:solidFill>
                  <a:schemeClr val="lt1"/>
                </a:solidFill>
                <a:latin typeface="Corbel"/>
                <a:ea typeface="Corbel"/>
                <a:cs typeface="Corbel"/>
                <a:sym typeface="Corbel"/>
              </a:defRPr>
            </a:lvl6pPr>
            <a:lvl7pPr indent="0" lvl="6" marL="0" marR="0" rtl="0" algn="l">
              <a:spcBef>
                <a:spcPts val="0"/>
              </a:spcBef>
              <a:buNone/>
              <a:defRPr b="0" i="0" sz="1200" u="none" cap="none" strike="noStrike">
                <a:solidFill>
                  <a:schemeClr val="lt1"/>
                </a:solidFill>
                <a:latin typeface="Corbel"/>
                <a:ea typeface="Corbel"/>
                <a:cs typeface="Corbel"/>
                <a:sym typeface="Corbel"/>
              </a:defRPr>
            </a:lvl7pPr>
            <a:lvl8pPr indent="0" lvl="7" marL="0" marR="0" rtl="0" algn="l">
              <a:spcBef>
                <a:spcPts val="0"/>
              </a:spcBef>
              <a:buNone/>
              <a:defRPr b="0" i="0" sz="1200" u="none" cap="none" strike="noStrike">
                <a:solidFill>
                  <a:schemeClr val="lt1"/>
                </a:solidFill>
                <a:latin typeface="Corbel"/>
                <a:ea typeface="Corbel"/>
                <a:cs typeface="Corbel"/>
                <a:sym typeface="Corbel"/>
              </a:defRPr>
            </a:lvl8pPr>
            <a:lvl9pPr indent="0" lvl="8" marL="0" marR="0" rtl="0" algn="l">
              <a:spcBef>
                <a:spcPts val="0"/>
              </a:spcBef>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 name="Shape 88"/>
        <p:cNvGrpSpPr/>
        <p:nvPr/>
      </p:nvGrpSpPr>
      <p:grpSpPr>
        <a:xfrm>
          <a:off x="0" y="0"/>
          <a:ext cx="0" cy="0"/>
          <a:chOff x="0" y="0"/>
          <a:chExt cx="0" cy="0"/>
        </a:xfrm>
      </p:grpSpPr>
      <p:sp>
        <p:nvSpPr>
          <p:cNvPr id="89" name="Google Shape;89;p18"/>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Corbel"/>
              <a:buNone/>
              <a:defRPr b="0" i="0" sz="4000" u="none" cap="none" strike="noStrike">
                <a:solidFill>
                  <a:schemeClr val="lt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8"/>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Corbel"/>
                <a:ea typeface="Corbel"/>
                <a:cs typeface="Corbel"/>
                <a:sym typeface="Corbe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Corbel"/>
                <a:ea typeface="Corbel"/>
                <a:cs typeface="Corbel"/>
                <a:sym typeface="Corbe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Corbel"/>
                <a:ea typeface="Corbel"/>
                <a:cs typeface="Corbel"/>
                <a:sym typeface="Corbe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9pPr>
          </a:lstStyle>
          <a:p/>
        </p:txBody>
      </p:sp>
      <p:sp>
        <p:nvSpPr>
          <p:cNvPr id="92" name="Google Shape;92;p1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3" name="Google Shape;93;p1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4" name="Google Shape;94;p1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Corbel"/>
                <a:ea typeface="Corbel"/>
                <a:cs typeface="Corbel"/>
                <a:sym typeface="Corbel"/>
              </a:defRPr>
            </a:lvl1pPr>
            <a:lvl2pPr indent="0" lvl="1" marL="0" marR="0" rtl="0" algn="l">
              <a:spcBef>
                <a:spcPts val="0"/>
              </a:spcBef>
              <a:buNone/>
              <a:defRPr b="0" i="0" sz="1200" u="none" cap="none" strike="noStrike">
                <a:solidFill>
                  <a:schemeClr val="dk1"/>
                </a:solidFill>
                <a:latin typeface="Corbel"/>
                <a:ea typeface="Corbel"/>
                <a:cs typeface="Corbel"/>
                <a:sym typeface="Corbel"/>
              </a:defRPr>
            </a:lvl2pPr>
            <a:lvl3pPr indent="0" lvl="2" marL="0" marR="0" rtl="0" algn="l">
              <a:spcBef>
                <a:spcPts val="0"/>
              </a:spcBef>
              <a:buNone/>
              <a:defRPr b="0" i="0" sz="1200" u="none" cap="none" strike="noStrike">
                <a:solidFill>
                  <a:schemeClr val="dk1"/>
                </a:solidFill>
                <a:latin typeface="Corbel"/>
                <a:ea typeface="Corbel"/>
                <a:cs typeface="Corbel"/>
                <a:sym typeface="Corbel"/>
              </a:defRPr>
            </a:lvl3pPr>
            <a:lvl4pPr indent="0" lvl="3" marL="0" marR="0" rtl="0" algn="l">
              <a:spcBef>
                <a:spcPts val="0"/>
              </a:spcBef>
              <a:buNone/>
              <a:defRPr b="0" i="0" sz="1200" u="none" cap="none" strike="noStrike">
                <a:solidFill>
                  <a:schemeClr val="dk1"/>
                </a:solidFill>
                <a:latin typeface="Corbel"/>
                <a:ea typeface="Corbel"/>
                <a:cs typeface="Corbel"/>
                <a:sym typeface="Corbel"/>
              </a:defRPr>
            </a:lvl4pPr>
            <a:lvl5pPr indent="0" lvl="4" marL="0" marR="0" rtl="0" algn="l">
              <a:spcBef>
                <a:spcPts val="0"/>
              </a:spcBef>
              <a:buNone/>
              <a:defRPr b="0" i="0" sz="1200" u="none" cap="none" strike="noStrike">
                <a:solidFill>
                  <a:schemeClr val="dk1"/>
                </a:solidFill>
                <a:latin typeface="Corbel"/>
                <a:ea typeface="Corbel"/>
                <a:cs typeface="Corbel"/>
                <a:sym typeface="Corbel"/>
              </a:defRPr>
            </a:lvl5pPr>
            <a:lvl6pPr indent="0" lvl="5" marL="0" marR="0" rtl="0" algn="l">
              <a:spcBef>
                <a:spcPts val="0"/>
              </a:spcBef>
              <a:buNone/>
              <a:defRPr b="0" i="0" sz="1200" u="none" cap="none" strike="noStrike">
                <a:solidFill>
                  <a:schemeClr val="dk1"/>
                </a:solidFill>
                <a:latin typeface="Corbel"/>
                <a:ea typeface="Corbel"/>
                <a:cs typeface="Corbel"/>
                <a:sym typeface="Corbel"/>
              </a:defRPr>
            </a:lvl6pPr>
            <a:lvl7pPr indent="0" lvl="6" marL="0" marR="0" rtl="0" algn="l">
              <a:spcBef>
                <a:spcPts val="0"/>
              </a:spcBef>
              <a:buNone/>
              <a:defRPr b="0" i="0" sz="1200" u="none" cap="none" strike="noStrike">
                <a:solidFill>
                  <a:schemeClr val="dk1"/>
                </a:solidFill>
                <a:latin typeface="Corbel"/>
                <a:ea typeface="Corbel"/>
                <a:cs typeface="Corbel"/>
                <a:sym typeface="Corbel"/>
              </a:defRPr>
            </a:lvl7pPr>
            <a:lvl8pPr indent="0" lvl="7" marL="0" marR="0" rtl="0" algn="l">
              <a:spcBef>
                <a:spcPts val="0"/>
              </a:spcBef>
              <a:buNone/>
              <a:defRPr b="0" i="0" sz="1200" u="none" cap="none" strike="noStrike">
                <a:solidFill>
                  <a:schemeClr val="dk1"/>
                </a:solidFill>
                <a:latin typeface="Corbel"/>
                <a:ea typeface="Corbel"/>
                <a:cs typeface="Corbel"/>
                <a:sym typeface="Corbel"/>
              </a:defRPr>
            </a:lvl8pPr>
            <a:lvl9pPr indent="0" lvl="8" marL="0" marR="0" rtl="0" algn="l">
              <a:spcBef>
                <a:spcPts val="0"/>
              </a:spcBef>
              <a:buNone/>
              <a:defRPr b="0" i="0" sz="12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3.jp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renaissance.com/products/practice/accelerated-reader-360/?int_content=int_web" TargetMode="External"/><Relationship Id="rId4" Type="http://schemas.openxmlformats.org/officeDocument/2006/relationships/image" Target="../media/image8.jpg"/><Relationship Id="rId5" Type="http://schemas.openxmlformats.org/officeDocument/2006/relationships/image" Target="../media/image6.jpg"/><Relationship Id="rId6"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harryhotspur.ncea.org.uk/" TargetMode="External"/><Relationship Id="rId4" Type="http://schemas.openxmlformats.org/officeDocument/2006/relationships/image" Target="../media/image15.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accent1"/>
              </a:buClr>
              <a:buSzPts val="6000"/>
              <a:buFont typeface="Corbel"/>
              <a:buNone/>
            </a:pPr>
            <a:r>
              <a:rPr lang="en-GB">
                <a:solidFill>
                  <a:schemeClr val="accent1"/>
                </a:solidFill>
              </a:rPr>
              <a:t>WELCOME TO THE DIAMOND CLASS</a:t>
            </a:r>
            <a:endParaRPr/>
          </a:p>
        </p:txBody>
      </p:sp>
      <p:pic>
        <p:nvPicPr>
          <p:cNvPr descr="https://lh6.googleusercontent.com/5rG0XzJeJwH2n_cPzte4e0ymT65eq_tQJHLMGLI7KiejGfXNKqenSJTi9Wh5sT9eJb4SaIPBBTy_eWBjMpFG8_o6XLkkwLP7etoF80wp1KgMaZkF8fW90BB5O5JbbElyOB_ZhR4T-SZtTG9VaQ" id="107" name="Google Shape;107;p1"/>
          <p:cNvPicPr preferRelativeResize="0"/>
          <p:nvPr/>
        </p:nvPicPr>
        <p:blipFill rotWithShape="1">
          <a:blip r:embed="rId3">
            <a:alphaModFix/>
          </a:blip>
          <a:srcRect b="0" l="0" r="0" t="0"/>
          <a:stretch/>
        </p:blipFill>
        <p:spPr>
          <a:xfrm>
            <a:off x="10317707" y="554581"/>
            <a:ext cx="1082937" cy="117868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926275" y="588529"/>
            <a:ext cx="1258785" cy="1258785"/>
          </a:xfrm>
          <a:prstGeom prst="rect">
            <a:avLst/>
          </a:prstGeom>
          <a:noFill/>
          <a:ln>
            <a:noFill/>
          </a:ln>
        </p:spPr>
      </p:pic>
      <p:pic>
        <p:nvPicPr>
          <p:cNvPr id="109" name="Google Shape;109;p1"/>
          <p:cNvPicPr preferRelativeResize="0"/>
          <p:nvPr/>
        </p:nvPicPr>
        <p:blipFill>
          <a:blip r:embed="rId5">
            <a:alphaModFix/>
          </a:blip>
          <a:stretch>
            <a:fillRect/>
          </a:stretch>
        </p:blipFill>
        <p:spPr>
          <a:xfrm>
            <a:off x="4699650" y="4200078"/>
            <a:ext cx="2803775" cy="1901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ACCELERATED READER – A LOVE OF READING</a:t>
            </a:r>
            <a:endParaRPr/>
          </a:p>
        </p:txBody>
      </p:sp>
      <p:sp>
        <p:nvSpPr>
          <p:cNvPr id="178" name="Google Shape;178;p10"/>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b="1" lang="en-GB"/>
              <a:t>What is Accelerated Reader? </a:t>
            </a:r>
            <a:endParaRPr/>
          </a:p>
          <a:p>
            <a:pPr indent="-182880" lvl="0" marL="182880" rtl="0" algn="l">
              <a:lnSpc>
                <a:spcPct val="90000"/>
              </a:lnSpc>
              <a:spcBef>
                <a:spcPts val="1400"/>
              </a:spcBef>
              <a:spcAft>
                <a:spcPts val="0"/>
              </a:spcAft>
              <a:buSzPts val="2200"/>
              <a:buChar char="▪"/>
            </a:pPr>
            <a:r>
              <a:rPr lang="en-GB" u="sng">
                <a:solidFill>
                  <a:schemeClr val="hlink"/>
                </a:solidFill>
                <a:hlinkClick r:id="rId3"/>
              </a:rPr>
              <a:t>Accelerated Reader</a:t>
            </a:r>
            <a:r>
              <a:rPr lang="en-GB"/>
              <a:t> is a computer program that helps teachers and librarians manage and monitor children’s independent reading practice. Your child picks a book at their own level and reads it at their own pace. When finished, your child takes a short quiz on the computer. (Passing the quiz is an indication that your child understood what was read.) Accelerated Reader gives children and teachers feedback based on the quiz results, which the teacher then uses to help your child set goals and direct ongoing reading practice</a:t>
            </a:r>
            <a:endParaRPr/>
          </a:p>
        </p:txBody>
      </p:sp>
      <p:pic>
        <p:nvPicPr>
          <p:cNvPr descr="C:\Users\Taylor.jessica\AppData\Local\Microsoft\Windows\INetCache\Content.MSO\CB9B3010.tmp" id="179" name="Google Shape;179;p10"/>
          <p:cNvPicPr preferRelativeResize="0"/>
          <p:nvPr/>
        </p:nvPicPr>
        <p:blipFill rotWithShape="1">
          <a:blip r:embed="rId4">
            <a:alphaModFix/>
          </a:blip>
          <a:srcRect b="0" l="0" r="0" t="0"/>
          <a:stretch/>
        </p:blipFill>
        <p:spPr>
          <a:xfrm>
            <a:off x="8759597" y="4635771"/>
            <a:ext cx="2798902" cy="1144543"/>
          </a:xfrm>
          <a:prstGeom prst="rect">
            <a:avLst/>
          </a:prstGeom>
          <a:noFill/>
          <a:ln>
            <a:noFill/>
          </a:ln>
        </p:spPr>
      </p:pic>
      <p:pic>
        <p:nvPicPr>
          <p:cNvPr id="180" name="Google Shape;180;p10"/>
          <p:cNvPicPr preferRelativeResize="0"/>
          <p:nvPr/>
        </p:nvPicPr>
        <p:blipFill rotWithShape="1">
          <a:blip r:embed="rId5">
            <a:alphaModFix/>
          </a:blip>
          <a:srcRect b="0" l="0" r="0" t="0"/>
          <a:stretch/>
        </p:blipFill>
        <p:spPr>
          <a:xfrm rot="-5400000">
            <a:off x="1934719" y="5153550"/>
            <a:ext cx="1658924" cy="1086981"/>
          </a:xfrm>
          <a:prstGeom prst="rect">
            <a:avLst/>
          </a:prstGeom>
          <a:noFill/>
          <a:ln>
            <a:noFill/>
          </a:ln>
        </p:spPr>
      </p:pic>
      <p:pic>
        <p:nvPicPr>
          <p:cNvPr id="181" name="Google Shape;181;p10"/>
          <p:cNvPicPr preferRelativeResize="0"/>
          <p:nvPr/>
        </p:nvPicPr>
        <p:blipFill rotWithShape="1">
          <a:blip r:embed="rId6">
            <a:alphaModFix/>
          </a:blip>
          <a:srcRect b="0" l="0" r="0" t="0"/>
          <a:stretch/>
        </p:blipFill>
        <p:spPr>
          <a:xfrm rot="5400000">
            <a:off x="6317872" y="5028655"/>
            <a:ext cx="1658926" cy="13271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HOMEWORK</a:t>
            </a:r>
            <a:endParaRPr/>
          </a:p>
        </p:txBody>
      </p:sp>
      <p:sp>
        <p:nvSpPr>
          <p:cNvPr id="187" name="Google Shape;187;p11"/>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200"/>
              <a:buChar char="▪"/>
            </a:pPr>
            <a:r>
              <a:rPr lang="en-GB"/>
              <a:t>Homework in KS2 consists of :</a:t>
            </a:r>
            <a:endParaRPr/>
          </a:p>
          <a:p>
            <a:pPr indent="-43179" lvl="0" marL="182880" rtl="0" algn="l">
              <a:lnSpc>
                <a:spcPct val="90000"/>
              </a:lnSpc>
              <a:spcBef>
                <a:spcPts val="1400"/>
              </a:spcBef>
              <a:spcAft>
                <a:spcPts val="0"/>
              </a:spcAft>
              <a:buSzPts val="2200"/>
              <a:buNone/>
            </a:pPr>
            <a:r>
              <a:t/>
            </a:r>
            <a:endParaRPr/>
          </a:p>
          <a:p>
            <a:pPr indent="-182880" lvl="1" marL="411480" rtl="0" algn="l">
              <a:lnSpc>
                <a:spcPct val="90000"/>
              </a:lnSpc>
              <a:spcBef>
                <a:spcPts val="400"/>
              </a:spcBef>
              <a:spcAft>
                <a:spcPts val="0"/>
              </a:spcAft>
              <a:buSzPts val="2000"/>
              <a:buChar char="▪"/>
            </a:pPr>
            <a:r>
              <a:rPr b="1" lang="en-GB"/>
              <a:t>Daily</a:t>
            </a:r>
            <a:r>
              <a:rPr lang="en-GB"/>
              <a:t> reading at home</a:t>
            </a:r>
            <a:endParaRPr/>
          </a:p>
          <a:p>
            <a:pPr indent="-182880" lvl="1" marL="411480" rtl="0" algn="l">
              <a:lnSpc>
                <a:spcPct val="90000"/>
              </a:lnSpc>
              <a:spcBef>
                <a:spcPts val="600"/>
              </a:spcBef>
              <a:spcAft>
                <a:spcPts val="0"/>
              </a:spcAft>
              <a:buSzPts val="2000"/>
              <a:buChar char="▪"/>
            </a:pPr>
            <a:r>
              <a:rPr lang="en-GB"/>
              <a:t>Spellings </a:t>
            </a:r>
            <a:endParaRPr/>
          </a:p>
          <a:p>
            <a:pPr indent="-182880" lvl="1" marL="411480" rtl="0" algn="l">
              <a:lnSpc>
                <a:spcPct val="90000"/>
              </a:lnSpc>
              <a:spcBef>
                <a:spcPts val="600"/>
              </a:spcBef>
              <a:spcAft>
                <a:spcPts val="0"/>
              </a:spcAft>
              <a:buSzPts val="2000"/>
              <a:buChar char="▪"/>
            </a:pPr>
            <a:r>
              <a:rPr lang="en-GB"/>
              <a:t>Maths – Numbots or TTRockstars</a:t>
            </a:r>
            <a:endParaRPr/>
          </a:p>
          <a:p>
            <a:pPr indent="-182880" lvl="1" marL="411480" rtl="0" algn="l">
              <a:lnSpc>
                <a:spcPct val="90000"/>
              </a:lnSpc>
              <a:spcBef>
                <a:spcPts val="600"/>
              </a:spcBef>
              <a:spcAft>
                <a:spcPts val="0"/>
              </a:spcAft>
              <a:buSzPts val="2000"/>
              <a:buChar char="▪"/>
            </a:pPr>
            <a:r>
              <a:rPr lang="en-GB"/>
              <a:t>It is set on a Monday and collected on a Friday.</a:t>
            </a:r>
            <a:endParaRPr/>
          </a:p>
          <a:p>
            <a:pPr indent="-182880" lvl="1" marL="411480" rtl="0" algn="l">
              <a:lnSpc>
                <a:spcPct val="90000"/>
              </a:lnSpc>
              <a:spcBef>
                <a:spcPts val="600"/>
              </a:spcBef>
              <a:spcAft>
                <a:spcPts val="0"/>
              </a:spcAft>
              <a:buSzPts val="2000"/>
              <a:buChar char="▪"/>
            </a:pPr>
            <a:r>
              <a:rPr lang="en-GB"/>
              <a:t>This sets good habits for moving on in education and the world of work.</a:t>
            </a:r>
            <a:endParaRPr/>
          </a:p>
          <a:p>
            <a:pPr indent="-182880" lvl="1" marL="411480" rtl="0" algn="l">
              <a:lnSpc>
                <a:spcPct val="90000"/>
              </a:lnSpc>
              <a:spcBef>
                <a:spcPts val="600"/>
              </a:spcBef>
              <a:spcAft>
                <a:spcPts val="0"/>
              </a:spcAft>
              <a:buSzPts val="2000"/>
              <a:buChar char="▪"/>
            </a:pPr>
            <a:r>
              <a:rPr lang="en-GB"/>
              <a:t>It is tightly focused on core learning – it helps to build perseverance.</a:t>
            </a:r>
            <a:endParaRPr/>
          </a:p>
          <a:p>
            <a:pPr indent="-182880" lvl="1" marL="411480" rtl="0" algn="l">
              <a:lnSpc>
                <a:spcPct val="90000"/>
              </a:lnSpc>
              <a:spcBef>
                <a:spcPts val="600"/>
              </a:spcBef>
              <a:spcAft>
                <a:spcPts val="0"/>
              </a:spcAft>
              <a:buSzPts val="2000"/>
              <a:buChar char="▪"/>
            </a:pPr>
            <a:r>
              <a:rPr lang="en-GB"/>
              <a:t>Teachers will keep a record of children who complete homework.</a:t>
            </a:r>
            <a:endParaRPr/>
          </a:p>
        </p:txBody>
      </p:sp>
      <p:pic>
        <p:nvPicPr>
          <p:cNvPr id="188" name="Google Shape;188;p11"/>
          <p:cNvPicPr preferRelativeResize="0"/>
          <p:nvPr/>
        </p:nvPicPr>
        <p:blipFill rotWithShape="1">
          <a:blip r:embed="rId3">
            <a:alphaModFix/>
          </a:blip>
          <a:srcRect b="0" l="0" r="0" t="0"/>
          <a:stretch/>
        </p:blipFill>
        <p:spPr>
          <a:xfrm>
            <a:off x="9366406" y="411906"/>
            <a:ext cx="2562976" cy="1253300"/>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a:off x="9537246" y="2011680"/>
            <a:ext cx="2457450" cy="185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NEWSLETTER INFORMATION</a:t>
            </a:r>
            <a:endParaRPr/>
          </a:p>
        </p:txBody>
      </p:sp>
      <p:sp>
        <p:nvSpPr>
          <p:cNvPr id="195" name="Google Shape;195;p12"/>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GB"/>
              <a:t> </a:t>
            </a:r>
            <a:endParaRPr/>
          </a:p>
        </p:txBody>
      </p:sp>
      <p:sp>
        <p:nvSpPr>
          <p:cNvPr id="196" name="Google Shape;196;p12"/>
          <p:cNvSpPr/>
          <p:nvPr/>
        </p:nvSpPr>
        <p:spPr>
          <a:xfrm>
            <a:off x="506963" y="1979854"/>
            <a:ext cx="3293706" cy="1417320"/>
          </a:xfrm>
          <a:prstGeom prst="rect">
            <a:avLst/>
          </a:prstGeom>
          <a:solidFill>
            <a:schemeClr val="accent1"/>
          </a:solidFill>
          <a:ln cap="flat" cmpd="sng" w="12700">
            <a:solidFill>
              <a:srgbClr val="6B51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orbel"/>
                <a:ea typeface="Corbel"/>
                <a:cs typeface="Corbel"/>
                <a:sym typeface="Corbel"/>
              </a:rPr>
              <a:t>Uniform Hub – Clean, good quality second hand items for a suggested donation of 50p, available from school. </a:t>
            </a:r>
            <a:endParaRPr/>
          </a:p>
        </p:txBody>
      </p:sp>
      <p:sp>
        <p:nvSpPr>
          <p:cNvPr id="197" name="Google Shape;197;p12"/>
          <p:cNvSpPr/>
          <p:nvPr/>
        </p:nvSpPr>
        <p:spPr>
          <a:xfrm>
            <a:off x="1765407" y="4475471"/>
            <a:ext cx="3293700" cy="1417200"/>
          </a:xfrm>
          <a:prstGeom prst="rect">
            <a:avLst/>
          </a:prstGeom>
          <a:solidFill>
            <a:schemeClr val="accent1"/>
          </a:solidFill>
          <a:ln cap="flat" cmpd="sng" w="12700">
            <a:solidFill>
              <a:srgbClr val="6B51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orbel"/>
                <a:ea typeface="Corbel"/>
                <a:cs typeface="Corbel"/>
                <a:sym typeface="Corbel"/>
              </a:rPr>
              <a:t>Facebook – Keep up to date with what’s happening in school. </a:t>
            </a:r>
            <a:endParaRPr/>
          </a:p>
        </p:txBody>
      </p:sp>
      <p:sp>
        <p:nvSpPr>
          <p:cNvPr id="198" name="Google Shape;198;p12"/>
          <p:cNvSpPr/>
          <p:nvPr/>
        </p:nvSpPr>
        <p:spPr>
          <a:xfrm>
            <a:off x="8245151" y="2011680"/>
            <a:ext cx="3293706" cy="1417320"/>
          </a:xfrm>
          <a:prstGeom prst="rect">
            <a:avLst/>
          </a:prstGeom>
          <a:solidFill>
            <a:schemeClr val="accent1"/>
          </a:solidFill>
          <a:ln cap="flat" cmpd="sng" w="12700">
            <a:solidFill>
              <a:srgbClr val="6B51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orbel"/>
                <a:ea typeface="Corbel"/>
                <a:cs typeface="Corbel"/>
                <a:sym typeface="Corbel"/>
              </a:rPr>
              <a:t>Arbor App – Update your child’s details, check attendance, pay for trips, clubs and school meals. </a:t>
            </a:r>
            <a:endParaRPr/>
          </a:p>
        </p:txBody>
      </p:sp>
      <p:sp>
        <p:nvSpPr>
          <p:cNvPr id="199" name="Google Shape;199;p12"/>
          <p:cNvSpPr/>
          <p:nvPr/>
        </p:nvSpPr>
        <p:spPr>
          <a:xfrm>
            <a:off x="4449150" y="1979850"/>
            <a:ext cx="3293700" cy="2173800"/>
          </a:xfrm>
          <a:prstGeom prst="rect">
            <a:avLst/>
          </a:prstGeom>
          <a:solidFill>
            <a:schemeClr val="accent1"/>
          </a:solidFill>
          <a:ln cap="flat" cmpd="sng" w="12700">
            <a:solidFill>
              <a:srgbClr val="6B51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orbel"/>
                <a:ea typeface="Corbel"/>
                <a:cs typeface="Corbel"/>
                <a:sym typeface="Corbel"/>
              </a:rPr>
              <a:t>Mobile Phones – Please remind children that phones should be turned off when on the school site</a:t>
            </a:r>
            <a:r>
              <a:rPr b="0" i="0" lang="en-GB" sz="1800" u="none" cap="none" strike="noStrike">
                <a:solidFill>
                  <a:schemeClr val="lt1"/>
                </a:solidFill>
                <a:latin typeface="Corbel"/>
                <a:ea typeface="Corbel"/>
                <a:cs typeface="Corbel"/>
                <a:sym typeface="Corbel"/>
              </a:rPr>
              <a:t> (including </a:t>
            </a:r>
            <a:r>
              <a:rPr lang="en-GB" sz="1800">
                <a:solidFill>
                  <a:schemeClr val="lt1"/>
                </a:solidFill>
                <a:latin typeface="Corbel"/>
                <a:ea typeface="Corbel"/>
                <a:cs typeface="Corbel"/>
                <a:sym typeface="Corbel"/>
              </a:rPr>
              <a:t>playground</a:t>
            </a:r>
            <a:r>
              <a:rPr b="0" i="0" lang="en-GB" sz="1800" u="none" cap="none" strike="noStrike">
                <a:solidFill>
                  <a:schemeClr val="lt1"/>
                </a:solidFill>
                <a:latin typeface="Corbel"/>
                <a:ea typeface="Corbel"/>
                <a:cs typeface="Corbel"/>
                <a:sym typeface="Corbel"/>
              </a:rPr>
              <a:t>). </a:t>
            </a:r>
            <a:r>
              <a:rPr lang="en-GB" sz="1800">
                <a:solidFill>
                  <a:schemeClr val="lt1"/>
                </a:solidFill>
                <a:latin typeface="Corbel"/>
                <a:ea typeface="Corbel"/>
                <a:cs typeface="Corbel"/>
                <a:sym typeface="Corbel"/>
              </a:rPr>
              <a:t>Children should not have their phones out of their bags on the yard at the beginning or the end of the day.</a:t>
            </a:r>
            <a:endParaRPr/>
          </a:p>
        </p:txBody>
      </p:sp>
      <p:sp>
        <p:nvSpPr>
          <p:cNvPr id="200" name="Google Shape;200;p12"/>
          <p:cNvSpPr/>
          <p:nvPr/>
        </p:nvSpPr>
        <p:spPr>
          <a:xfrm>
            <a:off x="7092499" y="4475484"/>
            <a:ext cx="3293700" cy="1417200"/>
          </a:xfrm>
          <a:prstGeom prst="rect">
            <a:avLst/>
          </a:prstGeom>
          <a:solidFill>
            <a:schemeClr val="accent1"/>
          </a:solidFill>
          <a:ln cap="flat" cmpd="sng" w="12700">
            <a:solidFill>
              <a:srgbClr val="6B51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orbel"/>
                <a:ea typeface="Corbel"/>
                <a:cs typeface="Corbel"/>
                <a:sym typeface="Corbel"/>
              </a:rPr>
              <a:t>Water + Snacks</a:t>
            </a:r>
            <a:endParaRPr/>
          </a:p>
          <a:p>
            <a:pPr indent="0" lvl="0" marL="0" marR="0" rtl="0" algn="ctr">
              <a:spcBef>
                <a:spcPts val="0"/>
              </a:spcBef>
              <a:spcAft>
                <a:spcPts val="0"/>
              </a:spcAft>
              <a:buNone/>
            </a:pPr>
            <a:r>
              <a:rPr b="0" i="0" lang="en-GB" sz="1800" u="none" cap="none" strike="noStrike">
                <a:solidFill>
                  <a:schemeClr val="lt1"/>
                </a:solidFill>
                <a:latin typeface="Corbel"/>
                <a:ea typeface="Corbel"/>
                <a:cs typeface="Corbel"/>
                <a:sym typeface="Corbel"/>
              </a:rPr>
              <a:t>Please encourage your child to bring water to school and any snacks should be less than 100 calories.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BED TIME</a:t>
            </a:r>
            <a:endParaRPr/>
          </a:p>
        </p:txBody>
      </p:sp>
      <p:pic>
        <p:nvPicPr>
          <p:cNvPr id="206" name="Google Shape;206;p13"/>
          <p:cNvPicPr preferRelativeResize="0"/>
          <p:nvPr/>
        </p:nvPicPr>
        <p:blipFill rotWithShape="1">
          <a:blip r:embed="rId3">
            <a:alphaModFix/>
          </a:blip>
          <a:srcRect b="0" l="0" r="0" t="0"/>
          <a:stretch/>
        </p:blipFill>
        <p:spPr>
          <a:xfrm>
            <a:off x="1728878" y="2233984"/>
            <a:ext cx="8732161" cy="41108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HOW TO FIND OUT MORE</a:t>
            </a:r>
            <a:endParaRPr/>
          </a:p>
        </p:txBody>
      </p:sp>
      <p:sp>
        <p:nvSpPr>
          <p:cNvPr id="212" name="Google Shape;212;p14"/>
          <p:cNvSpPr txBox="1"/>
          <p:nvPr>
            <p:ph idx="1" type="body"/>
          </p:nvPr>
        </p:nvSpPr>
        <p:spPr>
          <a:xfrm>
            <a:off x="1207007" y="1913470"/>
            <a:ext cx="9991423" cy="7430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100"/>
              <a:buNone/>
            </a:pPr>
            <a:r>
              <a:rPr lang="en-GB"/>
              <a:t>Our school website: </a:t>
            </a:r>
            <a:r>
              <a:rPr lang="en-GB" u="sng">
                <a:solidFill>
                  <a:schemeClr val="hlink"/>
                </a:solidFill>
                <a:hlinkClick r:id="rId3"/>
              </a:rPr>
              <a:t>https://harryhotspur.ncea.org.uk/</a:t>
            </a:r>
            <a:r>
              <a:rPr lang="en-GB"/>
              <a:t> </a:t>
            </a:r>
            <a:endParaRPr/>
          </a:p>
        </p:txBody>
      </p:sp>
      <p:pic>
        <p:nvPicPr>
          <p:cNvPr id="213" name="Google Shape;213;p14"/>
          <p:cNvPicPr preferRelativeResize="0"/>
          <p:nvPr/>
        </p:nvPicPr>
        <p:blipFill rotWithShape="1">
          <a:blip r:embed="rId4">
            <a:alphaModFix/>
          </a:blip>
          <a:srcRect b="0" l="0" r="0" t="0"/>
          <a:stretch/>
        </p:blipFill>
        <p:spPr>
          <a:xfrm rot="-412186">
            <a:off x="583043" y="2844411"/>
            <a:ext cx="5897831" cy="3315911"/>
          </a:xfrm>
          <a:prstGeom prst="rect">
            <a:avLst/>
          </a:prstGeom>
          <a:noFill/>
          <a:ln>
            <a:noFill/>
          </a:ln>
        </p:spPr>
      </p:pic>
      <p:pic>
        <p:nvPicPr>
          <p:cNvPr id="214" name="Google Shape;214;p14"/>
          <p:cNvPicPr preferRelativeResize="0"/>
          <p:nvPr/>
        </p:nvPicPr>
        <p:blipFill rotWithShape="1">
          <a:blip r:embed="rId5">
            <a:alphaModFix/>
          </a:blip>
          <a:srcRect b="0" l="0" r="0" t="0"/>
          <a:stretch/>
        </p:blipFill>
        <p:spPr>
          <a:xfrm rot="412152">
            <a:off x="6261001" y="3156937"/>
            <a:ext cx="5528669" cy="31083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IF YOU NEED TO TALK TO US…</a:t>
            </a:r>
            <a:endParaRPr/>
          </a:p>
        </p:txBody>
      </p:sp>
      <p:sp>
        <p:nvSpPr>
          <p:cNvPr id="220" name="Google Shape;220;p15"/>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200"/>
              <a:buChar char="▪"/>
            </a:pPr>
            <a:r>
              <a:rPr lang="en-GB"/>
              <a:t>We can pass on small pieces of information at the beginning of the day.</a:t>
            </a:r>
            <a:endParaRPr/>
          </a:p>
          <a:p>
            <a:pPr indent="-182880" lvl="0" marL="182880" rtl="0" algn="l">
              <a:lnSpc>
                <a:spcPct val="90000"/>
              </a:lnSpc>
              <a:spcBef>
                <a:spcPts val="1400"/>
              </a:spcBef>
              <a:spcAft>
                <a:spcPts val="0"/>
              </a:spcAft>
              <a:buSzPts val="2200"/>
              <a:buChar char="▪"/>
            </a:pPr>
            <a:r>
              <a:rPr lang="en-GB"/>
              <a:t>If you would like to talk more in-depth, please make an appointment with the office. We’re here to listen and address things as soon as possible.</a:t>
            </a:r>
            <a:endParaRPr/>
          </a:p>
        </p:txBody>
      </p:sp>
      <p:pic>
        <p:nvPicPr>
          <p:cNvPr id="221" name="Google Shape;221;p15"/>
          <p:cNvPicPr preferRelativeResize="0"/>
          <p:nvPr/>
        </p:nvPicPr>
        <p:blipFill rotWithShape="1">
          <a:blip r:embed="rId3">
            <a:alphaModFix/>
          </a:blip>
          <a:srcRect b="0" l="0" r="0" t="0"/>
          <a:stretch/>
        </p:blipFill>
        <p:spPr>
          <a:xfrm>
            <a:off x="4465121" y="3318163"/>
            <a:ext cx="2993571" cy="2993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4000"/>
              <a:buFont typeface="Corbel"/>
              <a:buNone/>
            </a:pPr>
            <a:r>
              <a:rPr b="1" lang="en-GB" sz="4000"/>
              <a:t>OUR VISION:</a:t>
            </a:r>
            <a:br>
              <a:rPr lang="en-GB" sz="4000"/>
            </a:br>
            <a:r>
              <a:rPr b="1" lang="en-GB" sz="4000"/>
              <a:t>ACHIEVING AND GROWING TOGETHER</a:t>
            </a:r>
            <a:br>
              <a:rPr lang="en-GB"/>
            </a:br>
            <a:endParaRPr/>
          </a:p>
        </p:txBody>
      </p:sp>
      <p:pic>
        <p:nvPicPr>
          <p:cNvPr descr="C:\Users\johnston.gavin\Pictures\Vision 2019\IMG_8359.JPG" id="115" name="Google Shape;115;p2"/>
          <p:cNvPicPr preferRelativeResize="0"/>
          <p:nvPr/>
        </p:nvPicPr>
        <p:blipFill rotWithShape="1">
          <a:blip r:embed="rId3">
            <a:alphaModFix/>
          </a:blip>
          <a:srcRect b="5249" l="6838" r="9859" t="5249"/>
          <a:stretch/>
        </p:blipFill>
        <p:spPr>
          <a:xfrm>
            <a:off x="4549953" y="3885279"/>
            <a:ext cx="3082075" cy="26422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3"/>
          <p:cNvGrpSpPr/>
          <p:nvPr/>
        </p:nvGrpSpPr>
        <p:grpSpPr>
          <a:xfrm>
            <a:off x="2611255" y="767518"/>
            <a:ext cx="6609448" cy="5034930"/>
            <a:chOff x="331679" y="2814"/>
            <a:chExt cx="6609448" cy="5034930"/>
          </a:xfrm>
        </p:grpSpPr>
        <p:sp>
          <p:nvSpPr>
            <p:cNvPr id="122" name="Google Shape;122;p3"/>
            <p:cNvSpPr/>
            <p:nvPr/>
          </p:nvSpPr>
          <p:spPr>
            <a:xfrm>
              <a:off x="331679" y="2814"/>
              <a:ext cx="1835957" cy="1835957"/>
            </a:xfrm>
            <a:prstGeom prst="ellipse">
              <a:avLst/>
            </a:prstGeom>
            <a:gradFill>
              <a:gsLst>
                <a:gs pos="0">
                  <a:srgbClr val="FFCE6D"/>
                </a:gs>
                <a:gs pos="50000">
                  <a:srgbClr val="F1B400"/>
                </a:gs>
                <a:gs pos="100000">
                  <a:srgbClr val="DEA200"/>
                </a:gs>
              </a:gsLst>
              <a:lin ang="5400000" scaled="0"/>
            </a:gradFill>
            <a:ln>
              <a:noFill/>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txBox="1"/>
            <p:nvPr/>
          </p:nvSpPr>
          <p:spPr>
            <a:xfrm>
              <a:off x="600549" y="271684"/>
              <a:ext cx="1298217" cy="1298217"/>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orbel"/>
                <a:buNone/>
              </a:pPr>
              <a:r>
                <a:rPr b="0" i="0" lang="en-GB" sz="1700" u="none" cap="none" strike="noStrike">
                  <a:solidFill>
                    <a:schemeClr val="lt1"/>
                  </a:solidFill>
                  <a:latin typeface="Corbel"/>
                  <a:ea typeface="Corbel"/>
                  <a:cs typeface="Corbel"/>
                  <a:sym typeface="Corbel"/>
                </a:rPr>
                <a:t>Respect</a:t>
              </a:r>
              <a:endParaRPr/>
            </a:p>
          </p:txBody>
        </p:sp>
        <p:sp>
          <p:nvSpPr>
            <p:cNvPr id="124" name="Google Shape;124;p3"/>
            <p:cNvSpPr/>
            <p:nvPr/>
          </p:nvSpPr>
          <p:spPr>
            <a:xfrm>
              <a:off x="717230" y="1987852"/>
              <a:ext cx="1064855" cy="1064855"/>
            </a:xfrm>
            <a:prstGeom prst="mathPlus">
              <a:avLst>
                <a:gd fmla="val 23520" name="adj1"/>
              </a:avLst>
            </a:prstGeom>
            <a:gradFill>
              <a:gsLst>
                <a:gs pos="0">
                  <a:srgbClr val="FFE3BE"/>
                </a:gs>
                <a:gs pos="50000">
                  <a:srgbClr val="EDCB98"/>
                </a:gs>
                <a:gs pos="100000">
                  <a:srgbClr val="D1AE7D"/>
                </a:gs>
              </a:gsLst>
              <a:lin ang="5400000" scaled="0"/>
            </a:gradFill>
            <a:ln>
              <a:noFill/>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txBox="1"/>
            <p:nvPr/>
          </p:nvSpPr>
          <p:spPr>
            <a:xfrm>
              <a:off x="858377" y="2395053"/>
              <a:ext cx="782561" cy="25045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400"/>
                <a:buFont typeface="Corbel"/>
                <a:buNone/>
              </a:pPr>
              <a:r>
                <a:t/>
              </a:r>
              <a:endParaRPr b="0" i="0" sz="1400" u="none" cap="none" strike="noStrike">
                <a:solidFill>
                  <a:schemeClr val="lt1"/>
                </a:solidFill>
                <a:latin typeface="Corbel"/>
                <a:ea typeface="Corbel"/>
                <a:cs typeface="Corbel"/>
                <a:sym typeface="Corbel"/>
              </a:endParaRPr>
            </a:p>
          </p:txBody>
        </p:sp>
        <p:sp>
          <p:nvSpPr>
            <p:cNvPr id="126" name="Google Shape;126;p3"/>
            <p:cNvSpPr/>
            <p:nvPr/>
          </p:nvSpPr>
          <p:spPr>
            <a:xfrm>
              <a:off x="331679" y="3201787"/>
              <a:ext cx="1835957" cy="1835957"/>
            </a:xfrm>
            <a:prstGeom prst="ellipse">
              <a:avLst/>
            </a:prstGeom>
            <a:gradFill>
              <a:gsLst>
                <a:gs pos="0">
                  <a:srgbClr val="FFCE6D"/>
                </a:gs>
                <a:gs pos="50000">
                  <a:srgbClr val="F1B400"/>
                </a:gs>
                <a:gs pos="100000">
                  <a:srgbClr val="DEA200"/>
                </a:gs>
              </a:gsLst>
              <a:lin ang="5400000" scaled="0"/>
            </a:gradFill>
            <a:ln>
              <a:noFill/>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600549" y="3470657"/>
              <a:ext cx="1298217" cy="1298217"/>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orbel"/>
                <a:buNone/>
              </a:pPr>
              <a:r>
                <a:rPr b="0" i="0" lang="en-GB" sz="1700" u="none" cap="none" strike="noStrike">
                  <a:solidFill>
                    <a:schemeClr val="lt1"/>
                  </a:solidFill>
                  <a:latin typeface="Corbel"/>
                  <a:ea typeface="Corbel"/>
                  <a:cs typeface="Corbel"/>
                  <a:sym typeface="Corbel"/>
                </a:rPr>
                <a:t>Perseverance</a:t>
              </a:r>
              <a:endParaRPr/>
            </a:p>
          </p:txBody>
        </p:sp>
        <p:sp>
          <p:nvSpPr>
            <p:cNvPr id="128" name="Google Shape;128;p3"/>
            <p:cNvSpPr/>
            <p:nvPr/>
          </p:nvSpPr>
          <p:spPr>
            <a:xfrm>
              <a:off x="2443031" y="2178791"/>
              <a:ext cx="583834" cy="682976"/>
            </a:xfrm>
            <a:prstGeom prst="rightArrow">
              <a:avLst>
                <a:gd fmla="val 60000" name="adj1"/>
                <a:gd fmla="val 50000" name="adj2"/>
              </a:avLst>
            </a:prstGeom>
            <a:gradFill>
              <a:gsLst>
                <a:gs pos="0">
                  <a:srgbClr val="FFE3BE"/>
                </a:gs>
                <a:gs pos="50000">
                  <a:srgbClr val="EDCB98"/>
                </a:gs>
                <a:gs pos="100000">
                  <a:srgbClr val="D1AE7D"/>
                </a:gs>
              </a:gsLst>
              <a:lin ang="5400000" scaled="0"/>
            </a:gradFill>
            <a:ln>
              <a:noFill/>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a:off x="2443031" y="2315386"/>
              <a:ext cx="408684" cy="40978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400"/>
                <a:buFont typeface="Corbel"/>
                <a:buNone/>
              </a:pPr>
              <a:r>
                <a:t/>
              </a:r>
              <a:endParaRPr b="0" i="0" sz="1400" u="none" cap="none" strike="noStrike">
                <a:solidFill>
                  <a:schemeClr val="lt1"/>
                </a:solidFill>
                <a:latin typeface="Corbel"/>
                <a:ea typeface="Corbel"/>
                <a:cs typeface="Corbel"/>
                <a:sym typeface="Corbel"/>
              </a:endParaRPr>
            </a:p>
          </p:txBody>
        </p:sp>
        <p:sp>
          <p:nvSpPr>
            <p:cNvPr id="130" name="Google Shape;130;p3"/>
            <p:cNvSpPr/>
            <p:nvPr/>
          </p:nvSpPr>
          <p:spPr>
            <a:xfrm>
              <a:off x="3269212" y="684322"/>
              <a:ext cx="3671915" cy="3671915"/>
            </a:xfrm>
            <a:prstGeom prst="ellipse">
              <a:avLst/>
            </a:prstGeom>
            <a:gradFill>
              <a:gsLst>
                <a:gs pos="0">
                  <a:srgbClr val="FFCE6D"/>
                </a:gs>
                <a:gs pos="50000">
                  <a:srgbClr val="F1B400"/>
                </a:gs>
                <a:gs pos="100000">
                  <a:srgbClr val="DEA200"/>
                </a:gs>
              </a:gsLst>
              <a:lin ang="5400000" scaled="0"/>
            </a:gradFill>
            <a:ln>
              <a:noFill/>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txBox="1"/>
            <p:nvPr/>
          </p:nvSpPr>
          <p:spPr>
            <a:xfrm>
              <a:off x="3806952" y="1222062"/>
              <a:ext cx="2596435" cy="2596435"/>
            </a:xfrm>
            <a:prstGeom prst="rect">
              <a:avLst/>
            </a:prstGeom>
            <a:noFill/>
            <a:ln>
              <a:noFill/>
            </a:ln>
          </p:spPr>
          <p:txBody>
            <a:bodyPr anchorCtr="0" anchor="ctr" bIns="44450" lIns="44450" spcFirstLastPara="1" rIns="44450" wrap="square" tIns="44450">
              <a:noAutofit/>
            </a:bodyPr>
            <a:lstStyle/>
            <a:p>
              <a:pPr indent="0" lvl="0" marL="0" marR="0" rtl="0" algn="ctr">
                <a:lnSpc>
                  <a:spcPct val="90000"/>
                </a:lnSpc>
                <a:spcBef>
                  <a:spcPts val="0"/>
                </a:spcBef>
                <a:spcAft>
                  <a:spcPts val="0"/>
                </a:spcAft>
                <a:buClr>
                  <a:schemeClr val="lt1"/>
                </a:buClr>
                <a:buSzPts val="3500"/>
                <a:buFont typeface="Corbel"/>
                <a:buNone/>
              </a:pPr>
              <a:r>
                <a:rPr b="0" i="0" lang="en-GB" sz="3500" u="none" cap="none" strike="noStrike">
                  <a:solidFill>
                    <a:schemeClr val="lt1"/>
                  </a:solidFill>
                  <a:latin typeface="Corbel"/>
                  <a:ea typeface="Corbel"/>
                  <a:cs typeface="Corbel"/>
                  <a:sym typeface="Corbel"/>
                </a:rPr>
                <a:t>Achievement</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SCHOOL RULES</a:t>
            </a:r>
            <a:endParaRPr/>
          </a:p>
        </p:txBody>
      </p:sp>
      <p:sp>
        <p:nvSpPr>
          <p:cNvPr id="137" name="Google Shape;137;p4"/>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SzPts val="4000"/>
              <a:buFont typeface="Corbel"/>
              <a:buAutoNum type="arabicPeriod"/>
            </a:pPr>
            <a:r>
              <a:rPr lang="en-GB" sz="4000"/>
              <a:t>Keep hands, feet and objects to ourselves</a:t>
            </a:r>
            <a:endParaRPr/>
          </a:p>
          <a:p>
            <a:pPr indent="-457200" lvl="0" marL="457200" rtl="0" algn="l">
              <a:lnSpc>
                <a:spcPct val="90000"/>
              </a:lnSpc>
              <a:spcBef>
                <a:spcPts val="1400"/>
              </a:spcBef>
              <a:spcAft>
                <a:spcPts val="0"/>
              </a:spcAft>
              <a:buSzPts val="4000"/>
              <a:buFont typeface="Corbel"/>
              <a:buAutoNum type="arabicPeriod"/>
            </a:pPr>
            <a:r>
              <a:rPr lang="en-GB" sz="4000"/>
              <a:t>Use quiet, calm voices (no bad language)</a:t>
            </a:r>
            <a:endParaRPr/>
          </a:p>
          <a:p>
            <a:pPr indent="-457200" lvl="0" marL="457200" rtl="0" algn="l">
              <a:lnSpc>
                <a:spcPct val="90000"/>
              </a:lnSpc>
              <a:spcBef>
                <a:spcPts val="1400"/>
              </a:spcBef>
              <a:spcAft>
                <a:spcPts val="0"/>
              </a:spcAft>
              <a:buSzPts val="4000"/>
              <a:buFont typeface="Corbel"/>
              <a:buAutoNum type="arabicPeriod"/>
            </a:pPr>
            <a:r>
              <a:rPr lang="en-GB" sz="4000"/>
              <a:t>Always follow teacher instructions</a:t>
            </a:r>
            <a:endParaRPr/>
          </a:p>
          <a:p>
            <a:pPr indent="-457200" lvl="0" marL="457200" rtl="0" algn="l">
              <a:lnSpc>
                <a:spcPct val="90000"/>
              </a:lnSpc>
              <a:spcBef>
                <a:spcPts val="1400"/>
              </a:spcBef>
              <a:spcAft>
                <a:spcPts val="0"/>
              </a:spcAft>
              <a:buSzPts val="4000"/>
              <a:buFont typeface="Corbel"/>
              <a:buAutoNum type="arabicPeriod"/>
            </a:pPr>
            <a:r>
              <a:rPr lang="en-GB" sz="4000"/>
              <a:t>Care for the school environment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ATTENDANCE AND PUNCTUALITY</a:t>
            </a:r>
            <a:endParaRPr/>
          </a:p>
        </p:txBody>
      </p:sp>
      <p:sp>
        <p:nvSpPr>
          <p:cNvPr id="143" name="Google Shape;143;p5"/>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lnSpcReduction="10000"/>
          </a:bodyPr>
          <a:lstStyle/>
          <a:p>
            <a:pPr indent="-254000" lvl="0" marL="182880" rtl="0" algn="l">
              <a:lnSpc>
                <a:spcPct val="90000"/>
              </a:lnSpc>
              <a:spcBef>
                <a:spcPts val="0"/>
              </a:spcBef>
              <a:spcAft>
                <a:spcPts val="0"/>
              </a:spcAft>
              <a:buSzPts val="4000"/>
              <a:buChar char="▪"/>
            </a:pPr>
            <a:r>
              <a:rPr lang="en-GB" sz="4000"/>
              <a:t>School begins at 8.45am for all children</a:t>
            </a:r>
            <a:endParaRPr/>
          </a:p>
          <a:p>
            <a:pPr indent="-254000" lvl="0" marL="182880" rtl="0" algn="l">
              <a:lnSpc>
                <a:spcPct val="90000"/>
              </a:lnSpc>
              <a:spcBef>
                <a:spcPts val="1400"/>
              </a:spcBef>
              <a:spcAft>
                <a:spcPts val="0"/>
              </a:spcAft>
              <a:buSzPts val="4000"/>
              <a:buChar char="▪"/>
            </a:pPr>
            <a:r>
              <a:rPr lang="en-GB" sz="4000"/>
              <a:t>Breakfast clubs runs from 7.30am/after school club until 5.30pm</a:t>
            </a:r>
            <a:endParaRPr/>
          </a:p>
          <a:p>
            <a:pPr indent="-254000" lvl="0" marL="182880" rtl="0" algn="l">
              <a:lnSpc>
                <a:spcPct val="90000"/>
              </a:lnSpc>
              <a:spcBef>
                <a:spcPts val="1400"/>
              </a:spcBef>
              <a:spcAft>
                <a:spcPts val="0"/>
              </a:spcAft>
              <a:buSzPts val="4000"/>
              <a:buChar char="▪"/>
            </a:pPr>
            <a:r>
              <a:rPr lang="en-GB" sz="4000"/>
              <a:t>Children should be at school every day and on time</a:t>
            </a:r>
            <a:endParaRPr/>
          </a:p>
          <a:p>
            <a:pPr indent="-254000" lvl="0" marL="182880" rtl="0" algn="l">
              <a:lnSpc>
                <a:spcPct val="90000"/>
              </a:lnSpc>
              <a:spcBef>
                <a:spcPts val="1400"/>
              </a:spcBef>
              <a:spcAft>
                <a:spcPts val="0"/>
              </a:spcAft>
              <a:buSzPts val="4000"/>
              <a:buChar char="▪"/>
            </a:pPr>
            <a:r>
              <a:rPr lang="en-GB" sz="4000"/>
              <a:t>Good attendance and punctuality sets good habits for the future.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70804" y="78646"/>
            <a:ext cx="7000555" cy="80015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UNIFORM</a:t>
            </a:r>
            <a:endParaRPr/>
          </a:p>
        </p:txBody>
      </p:sp>
      <p:sp>
        <p:nvSpPr>
          <p:cNvPr id="149" name="Google Shape;149;p6"/>
          <p:cNvSpPr txBox="1"/>
          <p:nvPr>
            <p:ph idx="2" type="body"/>
          </p:nvPr>
        </p:nvSpPr>
        <p:spPr>
          <a:xfrm>
            <a:off x="6230391" y="2011680"/>
            <a:ext cx="4754880" cy="4206240"/>
          </a:xfrm>
          <a:prstGeom prst="rect">
            <a:avLst/>
          </a:prstGeom>
          <a:noFill/>
          <a:ln>
            <a:noFill/>
          </a:ln>
        </p:spPr>
        <p:txBody>
          <a:bodyPr anchorCtr="0" anchor="t" bIns="45700" lIns="91425" spcFirstLastPara="1" rIns="91425" wrap="square" tIns="45700">
            <a:normAutofit/>
          </a:bodyPr>
          <a:lstStyle/>
          <a:p>
            <a:pPr indent="-228600" lvl="0" marL="182880" rtl="0" algn="l">
              <a:lnSpc>
                <a:spcPct val="90000"/>
              </a:lnSpc>
              <a:spcBef>
                <a:spcPts val="0"/>
              </a:spcBef>
              <a:spcAft>
                <a:spcPts val="0"/>
              </a:spcAft>
              <a:buSzPts val="3600"/>
              <a:buChar char="▪"/>
            </a:pPr>
            <a:r>
              <a:rPr lang="en-GB" sz="3600"/>
              <a:t>Smart school uniform and black school shoes.</a:t>
            </a:r>
            <a:endParaRPr/>
          </a:p>
        </p:txBody>
      </p:sp>
      <p:pic>
        <p:nvPicPr>
          <p:cNvPr id="150" name="Google Shape;150;p6"/>
          <p:cNvPicPr preferRelativeResize="0"/>
          <p:nvPr/>
        </p:nvPicPr>
        <p:blipFill>
          <a:blip r:embed="rId3">
            <a:alphaModFix/>
          </a:blip>
          <a:stretch>
            <a:fillRect/>
          </a:stretch>
        </p:blipFill>
        <p:spPr>
          <a:xfrm>
            <a:off x="665200" y="955175"/>
            <a:ext cx="3645775" cy="533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PE – PHYSICAL EDUCATION</a:t>
            </a:r>
            <a:endParaRPr/>
          </a:p>
        </p:txBody>
      </p:sp>
      <p:sp>
        <p:nvSpPr>
          <p:cNvPr id="156" name="Google Shape;156;p7"/>
          <p:cNvSpPr txBox="1"/>
          <p:nvPr>
            <p:ph idx="2" type="body"/>
          </p:nvPr>
        </p:nvSpPr>
        <p:spPr>
          <a:xfrm>
            <a:off x="4985519" y="1931586"/>
            <a:ext cx="4755000" cy="420630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200"/>
              <a:buChar char="▪"/>
            </a:pPr>
            <a:r>
              <a:rPr lang="en-GB"/>
              <a:t>PE is part of the National Curriculum.</a:t>
            </a:r>
            <a:endParaRPr/>
          </a:p>
          <a:p>
            <a:pPr indent="-182880" lvl="0" marL="182880" rtl="0" algn="l">
              <a:lnSpc>
                <a:spcPct val="90000"/>
              </a:lnSpc>
              <a:spcBef>
                <a:spcPts val="1400"/>
              </a:spcBef>
              <a:spcAft>
                <a:spcPts val="0"/>
              </a:spcAft>
              <a:buSzPts val="2200"/>
              <a:buChar char="▪"/>
            </a:pPr>
            <a:r>
              <a:rPr lang="en-GB"/>
              <a:t>Our PE days are Thursday and Friday.</a:t>
            </a:r>
            <a:endParaRPr/>
          </a:p>
          <a:p>
            <a:pPr indent="-182880" lvl="0" marL="182880" rtl="0" algn="l">
              <a:lnSpc>
                <a:spcPct val="90000"/>
              </a:lnSpc>
              <a:spcBef>
                <a:spcPts val="1400"/>
              </a:spcBef>
              <a:spcAft>
                <a:spcPts val="0"/>
              </a:spcAft>
              <a:buSzPts val="2200"/>
              <a:buChar char="▪"/>
            </a:pPr>
            <a:r>
              <a:rPr lang="en-GB"/>
              <a:t>Children are to come in their PE tops. School T-shirt and either black or burgundy shorts or tracksuit bottoms and trainers. </a:t>
            </a:r>
            <a:endParaRPr/>
          </a:p>
          <a:p>
            <a:pPr indent="-182880" lvl="0" marL="182880" rtl="0" algn="l">
              <a:lnSpc>
                <a:spcPct val="90000"/>
              </a:lnSpc>
              <a:spcBef>
                <a:spcPts val="1400"/>
              </a:spcBef>
              <a:spcAft>
                <a:spcPts val="0"/>
              </a:spcAft>
              <a:buSzPts val="2200"/>
              <a:buChar char="▪"/>
            </a:pPr>
            <a:r>
              <a:rPr lang="en-GB"/>
              <a:t>Other clothing is </a:t>
            </a:r>
            <a:r>
              <a:rPr b="1" lang="en-GB"/>
              <a:t>not</a:t>
            </a:r>
            <a:r>
              <a:rPr lang="en-GB"/>
              <a:t> allowed.</a:t>
            </a:r>
            <a:endParaRPr/>
          </a:p>
          <a:p>
            <a:pPr indent="-182880" lvl="0" marL="182880" rtl="0" algn="l">
              <a:lnSpc>
                <a:spcPct val="90000"/>
              </a:lnSpc>
              <a:spcBef>
                <a:spcPts val="1400"/>
              </a:spcBef>
              <a:spcAft>
                <a:spcPts val="0"/>
              </a:spcAft>
              <a:buSzPts val="2200"/>
              <a:buChar char="▪"/>
            </a:pPr>
            <a:r>
              <a:rPr lang="en-GB"/>
              <a:t>Swimming for our class is on Friday afternoons this term.</a:t>
            </a:r>
            <a:endParaRPr/>
          </a:p>
          <a:p>
            <a:pPr indent="-43179" lvl="0" marL="182880" rtl="0" algn="l">
              <a:lnSpc>
                <a:spcPct val="90000"/>
              </a:lnSpc>
              <a:spcBef>
                <a:spcPts val="1400"/>
              </a:spcBef>
              <a:spcAft>
                <a:spcPts val="0"/>
              </a:spcAft>
              <a:buSzPts val="2200"/>
              <a:buNone/>
            </a:pPr>
            <a:r>
              <a:t/>
            </a:r>
            <a:endParaRPr/>
          </a:p>
        </p:txBody>
      </p:sp>
      <p:pic>
        <p:nvPicPr>
          <p:cNvPr id="157" name="Google Shape;157;p7"/>
          <p:cNvPicPr preferRelativeResize="0"/>
          <p:nvPr/>
        </p:nvPicPr>
        <p:blipFill>
          <a:blip r:embed="rId3">
            <a:alphaModFix/>
          </a:blip>
          <a:stretch>
            <a:fillRect/>
          </a:stretch>
        </p:blipFill>
        <p:spPr>
          <a:xfrm>
            <a:off x="1368550" y="1791399"/>
            <a:ext cx="2558558" cy="47602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WE ARE A READING SCHOOL!</a:t>
            </a:r>
            <a:endParaRPr/>
          </a:p>
        </p:txBody>
      </p:sp>
      <p:sp>
        <p:nvSpPr>
          <p:cNvPr id="163" name="Google Shape;163;p8"/>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200"/>
              <a:buChar char="▪"/>
            </a:pPr>
            <a:r>
              <a:rPr lang="en-GB"/>
              <a:t>Our ambition is for every child to read by 7 using a synthetic phonics approach and to develop a love of reading for fluency and comprehension in order to access a broad and balanced curriculum. We do everything to make this happen.</a:t>
            </a:r>
            <a:endParaRPr/>
          </a:p>
        </p:txBody>
      </p:sp>
      <p:pic>
        <p:nvPicPr>
          <p:cNvPr descr="C:\Users\Taylor.jessica\AppData\Local\Microsoft\Windows\INetCache\Content.MSO\B27E8B46.tmp" id="164" name="Google Shape;164;p8"/>
          <p:cNvPicPr preferRelativeResize="0"/>
          <p:nvPr/>
        </p:nvPicPr>
        <p:blipFill rotWithShape="1">
          <a:blip r:embed="rId3">
            <a:alphaModFix/>
          </a:blip>
          <a:srcRect b="0" l="0" r="0" t="0"/>
          <a:stretch/>
        </p:blipFill>
        <p:spPr>
          <a:xfrm>
            <a:off x="605199" y="4114799"/>
            <a:ext cx="3525929" cy="1175657"/>
          </a:xfrm>
          <a:prstGeom prst="rect">
            <a:avLst/>
          </a:prstGeom>
          <a:noFill/>
          <a:ln>
            <a:noFill/>
          </a:ln>
        </p:spPr>
      </p:pic>
      <p:pic>
        <p:nvPicPr>
          <p:cNvPr descr="C:\Users\Taylor.jessica\AppData\Local\Microsoft\Windows\INetCache\Content.MSO\CB9B3010.tmp" id="165" name="Google Shape;165;p8"/>
          <p:cNvPicPr preferRelativeResize="0"/>
          <p:nvPr/>
        </p:nvPicPr>
        <p:blipFill rotWithShape="1">
          <a:blip r:embed="rId4">
            <a:alphaModFix/>
          </a:blip>
          <a:srcRect b="0" l="0" r="0" t="0"/>
          <a:stretch/>
        </p:blipFill>
        <p:spPr>
          <a:xfrm>
            <a:off x="8188097" y="3917314"/>
            <a:ext cx="3111274" cy="13731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rPr lang="en-GB"/>
              <a:t>RWINC – OUR METHOD TO TEACH PHONICS</a:t>
            </a:r>
            <a:endParaRPr/>
          </a:p>
        </p:txBody>
      </p:sp>
      <p:sp>
        <p:nvSpPr>
          <p:cNvPr id="171" name="Google Shape;171;p9"/>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b="1" lang="en-GB"/>
              <a:t>Reading</a:t>
            </a:r>
            <a:endParaRPr/>
          </a:p>
          <a:p>
            <a:pPr indent="-182880" lvl="0" marL="182880" rtl="0" algn="l">
              <a:lnSpc>
                <a:spcPct val="90000"/>
              </a:lnSpc>
              <a:spcBef>
                <a:spcPts val="1400"/>
              </a:spcBef>
              <a:spcAft>
                <a:spcPts val="0"/>
              </a:spcAft>
              <a:buSzPts val="2200"/>
              <a:buChar char="▪"/>
            </a:pPr>
            <a:r>
              <a:rPr lang="en-GB"/>
              <a:t>When using RWI to read the children will:</a:t>
            </a:r>
            <a:endParaRPr/>
          </a:p>
          <a:p>
            <a:pPr indent="-182880" lvl="0" marL="182880" rtl="0" algn="l">
              <a:lnSpc>
                <a:spcPct val="90000"/>
              </a:lnSpc>
              <a:spcBef>
                <a:spcPts val="1400"/>
              </a:spcBef>
              <a:spcAft>
                <a:spcPts val="0"/>
              </a:spcAft>
              <a:buSzPts val="2200"/>
              <a:buChar char="▪"/>
            </a:pPr>
            <a:r>
              <a:rPr lang="en-GB"/>
              <a:t>Learn 44 sounds and the corresponding letter/letter groups using simple prompts</a:t>
            </a:r>
            <a:endParaRPr/>
          </a:p>
          <a:p>
            <a:pPr indent="-182880" lvl="0" marL="182880" rtl="0" algn="l">
              <a:lnSpc>
                <a:spcPct val="90000"/>
              </a:lnSpc>
              <a:spcBef>
                <a:spcPts val="1400"/>
              </a:spcBef>
              <a:spcAft>
                <a:spcPts val="0"/>
              </a:spcAft>
              <a:buSzPts val="2200"/>
              <a:buChar char="▪"/>
            </a:pPr>
            <a:r>
              <a:rPr lang="en-GB"/>
              <a:t>Learn to read words using sound blending (Fred talk)</a:t>
            </a:r>
            <a:endParaRPr/>
          </a:p>
          <a:p>
            <a:pPr indent="-182880" lvl="0" marL="182880" rtl="0" algn="l">
              <a:lnSpc>
                <a:spcPct val="90000"/>
              </a:lnSpc>
              <a:spcBef>
                <a:spcPts val="1400"/>
              </a:spcBef>
              <a:spcAft>
                <a:spcPts val="0"/>
              </a:spcAft>
              <a:buSzPts val="2200"/>
              <a:buChar char="▪"/>
            </a:pPr>
            <a:r>
              <a:rPr lang="en-GB"/>
              <a:t>Read lively stories featuring words they have learnt to sound out</a:t>
            </a:r>
            <a:endParaRPr/>
          </a:p>
          <a:p>
            <a:pPr indent="-182880" lvl="0" marL="182880" rtl="0" algn="l">
              <a:lnSpc>
                <a:spcPct val="90000"/>
              </a:lnSpc>
              <a:spcBef>
                <a:spcPts val="1400"/>
              </a:spcBef>
              <a:spcAft>
                <a:spcPts val="0"/>
              </a:spcAft>
              <a:buSzPts val="2200"/>
              <a:buChar char="▪"/>
            </a:pPr>
            <a:r>
              <a:rPr lang="en-GB"/>
              <a:t>Show that they comprehend the stories by answering 'Find It' and 'Prove It’</a:t>
            </a:r>
            <a:endParaRPr/>
          </a:p>
          <a:p>
            <a:pPr indent="-182880" lvl="0" marL="182880" rtl="0" algn="l">
              <a:lnSpc>
                <a:spcPct val="90000"/>
              </a:lnSpc>
              <a:spcBef>
                <a:spcPts val="1400"/>
              </a:spcBef>
              <a:spcAft>
                <a:spcPts val="0"/>
              </a:spcAft>
              <a:buSzPts val="2200"/>
              <a:buChar char="▪"/>
            </a:pPr>
            <a:r>
              <a:rPr lang="en-GB"/>
              <a:t>Mrs Redpath is our phonics leader.</a:t>
            </a:r>
            <a:endParaRPr/>
          </a:p>
          <a:p>
            <a:pPr indent="-182880" lvl="0" marL="182880" rtl="0" algn="l">
              <a:lnSpc>
                <a:spcPct val="90000"/>
              </a:lnSpc>
              <a:spcBef>
                <a:spcPts val="1400"/>
              </a:spcBef>
              <a:spcAft>
                <a:spcPts val="0"/>
              </a:spcAft>
              <a:buSzPts val="2200"/>
              <a:buChar char="▪"/>
            </a:pPr>
            <a:r>
              <a:rPr lang="en-GB"/>
              <a:t>Children </a:t>
            </a:r>
            <a:r>
              <a:rPr b="1" lang="en-GB"/>
              <a:t>will</a:t>
            </a:r>
            <a:r>
              <a:rPr lang="en-GB"/>
              <a:t> read every day in school and </a:t>
            </a:r>
            <a:r>
              <a:rPr b="1" lang="en-GB"/>
              <a:t>we expect </a:t>
            </a:r>
            <a:r>
              <a:rPr lang="en-GB"/>
              <a:t>them to read every day at home.</a:t>
            </a:r>
            <a:endParaRPr/>
          </a:p>
        </p:txBody>
      </p:sp>
      <p:pic>
        <p:nvPicPr>
          <p:cNvPr descr="C:\Users\Taylor.jessica\AppData\Local\Microsoft\Windows\INetCache\Content.MSO\B27E8B46.tmp" id="172" name="Google Shape;172;p9"/>
          <p:cNvPicPr preferRelativeResize="0"/>
          <p:nvPr/>
        </p:nvPicPr>
        <p:blipFill rotWithShape="1">
          <a:blip r:embed="rId3">
            <a:alphaModFix/>
          </a:blip>
          <a:srcRect b="0" l="0" r="0" t="0"/>
          <a:stretch/>
        </p:blipFill>
        <p:spPr>
          <a:xfrm>
            <a:off x="9047071" y="1616558"/>
            <a:ext cx="2186987" cy="571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anded">
  <a:themeElements>
    <a:clrScheme name="Custom 2">
      <a:dk1>
        <a:srgbClr val="2C2C2C"/>
      </a:dk1>
      <a:lt1>
        <a:srgbClr val="FFFFFF"/>
      </a:lt1>
      <a:dk2>
        <a:srgbClr val="990033"/>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a:themeElements>
    <a:clrScheme name="Custom 2">
      <a:dk1>
        <a:srgbClr val="2C2C2C"/>
      </a:dk1>
      <a:lt1>
        <a:srgbClr val="FFFFFF"/>
      </a:lt1>
      <a:dk2>
        <a:srgbClr val="990033"/>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2021-09-05T09:47:29Z</dcterms:created>
  <dc:creator>Gavin Johnston</dc:creator>
</cp:coreProperties>
</file>