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9" r:id="rId9"/>
    <p:sldId id="263" r:id="rId10"/>
    <p:sldId id="266" r:id="rId11"/>
    <p:sldId id="264" r:id="rId12"/>
    <p:sldId id="265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7AEA7-253F-4AA0-AD66-986855990138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6E791-763D-4D51-9FE7-7C8C25B088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8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200" dirty="0">
                <a:latin typeface="Times New Roman" charset="0"/>
              </a:rPr>
              <a:t>Children need to know sounds – not letter names – to read words.</a:t>
            </a:r>
          </a:p>
          <a:p>
            <a:pPr>
              <a:lnSpc>
                <a:spcPct val="115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say the sounds in a way to make them easy to blend into a word.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aim to eliminate the ‘uh’ at the end of the sound. This is called a ‘schwa’ sound.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say ‘c’ ‘a’ ‘t’ rather than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cuh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tuh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i="1" dirty="0"/>
              <a:t>Use MTYT to teach each of the Set 1 sounds to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parents</a:t>
            </a:r>
            <a:r>
              <a:rPr lang="en-US" sz="1200" i="1" dirty="0"/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3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91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1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3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6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0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56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0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20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6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9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9DAC-B530-4E9E-8BC7-26B57781FC93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E818-78AB-4F21-9D6A-F6331E5FE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1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22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emf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emf"/><Relationship Id="rId15" Type="http://schemas.openxmlformats.org/officeDocument/2006/relationships/image" Target="../media/image16.png"/><Relationship Id="rId23" Type="http://schemas.openxmlformats.org/officeDocument/2006/relationships/image" Target="../media/image24.emf"/><Relationship Id="rId10" Type="http://schemas.openxmlformats.org/officeDocument/2006/relationships/image" Target="../media/image11.png"/><Relationship Id="rId19" Type="http://schemas.openxmlformats.org/officeDocument/2006/relationships/image" Target="../media/image20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png"/><Relationship Id="rId2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8599" y="-92865"/>
            <a:ext cx="10220498" cy="1493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>
                <a:latin typeface="SassoonPrimaryInfant" pitchFamily="2" charset="0"/>
              </a:rPr>
              <a:t>Reading at school and at home </a:t>
            </a:r>
            <a:endParaRPr lang="en-GB" sz="4800" dirty="0">
              <a:latin typeface="SassoonPrimaryInfa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4915" y="2879339"/>
            <a:ext cx="4234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A5A5A"/>
                </a:solidFill>
                <a:latin typeface="SassoonPrimaryInfant" pitchFamily="2" charset="0"/>
              </a:rPr>
              <a:t>Teach a child to read and keep that child reading and we will change everything.</a:t>
            </a:r>
          </a:p>
          <a:p>
            <a:endParaRPr lang="en-US" sz="2800" dirty="0">
              <a:latin typeface="SassoonPrimaryInfant" pitchFamily="2" charset="0"/>
            </a:endParaRPr>
          </a:p>
          <a:p>
            <a:r>
              <a:rPr lang="en-US" sz="2800" b="1" dirty="0">
                <a:latin typeface="SassoonPrimaryInfant" pitchFamily="2" charset="0"/>
              </a:rPr>
              <a:t>And I mean everything.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1" y="2057543"/>
            <a:ext cx="5016719" cy="333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091" y="390699"/>
            <a:ext cx="1645237" cy="16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3848"/>
              </p:ext>
            </p:extLst>
          </p:nvPr>
        </p:nvGraphicFramePr>
        <p:xfrm>
          <a:off x="5632722" y="189632"/>
          <a:ext cx="6447790" cy="6524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539">
                  <a:extLst>
                    <a:ext uri="{9D8B030D-6E8A-4147-A177-3AD203B41FA5}">
                      <a16:colId xmlns:a16="http://schemas.microsoft.com/office/drawing/2014/main" val="3861974608"/>
                    </a:ext>
                  </a:extLst>
                </a:gridCol>
                <a:gridCol w="2092844">
                  <a:extLst>
                    <a:ext uri="{9D8B030D-6E8A-4147-A177-3AD203B41FA5}">
                      <a16:colId xmlns:a16="http://schemas.microsoft.com/office/drawing/2014/main" val="1420699126"/>
                    </a:ext>
                  </a:extLst>
                </a:gridCol>
                <a:gridCol w="1007539">
                  <a:extLst>
                    <a:ext uri="{9D8B030D-6E8A-4147-A177-3AD203B41FA5}">
                      <a16:colId xmlns:a16="http://schemas.microsoft.com/office/drawing/2014/main" val="4045884482"/>
                    </a:ext>
                  </a:extLst>
                </a:gridCol>
                <a:gridCol w="2339868">
                  <a:extLst>
                    <a:ext uri="{9D8B030D-6E8A-4147-A177-3AD203B41FA5}">
                      <a16:colId xmlns:a16="http://schemas.microsoft.com/office/drawing/2014/main" val="3343862889"/>
                    </a:ext>
                  </a:extLst>
                </a:gridCol>
              </a:tblGrid>
              <a:tr h="3434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Set 2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Set 3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690405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Sound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Mnemonic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Sound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Mnemonic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158734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May I play?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Cup of tea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1420072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What can you see?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oi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Spoil the boy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4127810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igh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SassoonPrimaryInfant" pitchFamily="2" charset="0"/>
                        </a:rPr>
                        <a:t>Fly high</a:t>
                      </a:r>
                      <a:endParaRPr lang="en-GB" sz="1100" dirty="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Make a cake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602242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Blow the snow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Nice smile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6457952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Poo at the zoo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Phone home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1961207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Look at a book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Huge brute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7149740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Start the car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Yawn at dawn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8040419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Shut the door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Care and share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496705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That’s not fair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Nurse with a purse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8190701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Whirl and twirl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A better letter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1479217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ou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Shout it out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Brown cow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5558844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Toy for a boy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ai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Snail in the rain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249252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Goat in a boat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798893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Chew the stew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578741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Fire, fire!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88204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Hear with your ear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062079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SassoonPrimaryInfant" pitchFamily="2" charset="0"/>
                        </a:rPr>
                        <a:t>Sure it’s pure</a:t>
                      </a:r>
                      <a:endParaRPr lang="en-GB" sz="1100" dirty="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90926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" y="189632"/>
            <a:ext cx="520065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latin typeface="SassoonPrimaryInfant" pitchFamily="2" charset="0"/>
              </a:rPr>
              <a:t>What can you do at home?</a:t>
            </a:r>
            <a:endParaRPr lang="en-GB" sz="6600" dirty="0">
              <a:latin typeface="SassoonPrimaryInfan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9634" y="1581759"/>
            <a:ext cx="7532915" cy="1113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 smtClean="0">
                <a:latin typeface="SassoonPrimaryInfant" pitchFamily="2" charset="0"/>
              </a:rPr>
              <a:t>Use the QR codes to watch videos </a:t>
            </a:r>
            <a:endParaRPr lang="en-GB" sz="4000" dirty="0">
              <a:latin typeface="SassoonPrimaryInfan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0902" y="325336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GB" dirty="0">
                <a:latin typeface="SassoonPrimaryInfant" pitchFamily="2" charset="0"/>
                <a:ea typeface="Calibri" panose="020F0502020204030204" pitchFamily="34" charset="0"/>
              </a:rPr>
              <a:t>Set aside 10 minutes to watch a film with your </a:t>
            </a:r>
            <a:r>
              <a:rPr lang="en-GB" dirty="0" smtClean="0">
                <a:latin typeface="SassoonPrimaryInfant" pitchFamily="2" charset="0"/>
                <a:ea typeface="Calibri" panose="020F0502020204030204" pitchFamily="34" charset="0"/>
              </a:rPr>
              <a:t>child. </a:t>
            </a:r>
          </a:p>
          <a:p>
            <a:pPr marL="514350" lvl="0" indent="-514350">
              <a:buFont typeface="+mj-lt"/>
              <a:buAutoNum type="arabicPeriod"/>
            </a:pPr>
            <a:endParaRPr lang="en-GB" dirty="0" smtClean="0">
              <a:latin typeface="SassoonPrimaryInfant" pitchFamily="2" charset="0"/>
              <a:ea typeface="Calibri" panose="020F050202020403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 smtClean="0">
                <a:effectLst/>
                <a:latin typeface="SassoonPrimaryInfant" pitchFamily="2" charset="0"/>
                <a:ea typeface="Calibri" panose="020F0502020204030204" pitchFamily="34" charset="0"/>
              </a:rPr>
              <a:t>Find a quiet space for your child to watch the film on a laptop or tablet.</a:t>
            </a:r>
          </a:p>
          <a:p>
            <a:pPr marL="514350" lvl="0" indent="-514350">
              <a:buFont typeface="+mj-lt"/>
              <a:buAutoNum type="arabicPeriod"/>
            </a:pPr>
            <a:endParaRPr lang="en-GB" dirty="0">
              <a:latin typeface="SassoonPrimaryInfant" pitchFamily="2" charset="0"/>
              <a:ea typeface="Calibri" panose="020F050202020403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 smtClean="0">
                <a:effectLst/>
                <a:latin typeface="SassoonPrimaryInfant" pitchFamily="2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>
              <a:buFont typeface="+mj-lt"/>
              <a:buAutoNum type="arabicPeriod"/>
            </a:pPr>
            <a:endParaRPr lang="en-GB" dirty="0" smtClean="0">
              <a:latin typeface="SassoonPrimaryInfant" pitchFamily="2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 smtClean="0">
                <a:effectLst/>
                <a:latin typeface="SassoonPrimaryInfant" pitchFamily="2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dirty="0" smtClean="0">
                <a:effectLst/>
                <a:latin typeface="SassoonPrimaryInfant" pitchFamily="2" charset="0"/>
              </a:rPr>
              <a:t> </a:t>
            </a:r>
            <a:endParaRPr lang="en-GB" sz="1100" dirty="0">
              <a:effectLst/>
              <a:latin typeface="SassoonPrimaryInfant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0690">
            <a:off x="312419" y="3054049"/>
            <a:ext cx="4303122" cy="2685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326" y="4886448"/>
            <a:ext cx="1569383" cy="15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latin typeface="SassoonPrimaryInfant" pitchFamily="2" charset="0"/>
              </a:rPr>
              <a:t>What can you do at home?</a:t>
            </a:r>
            <a:endParaRPr lang="en-GB" sz="6600" dirty="0">
              <a:latin typeface="SassoonPrimaryInfan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5691" y="1690688"/>
            <a:ext cx="10789920" cy="1113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SassoonPrimaryInfant" pitchFamily="2" charset="0"/>
              </a:rPr>
              <a:t>Read stories to your child </a:t>
            </a:r>
            <a:endParaRPr lang="en-GB" sz="4000" dirty="0">
              <a:latin typeface="SassoonPrimaryInfan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365396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AutoNum type="arabicPeriod"/>
            </a:pPr>
            <a:r>
              <a:rPr lang="en-GB" sz="2400" dirty="0" smtClean="0">
                <a:latin typeface="SassoonPrimaryInfant" pitchFamily="2" charset="0"/>
              </a:rPr>
              <a:t>Read </a:t>
            </a:r>
            <a:r>
              <a:rPr lang="en-GB" sz="2400" dirty="0">
                <a:latin typeface="SassoonPrimaryInfant" pitchFamily="2" charset="0"/>
              </a:rPr>
              <a:t>the same stories aloud again and again</a:t>
            </a:r>
            <a:r>
              <a:rPr lang="en-GB" sz="2400" dirty="0" smtClean="0">
                <a:latin typeface="SassoonPrimaryInfant" pitchFamily="2" charset="0"/>
              </a:rPr>
              <a:t>.</a:t>
            </a:r>
          </a:p>
          <a:p>
            <a:pPr marL="342900" lvl="0" indent="-342900">
              <a:buAutoNum type="arabicPeriod"/>
            </a:pPr>
            <a:endParaRPr lang="en-GB" sz="2400" dirty="0">
              <a:latin typeface="SassoonPrimaryInfant" pitchFamily="2" charset="0"/>
            </a:endParaRPr>
          </a:p>
          <a:p>
            <a:pPr lvl="0"/>
            <a:r>
              <a:rPr lang="en-GB" sz="2400" dirty="0" smtClean="0">
                <a:latin typeface="SassoonPrimaryInfant" pitchFamily="2" charset="0"/>
              </a:rPr>
              <a:t>2. Read </a:t>
            </a:r>
            <a:r>
              <a:rPr lang="en-GB" sz="2400" dirty="0">
                <a:latin typeface="SassoonPrimaryInfant" pitchFamily="2" charset="0"/>
              </a:rPr>
              <a:t>with enthusiasm – love each story</a:t>
            </a:r>
            <a:r>
              <a:rPr lang="en-GB" sz="2400" dirty="0" smtClean="0">
                <a:latin typeface="SassoonPrimaryInfant" pitchFamily="2" charset="0"/>
              </a:rPr>
              <a:t>.</a:t>
            </a:r>
          </a:p>
          <a:p>
            <a:pPr lvl="0"/>
            <a:endParaRPr lang="en-GB" sz="2400" dirty="0">
              <a:latin typeface="SassoonPrimaryInfant" pitchFamily="2" charset="0"/>
            </a:endParaRPr>
          </a:p>
          <a:p>
            <a:pPr lvl="0"/>
            <a:r>
              <a:rPr lang="en-GB" sz="2400" dirty="0" smtClean="0">
                <a:latin typeface="SassoonPrimaryInfant" pitchFamily="2" charset="0"/>
              </a:rPr>
              <a:t>3. Talk </a:t>
            </a:r>
            <a:r>
              <a:rPr lang="en-GB" sz="2400" dirty="0">
                <a:latin typeface="SassoonPrimaryInfant" pitchFamily="2" charset="0"/>
              </a:rPr>
              <a:t>with your child as much as possible.</a:t>
            </a:r>
          </a:p>
        </p:txBody>
      </p:sp>
      <p:pic>
        <p:nvPicPr>
          <p:cNvPr id="3074" name="Picture 2" descr="How to Read a Bedtime Story | Tips for Bedtime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517">
            <a:off x="479015" y="3171825"/>
            <a:ext cx="4578254" cy="29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99E8323-8ADD-433D-32C6-2070AB8F5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07" y="1362405"/>
            <a:ext cx="6082927" cy="41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749" y="31980"/>
            <a:ext cx="10515600" cy="1325563"/>
          </a:xfrm>
        </p:spPr>
        <p:txBody>
          <a:bodyPr/>
          <a:lstStyle/>
          <a:p>
            <a:pPr algn="ctr"/>
            <a:r>
              <a:rPr lang="en-GB" dirty="0" smtClean="0">
                <a:latin typeface="SassoonPrimaryInfant" pitchFamily="2" charset="0"/>
              </a:rPr>
              <a:t>In your pack -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2767">
            <a:off x="2332087" y="2610632"/>
            <a:ext cx="2869312" cy="3921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7" y="1477581"/>
            <a:ext cx="2758577" cy="3827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070">
            <a:off x="7396061" y="3076325"/>
            <a:ext cx="2801439" cy="355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546" y="129205"/>
            <a:ext cx="2719556" cy="3968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82" y="129205"/>
            <a:ext cx="2880506" cy="28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Who is RWI for and how is it taught?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Content Placeholder 3" descr="Screen Shot 2016-04-13 at 11.32.00.jpg">
            <a:extLst>
              <a:ext uri="{FF2B5EF4-FFF2-40B4-BE49-F238E27FC236}">
                <a16:creationId xmlns:a16="http://schemas.microsoft.com/office/drawing/2014/main" id="{61F4B36A-6365-6D46-9865-D75DD0907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391" y="2497113"/>
            <a:ext cx="823680" cy="11658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8133406" y="3917166"/>
            <a:ext cx="2443877" cy="948102"/>
            <a:chOff x="1763688" y="5157192"/>
            <a:chExt cx="3816424" cy="1340768"/>
          </a:xfrm>
        </p:grpSpPr>
        <p:pic>
          <p:nvPicPr>
            <p:cNvPr id="6" name="Picture 5" descr="837404_GW_BK1_CVR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837406_GW_BK2_CVR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837408_GW_BK3_CVR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 descr="837410_GW_BK4_CVR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837412_GW_BK5_CVR.pd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837414_GW_BK6_CVR.pd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837416_GW_BK7_CVR.pdf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4FFB45-E806-F47D-F955-E4A52FC2A093}"/>
              </a:ext>
            </a:extLst>
          </p:cNvPr>
          <p:cNvGrpSpPr/>
          <p:nvPr/>
        </p:nvGrpSpPr>
        <p:grpSpPr>
          <a:xfrm>
            <a:off x="4167607" y="3218555"/>
            <a:ext cx="2305523" cy="1049006"/>
            <a:chOff x="591091" y="5022957"/>
            <a:chExt cx="2305523" cy="1049006"/>
          </a:xfrm>
        </p:grpSpPr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3E77A7CE-3698-930E-166C-314514893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796" y="5022957"/>
              <a:ext cx="1177818" cy="5655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2A0AF54-AF3E-EAC3-0EB7-87C58C977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028" y="5506367"/>
              <a:ext cx="1181874" cy="5655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AC343035-FED3-74E1-13A8-152E879D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548">
              <a:off x="591091" y="5094670"/>
              <a:ext cx="1181874" cy="5635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D97BB74-FCB6-E89D-8DA9-B8B12CC01F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203">
            <a:off x="1497771" y="2602949"/>
            <a:ext cx="640281" cy="935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27133B3D-63B6-22E8-B239-AF79DA9329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5" y="2497113"/>
            <a:ext cx="625225" cy="935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B859E200-ED1D-6595-60C9-0A02532B41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/>
          <a:stretch/>
        </p:blipFill>
        <p:spPr>
          <a:xfrm rot="1047589">
            <a:off x="2608334" y="2563561"/>
            <a:ext cx="641875" cy="931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6AC1390-B1F4-3B74-1B85-B1313A8357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61" y="3832721"/>
            <a:ext cx="620697" cy="1015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03A03D8A-B269-42CB-8D82-1AD2AB0737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37" y="3827017"/>
            <a:ext cx="645951" cy="1015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21" descr="Text, whiteboard&#10;&#10;Description automatically generated">
            <a:extLst>
              <a:ext uri="{FF2B5EF4-FFF2-40B4-BE49-F238E27FC236}">
                <a16:creationId xmlns:a16="http://schemas.microsoft.com/office/drawing/2014/main" id="{2D42C263-E671-3E5B-F7A2-C19517C892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46" y="3825369"/>
            <a:ext cx="645951" cy="102241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8101596" y="2794039"/>
            <a:ext cx="3125860" cy="863516"/>
            <a:chOff x="1331639" y="4077050"/>
            <a:chExt cx="3382487" cy="810023"/>
          </a:xfrm>
        </p:grpSpPr>
        <p:grpSp>
          <p:nvGrpSpPr>
            <p:cNvPr id="24" name="Group 23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28" name="Picture 27" descr="837119 RED Pin It On CVR.pdf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9" name="Picture 28" descr="837132 GREEN My Dog Ned CVR.pdf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0" name="Picture 29" descr="837158 PURPLE Billy the Kid CVR.pdf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1" name="Picture 30" descr="837169 PINK Scruffy Ted CVR.pdf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2" name="Picture 31" descr="837188 ORANGE Playday CVR.pdf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5" name="Picture 24" descr="Screen Shot 2016-04-13 at 14.02.55.jpg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 descr="837214 BLUE Barker CVR.pdf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27" name="Picture 26" descr="837237 GREY Dangerous dinosaur CVR.pdf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514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0B4AA4-2A2E-474E-B38D-58E288E297C8}"/>
              </a:ext>
            </a:extLst>
          </p:cNvPr>
          <p:cNvSpPr txBox="1">
            <a:spLocks/>
          </p:cNvSpPr>
          <p:nvPr/>
        </p:nvSpPr>
        <p:spPr>
          <a:xfrm>
            <a:off x="400713" y="1603276"/>
            <a:ext cx="8639175" cy="3159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200" dirty="0" smtClean="0">
                <a:latin typeface="SassoonPrimaryInfant" pitchFamily="2" charset="0"/>
              </a:rPr>
              <a:t>Group children by phonic stages.</a:t>
            </a:r>
          </a:p>
          <a:p>
            <a:pPr marL="457200" indent="-457200"/>
            <a:r>
              <a:rPr lang="en-US" sz="3200" dirty="0" smtClean="0">
                <a:latin typeface="SassoonPrimaryInfant" pitchFamily="2" charset="0"/>
              </a:rPr>
              <a:t>Teach to the group’s challenge level.</a:t>
            </a:r>
            <a:endParaRPr lang="en-US" sz="3200" dirty="0" smtClean="0">
              <a:latin typeface="SassoonPrimaryInfant" pitchFamily="2" charset="0"/>
              <a:cs typeface="Arial"/>
            </a:endParaRPr>
          </a:p>
          <a:p>
            <a:pPr marL="457200" indent="-457200"/>
            <a:r>
              <a:rPr lang="en-US" sz="3200" dirty="0" smtClean="0">
                <a:latin typeface="SassoonPrimaryInfant" pitchFamily="2" charset="0"/>
              </a:rPr>
              <a:t>Re-assess all children every half term.</a:t>
            </a:r>
            <a:endParaRPr lang="en-US" sz="3200" dirty="0" smtClean="0">
              <a:latin typeface="SassoonPrimaryInfant" pitchFamily="2" charset="0"/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713" y="301109"/>
            <a:ext cx="4142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SassoonPrimaryInfant" pitchFamily="2" charset="0"/>
              </a:rPr>
              <a:t>Progress groups</a:t>
            </a:r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1026" name="Picture 2" descr="Blisland Primary Academy - Bridg MAT - Document Downl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514996"/>
            <a:ext cx="6318250" cy="30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184150"/>
            <a:ext cx="10515600" cy="1325563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Pure Sounds 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528" y="1278835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542" y="138702"/>
            <a:ext cx="4325983" cy="1325563"/>
          </a:xfrm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Set 2 and Set 3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 descr="Complex_Speed_Sounds_Chart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6743700" y="208562"/>
            <a:ext cx="5018008" cy="64438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0125"/>
              </p:ext>
            </p:extLst>
          </p:nvPr>
        </p:nvGraphicFramePr>
        <p:xfrm>
          <a:off x="564332" y="1288866"/>
          <a:ext cx="5165908" cy="5486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7231">
                  <a:extLst>
                    <a:ext uri="{9D8B030D-6E8A-4147-A177-3AD203B41FA5}">
                      <a16:colId xmlns:a16="http://schemas.microsoft.com/office/drawing/2014/main" val="3861974608"/>
                    </a:ext>
                  </a:extLst>
                </a:gridCol>
                <a:gridCol w="1676766">
                  <a:extLst>
                    <a:ext uri="{9D8B030D-6E8A-4147-A177-3AD203B41FA5}">
                      <a16:colId xmlns:a16="http://schemas.microsoft.com/office/drawing/2014/main" val="1420699126"/>
                    </a:ext>
                  </a:extLst>
                </a:gridCol>
                <a:gridCol w="807231">
                  <a:extLst>
                    <a:ext uri="{9D8B030D-6E8A-4147-A177-3AD203B41FA5}">
                      <a16:colId xmlns:a16="http://schemas.microsoft.com/office/drawing/2014/main" val="4045884482"/>
                    </a:ext>
                  </a:extLst>
                </a:gridCol>
                <a:gridCol w="1874680">
                  <a:extLst>
                    <a:ext uri="{9D8B030D-6E8A-4147-A177-3AD203B41FA5}">
                      <a16:colId xmlns:a16="http://schemas.microsoft.com/office/drawing/2014/main" val="3343862889"/>
                    </a:ext>
                  </a:extLst>
                </a:gridCol>
              </a:tblGrid>
              <a:tr h="28875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Set 2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Set 3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690405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Sound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Mnemonic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Sound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Mnemonic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158734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May I play?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Cup of tea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1420072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What can you see?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oi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Spoil the boy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4127810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igh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SassoonPrimaryInfant" pitchFamily="2" charset="0"/>
                        </a:rPr>
                        <a:t>Fly high</a:t>
                      </a:r>
                      <a:endParaRPr lang="en-GB" sz="1100" dirty="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Make a cake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602242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Blow the snow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Nice smile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6457952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Poo at the zoo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Phone home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1961207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oo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Look at a book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u-e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Huge brute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7149740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Start the car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Yawn at dawn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8040419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Shut the door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Care and share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496705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That’s not fair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Nurse with a purse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8190701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Whirl and twirl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A better letter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1479217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ou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Shout it out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Brown cow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5558844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Toy for a boy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ai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Snail in the rain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249252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oa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Goat in a boat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798893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Chew the stew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578741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ire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Fire, fire!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988204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ear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SassoonPrimaryInfant" pitchFamily="2" charset="0"/>
                        </a:rPr>
                        <a:t>Hear with your ear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062079"/>
                  </a:ext>
                </a:extLst>
              </a:tr>
              <a:tr h="288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 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SassoonPrimaryInfant" pitchFamily="2" charset="0"/>
                        </a:rPr>
                        <a:t>ure</a:t>
                      </a:r>
                      <a:endParaRPr lang="en-GB" sz="110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SassoonPrimaryInfant" pitchFamily="2" charset="0"/>
                        </a:rPr>
                        <a:t>Sure it’s pure</a:t>
                      </a:r>
                      <a:endParaRPr lang="en-GB" sz="1100" dirty="0">
                        <a:effectLst/>
                        <a:latin typeface="SassoonPrimaryInfan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909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28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Sounds + Blending = Word reading </a:t>
            </a:r>
            <a:endParaRPr lang="en-GB" dirty="0"/>
          </a:p>
        </p:txBody>
      </p:sp>
      <p:pic>
        <p:nvPicPr>
          <p:cNvPr id="4" name="Picture 3" descr="Screen Shot 2016-04-13 at 10.33.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436" y="4723645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5394642" y="2670665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6" name="Picture 5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858" y="2609006"/>
            <a:ext cx="2966175" cy="1318300"/>
          </a:xfrm>
          <a:prstGeom prst="rect">
            <a:avLst/>
          </a:prstGeom>
        </p:spPr>
      </p:pic>
      <p:pic>
        <p:nvPicPr>
          <p:cNvPr id="7" name="Content Placeholder 1" descr="41Ho83H3mFL.jpg">
            <a:extLst>
              <a:ext uri="{FF2B5EF4-FFF2-40B4-BE49-F238E27FC236}">
                <a16:creationId xmlns:a16="http://schemas.microsoft.com/office/drawing/2014/main" id="{A9EB84E2-4F19-6DF5-66C9-9AB7BCBF7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82" y="2479208"/>
            <a:ext cx="3706255" cy="1727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C23F4-46B6-55AF-561B-F6BCC4B74756}"/>
              </a:ext>
            </a:extLst>
          </p:cNvPr>
          <p:cNvSpPr txBox="1"/>
          <p:nvPr/>
        </p:nvSpPr>
        <p:spPr>
          <a:xfrm>
            <a:off x="9947668" y="2670664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871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SassoonPrimaryInfant" pitchFamily="2" charset="0"/>
              </a:rPr>
              <a:t>Green words and Red words 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048FEF7-8FD9-20D6-277D-ED3444EC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87" y="2527562"/>
            <a:ext cx="4288875" cy="2044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BCBC3-CDC1-EC4B-A12C-A092D1C25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1" r="3172" b="1901"/>
          <a:stretch/>
        </p:blipFill>
        <p:spPr>
          <a:xfrm>
            <a:off x="7842122" y="2005673"/>
            <a:ext cx="3040011" cy="15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CAA7-1E4E-D742-A365-12B239536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02" r="6712" b="7279"/>
          <a:stretch/>
        </p:blipFill>
        <p:spPr>
          <a:xfrm>
            <a:off x="7842124" y="4260958"/>
            <a:ext cx="3040009" cy="1544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18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816" y="365125"/>
            <a:ext cx="7373983" cy="1325563"/>
          </a:xfrm>
        </p:spPr>
        <p:txBody>
          <a:bodyPr/>
          <a:lstStyle/>
          <a:p>
            <a:r>
              <a:rPr lang="en-GB" dirty="0" smtClean="0">
                <a:latin typeface="SassoonPrimaryInfant" pitchFamily="2" charset="0"/>
              </a:rPr>
              <a:t>Progression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912" y="2335530"/>
            <a:ext cx="4362450" cy="316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0819">
            <a:off x="1055915" y="2863241"/>
            <a:ext cx="3246936" cy="2658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02" y="1785258"/>
            <a:ext cx="2388281" cy="1289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762" y="781373"/>
            <a:ext cx="2434862" cy="16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latin typeface="SassoonPrimaryInfant" pitchFamily="2" charset="0"/>
              </a:rPr>
              <a:t>What can you do at home?</a:t>
            </a:r>
            <a:endParaRPr lang="en-GB" sz="6600" dirty="0">
              <a:latin typeface="SassoonPrimaryInfan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3588" y="3256835"/>
            <a:ext cx="6773091" cy="2828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100" b="1" dirty="0" smtClean="0">
                <a:effectLst/>
                <a:latin typeface="SassoonPrimaryInfant" pitchFamily="2" charset="0"/>
                <a:ea typeface="Calibri" panose="020F0502020204030204" pitchFamily="34" charset="0"/>
              </a:rPr>
              <a:t> </a:t>
            </a:r>
            <a:endParaRPr lang="en-GB" sz="1100" dirty="0" smtClean="0">
              <a:effectLst/>
              <a:latin typeface="SassoonPrimaryInfant" pitchFamily="2" charset="0"/>
              <a:ea typeface="Times New Roman" panose="02020603050405020304" pitchFamily="18" charset="0"/>
            </a:endParaRPr>
          </a:p>
          <a:p>
            <a:pPr marL="342900" lvl="0" indent="-342900" eaLnBrk="0" hangingPunct="0">
              <a:lnSpc>
                <a:spcPct val="115000"/>
              </a:lnSpc>
              <a:spcBef>
                <a:spcPts val="700"/>
              </a:spcBef>
              <a:buFont typeface="+mj-lt"/>
              <a:buAutoNum type="arabicPeriod"/>
            </a:pPr>
            <a:r>
              <a:rPr lang="en-GB" dirty="0" smtClean="0">
                <a:effectLst/>
                <a:latin typeface="SassoonPrimaryInfant" pitchFamily="2" charset="0"/>
              </a:rPr>
              <a:t>Ask your child to read the sounds and words before they read the</a:t>
            </a:r>
            <a:r>
              <a:rPr lang="en-GB" spc="5" dirty="0" smtClean="0">
                <a:effectLst/>
                <a:latin typeface="SassoonPrimaryInfant" pitchFamily="2" charset="0"/>
              </a:rPr>
              <a:t> </a:t>
            </a:r>
            <a:r>
              <a:rPr lang="en-GB" spc="-15" dirty="0" smtClean="0">
                <a:effectLst/>
                <a:latin typeface="SassoonPrimaryInfant" pitchFamily="2" charset="0"/>
              </a:rPr>
              <a:t>story. They will enjoy teaching you to read these words too</a:t>
            </a:r>
            <a:r>
              <a:rPr lang="en-US" dirty="0" smtClean="0">
                <a:effectLst/>
                <a:latin typeface="SassoonPrimaryInfant" pitchFamily="2" charset="0"/>
              </a:rPr>
              <a:t>.</a:t>
            </a:r>
            <a:endParaRPr lang="en-GB" dirty="0" smtClean="0">
              <a:effectLst/>
              <a:latin typeface="SassoonPrimaryInfant" pitchFamily="2" charset="0"/>
            </a:endParaRPr>
          </a:p>
          <a:p>
            <a:pPr marL="342900" lvl="0" indent="-342900" eaLnBrk="0" hangingPunct="0">
              <a:lnSpc>
                <a:spcPct val="115000"/>
              </a:lnSpc>
              <a:spcBef>
                <a:spcPts val="700"/>
              </a:spcBef>
              <a:buFont typeface="+mj-lt"/>
              <a:buAutoNum type="arabicPeriod"/>
            </a:pPr>
            <a:r>
              <a:rPr lang="en-GB" dirty="0" smtClean="0">
                <a:effectLst/>
                <a:latin typeface="SassoonPrimaryInfant" pitchFamily="2" charset="0"/>
              </a:rPr>
              <a:t>When your child reads the </a:t>
            </a:r>
            <a:r>
              <a:rPr lang="en-GB" spc="-15" dirty="0" smtClean="0">
                <a:effectLst/>
                <a:latin typeface="SassoonPrimaryInfant" pitchFamily="2" charset="0"/>
              </a:rPr>
              <a:t>story, </a:t>
            </a:r>
            <a:r>
              <a:rPr lang="en-GB" dirty="0" smtClean="0">
                <a:effectLst/>
                <a:latin typeface="SassoonPrimaryInfant" pitchFamily="2" charset="0"/>
              </a:rPr>
              <a:t>encourage them to read the word in Fred Talk if they hesitate or read it incorrectly. Praise them when they succeed.</a:t>
            </a:r>
          </a:p>
          <a:p>
            <a:pPr marL="342900" lvl="0" indent="-342900" eaLnBrk="0" hangingPunct="0">
              <a:lnSpc>
                <a:spcPct val="115000"/>
              </a:lnSpc>
              <a:spcBef>
                <a:spcPts val="700"/>
              </a:spcBef>
              <a:buFont typeface="+mj-lt"/>
              <a:buAutoNum type="arabicPeriod"/>
            </a:pPr>
            <a:r>
              <a:rPr lang="en-GB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Read back each sentence or page to keep the plot moving - </a:t>
            </a:r>
            <a:r>
              <a:rPr lang="en-GB" spc="-25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your </a:t>
            </a:r>
            <a:r>
              <a:rPr lang="en-GB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child’s energy is going into reading the words</a:t>
            </a:r>
            <a:r>
              <a:rPr lang="en-GB" spc="-85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not the</a:t>
            </a:r>
            <a:r>
              <a:rPr lang="en-GB" spc="25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 </a:t>
            </a:r>
            <a:r>
              <a:rPr lang="en-GB" spc="-15" dirty="0" smtClean="0">
                <a:effectLst/>
                <a:latin typeface="SassoonPrimaryInfant" pitchFamily="2" charset="0"/>
                <a:cs typeface="Times New Roman" panose="02020603050405020304" pitchFamily="18" charset="0"/>
              </a:rPr>
              <a:t>story.</a:t>
            </a:r>
            <a:endParaRPr lang="en-GB" dirty="0">
              <a:effectLst/>
              <a:latin typeface="SassoonPrimaryInfant" pitchFamily="2" charset="0"/>
            </a:endParaRPr>
          </a:p>
        </p:txBody>
      </p:sp>
      <p:pic>
        <p:nvPicPr>
          <p:cNvPr id="2050" name="Picture 2" descr="Story Time During the Pandemic - Child's Play Learning &amp; Development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809">
            <a:off x="339635" y="3280638"/>
            <a:ext cx="3621586" cy="24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05691" y="1690688"/>
            <a:ext cx="10789920" cy="1113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SassoonPrimaryInfant" pitchFamily="2" charset="0"/>
              </a:rPr>
              <a:t>Listen to your child read their reading book </a:t>
            </a:r>
            <a:endParaRPr lang="en-GB" sz="40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8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689</Words>
  <Application>Microsoft Office PowerPoint</Application>
  <PresentationFormat>Widescreen</PresentationFormat>
  <Paragraphs>197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游ゴシック</vt:lpstr>
      <vt:lpstr>Arial</vt:lpstr>
      <vt:lpstr>Calibri</vt:lpstr>
      <vt:lpstr>Calibri Light</vt:lpstr>
      <vt:lpstr>SassoonPrimaryInfant</vt:lpstr>
      <vt:lpstr>Times New Roman</vt:lpstr>
      <vt:lpstr>Office Theme</vt:lpstr>
      <vt:lpstr>PowerPoint Presentation</vt:lpstr>
      <vt:lpstr>Who is RWI for and how is it taught? </vt:lpstr>
      <vt:lpstr>PowerPoint Presentation</vt:lpstr>
      <vt:lpstr>Pure Sounds </vt:lpstr>
      <vt:lpstr>Set 2 and Set 3</vt:lpstr>
      <vt:lpstr>Sounds + Blending = Word reading </vt:lpstr>
      <vt:lpstr>Green words and Red words </vt:lpstr>
      <vt:lpstr>Progression</vt:lpstr>
      <vt:lpstr>What can you do at home?</vt:lpstr>
      <vt:lpstr>PowerPoint Presentation</vt:lpstr>
      <vt:lpstr>What can you do at home?</vt:lpstr>
      <vt:lpstr>What can you do at home?</vt:lpstr>
      <vt:lpstr>PowerPoint Presentation</vt:lpstr>
      <vt:lpstr>In your pack -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Teddi Redpath</dc:creator>
  <cp:lastModifiedBy>Gavin Johnston</cp:lastModifiedBy>
  <cp:revision>14</cp:revision>
  <dcterms:created xsi:type="dcterms:W3CDTF">2024-09-24T12:09:43Z</dcterms:created>
  <dcterms:modified xsi:type="dcterms:W3CDTF">2024-10-09T12:58:20Z</dcterms:modified>
</cp:coreProperties>
</file>