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63" r:id="rId2"/>
    <p:sldId id="280" r:id="rId3"/>
    <p:sldId id="314" r:id="rId4"/>
    <p:sldId id="262" r:id="rId5"/>
    <p:sldId id="319" r:id="rId6"/>
    <p:sldId id="320" r:id="rId7"/>
    <p:sldId id="317" r:id="rId8"/>
    <p:sldId id="318" r:id="rId9"/>
    <p:sldId id="321" r:id="rId10"/>
    <p:sldId id="322" r:id="rId11"/>
    <p:sldId id="296" r:id="rId12"/>
    <p:sldId id="272" r:id="rId13"/>
    <p:sldId id="276" r:id="rId14"/>
    <p:sldId id="323" r:id="rId15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Comic Sans MS" panose="030F0702030302020204" pitchFamily="66" charset="0"/>
      <p:regular r:id="rId25"/>
      <p:bold r:id="rId26"/>
      <p:italic r:id="rId27"/>
      <p:boldItalic r:id="rId28"/>
    </p:embeddedFont>
    <p:embeddedFont>
      <p:font typeface="Twinkl" panose="020B0604020202020204" charset="0"/>
      <p:regular r:id="rId29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ifer Lee" initials="JL" lastIdx="1" clrIdx="0">
    <p:extLst>
      <p:ext uri="{19B8F6BF-5375-455C-9EA6-DF929625EA0E}">
        <p15:presenceInfo xmlns:p15="http://schemas.microsoft.com/office/powerpoint/2012/main" userId="Jenifer Le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4660"/>
  </p:normalViewPr>
  <p:slideViewPr>
    <p:cSldViewPr>
      <p:cViewPr varScale="1">
        <p:scale>
          <a:sx n="83" d="100"/>
          <a:sy n="83" d="100"/>
        </p:scale>
        <p:origin x="152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1892F-3656-41EB-9208-92FB52E277BF}" type="datetimeFigureOut">
              <a:rPr lang="en-GB" smtClean="0"/>
              <a:pPr/>
              <a:t>12/03/2021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2ECBE-8D51-4204-B0E7-4D5FFF233B9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Google Shape;94;p1:notes"/>
          <p:cNvSpPr txBox="1">
            <a:spLocks noGrp="1"/>
          </p:cNvSpPr>
          <p:nvPr>
            <p:ph type="body" idx="1"/>
          </p:nvPr>
        </p:nvSpPr>
        <p:spPr bwMode="auto">
          <a:xfrm>
            <a:off x="679768" y="4715153"/>
            <a:ext cx="5438140" cy="4466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1" name="Google Shape;95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408084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Google Shape;204;p16:notes"/>
          <p:cNvSpPr txBox="1">
            <a:spLocks noGrp="1"/>
          </p:cNvSpPr>
          <p:nvPr>
            <p:ph type="body" idx="1"/>
          </p:nvPr>
        </p:nvSpPr>
        <p:spPr bwMode="auto">
          <a:xfrm>
            <a:off x="679768" y="4715153"/>
            <a:ext cx="5438140" cy="4466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19" name="Google Shape;205;p16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66733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D4B9-15A7-447D-B06E-BACB646E987B}" type="datetimeFigureOut">
              <a:rPr lang="en-GB" smtClean="0"/>
              <a:pPr/>
              <a:t>12/03/2021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015A-3754-4F7D-8F69-D8671D4255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D4B9-15A7-447D-B06E-BACB646E987B}" type="datetimeFigureOut">
              <a:rPr lang="en-GB" smtClean="0"/>
              <a:pPr/>
              <a:t>12/03/2021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015A-3754-4F7D-8F69-D8671D4255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D4B9-15A7-447D-B06E-BACB646E987B}" type="datetimeFigureOut">
              <a:rPr lang="en-GB" smtClean="0"/>
              <a:pPr/>
              <a:t>12/03/2021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015A-3754-4F7D-8F69-D8671D4255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D4B9-15A7-447D-B06E-BACB646E987B}" type="datetimeFigureOut">
              <a:rPr lang="en-GB" smtClean="0"/>
              <a:pPr/>
              <a:t>12/03/2021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015A-3754-4F7D-8F69-D8671D4255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D4B9-15A7-447D-B06E-BACB646E987B}" type="datetimeFigureOut">
              <a:rPr lang="en-GB" smtClean="0"/>
              <a:pPr/>
              <a:t>12/03/2021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015A-3754-4F7D-8F69-D8671D4255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D4B9-15A7-447D-B06E-BACB646E987B}" type="datetimeFigureOut">
              <a:rPr lang="en-GB" smtClean="0"/>
              <a:pPr/>
              <a:t>12/03/2021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015A-3754-4F7D-8F69-D8671D4255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D4B9-15A7-447D-B06E-BACB646E987B}" type="datetimeFigureOut">
              <a:rPr lang="en-GB" smtClean="0"/>
              <a:pPr/>
              <a:t>12/03/2021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015A-3754-4F7D-8F69-D8671D4255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D4B9-15A7-447D-B06E-BACB646E987B}" type="datetimeFigureOut">
              <a:rPr lang="en-GB" smtClean="0"/>
              <a:pPr/>
              <a:t>12/03/2021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015A-3754-4F7D-8F69-D8671D4255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D4B9-15A7-447D-B06E-BACB646E987B}" type="datetimeFigureOut">
              <a:rPr lang="en-GB" smtClean="0"/>
              <a:pPr/>
              <a:t>12/03/2021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015A-3754-4F7D-8F69-D8671D4255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D4B9-15A7-447D-B06E-BACB646E987B}" type="datetimeFigureOut">
              <a:rPr lang="en-GB" smtClean="0"/>
              <a:pPr/>
              <a:t>12/03/2021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015A-3754-4F7D-8F69-D8671D4255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D4B9-15A7-447D-B06E-BACB646E987B}" type="datetimeFigureOut">
              <a:rPr lang="en-GB" smtClean="0"/>
              <a:pPr/>
              <a:t>12/03/2021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015A-3754-4F7D-8F69-D8671D4255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1D4B9-15A7-447D-B06E-BACB646E987B}" type="datetimeFigureOut">
              <a:rPr lang="en-GB" smtClean="0"/>
              <a:pPr/>
              <a:t>12/03/2021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1015A-3754-4F7D-8F69-D8671D42558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youtube.com/watch?v=96pcmyyHaZk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nOJN_0hBJk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97;p1"/>
          <p:cNvSpPr>
            <a:spLocks noGrp="1"/>
          </p:cNvSpPr>
          <p:nvPr>
            <p:ph type="ctrTitle"/>
          </p:nvPr>
        </p:nvSpPr>
        <p:spPr>
          <a:xfrm>
            <a:off x="655637" y="1831975"/>
            <a:ext cx="7772400" cy="1470025"/>
          </a:xfrm>
        </p:spPr>
        <p:txBody>
          <a:bodyPr lIns="91425" tIns="45700" rIns="91425" bIns="45700"/>
          <a:lstStyle/>
          <a:p>
            <a:pPr>
              <a:buClr>
                <a:srgbClr val="1F497D"/>
              </a:buClr>
              <a:buSzPts val="4400"/>
              <a:buFont typeface="Comic Sans MS" panose="030F0702030302020204" pitchFamily="66" charset="0"/>
              <a:buNone/>
            </a:pPr>
            <a:r>
              <a:rPr lang="en-US" altLang="en-US" dirty="0" smtClean="0">
                <a:solidFill>
                  <a:srgbClr val="1F497D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Comic Sans MS" panose="030F0702030302020204" pitchFamily="66" charset="0"/>
              </a:rPr>
              <a:t>Welcome to our</a:t>
            </a:r>
            <a:br>
              <a:rPr lang="en-US" altLang="en-US" dirty="0" smtClean="0">
                <a:solidFill>
                  <a:srgbClr val="1F497D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Comic Sans MS" panose="030F0702030302020204" pitchFamily="66" charset="0"/>
              </a:rPr>
            </a:br>
            <a:r>
              <a:rPr lang="en-US" altLang="en-US" dirty="0" smtClean="0">
                <a:solidFill>
                  <a:srgbClr val="1F497D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Comic Sans MS" panose="030F0702030302020204" pitchFamily="66" charset="0"/>
              </a:rPr>
              <a:t>Act of Worship</a:t>
            </a:r>
            <a:endParaRPr lang="en-US" altLang="en-US" dirty="0" smtClean="0"/>
          </a:p>
        </p:txBody>
      </p:sp>
      <p:sp>
        <p:nvSpPr>
          <p:cNvPr id="98" name="Google Shape;98;p1"/>
          <p:cNvSpPr txBox="1">
            <a:spLocks noGrp="1"/>
          </p:cNvSpPr>
          <p:nvPr>
            <p:ph type="subTitle" idx="1"/>
          </p:nvPr>
        </p:nvSpPr>
        <p:spPr>
          <a:xfrm>
            <a:off x="655637" y="4941888"/>
            <a:ext cx="7772399" cy="790575"/>
          </a:xfrm>
        </p:spPr>
        <p:txBody>
          <a:bodyPr spcFirstLastPara="1" lIns="91425" tIns="45700" rIns="91425" bIns="4570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omic Sans MS"/>
              <a:buNone/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Monday </a:t>
            </a:r>
            <a:r>
              <a:rPr lang="en-US" sz="4000" b="1" baseline="30000" dirty="0" smtClean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15th</a:t>
            </a:r>
            <a:r>
              <a:rPr lang="en-US" sz="4000" b="1" dirty="0" smtClean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March 2021</a:t>
            </a:r>
            <a:endParaRPr dirty="0"/>
          </a:p>
        </p:txBody>
      </p:sp>
      <p:sp>
        <p:nvSpPr>
          <p:cNvPr id="13316" name="Google Shape;99;p1"/>
          <p:cNvSpPr txBox="1">
            <a:spLocks noChangeArrowheads="1"/>
          </p:cNvSpPr>
          <p:nvPr/>
        </p:nvSpPr>
        <p:spPr bwMode="auto">
          <a:xfrm>
            <a:off x="2286000" y="3105150"/>
            <a:ext cx="457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>
              <a:buClr>
                <a:srgbClr val="000000"/>
              </a:buClr>
              <a:buSzPts val="1800"/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 </a:t>
            </a:r>
            <a:b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endParaRPr lang="en-US" altLang="en-US"/>
          </a:p>
        </p:txBody>
      </p:sp>
      <p:sp>
        <p:nvSpPr>
          <p:cNvPr id="13317" name="Google Shape;100;p1"/>
          <p:cNvSpPr txBox="1">
            <a:spLocks noChangeArrowheads="1"/>
          </p:cNvSpPr>
          <p:nvPr/>
        </p:nvSpPr>
        <p:spPr bwMode="auto">
          <a:xfrm>
            <a:off x="2255838" y="367867"/>
            <a:ext cx="4572000" cy="1200150"/>
          </a:xfrm>
          <a:prstGeom prst="rect">
            <a:avLst/>
          </a:prstGeom>
          <a:solidFill>
            <a:srgbClr val="FFFF00"/>
          </a:solidFill>
          <a:ln w="57150">
            <a:solidFill>
              <a:srgbClr val="0070C0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>
              <a:buClr>
                <a:srgbClr val="FF0000"/>
              </a:buClr>
              <a:buSzPts val="5400"/>
              <a:buFont typeface="Comic Sans MS" panose="030F0702030302020204" pitchFamily="66" charset="0"/>
              <a:buNone/>
            </a:pPr>
            <a:r>
              <a:rPr lang="en-US" altLang="en-US" sz="5400">
                <a:solidFill>
                  <a:srgbClr val="FF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Comic Sans MS" panose="030F0702030302020204" pitchFamily="66" charset="0"/>
              </a:rPr>
              <a:t>Castle School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372" y="471535"/>
            <a:ext cx="1176630" cy="11583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5674" y="514280"/>
            <a:ext cx="1457070" cy="10486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3312" y="3372973"/>
            <a:ext cx="1097375" cy="1444877"/>
          </a:xfrm>
          <a:prstGeom prst="rect">
            <a:avLst/>
          </a:prstGeom>
        </p:spPr>
      </p:pic>
      <p:pic>
        <p:nvPicPr>
          <p:cNvPr id="2" name="Give thanks 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1890" y="2997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1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8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257" y="197768"/>
            <a:ext cx="8229600" cy="1143000"/>
          </a:xfrm>
        </p:spPr>
        <p:txBody>
          <a:bodyPr/>
          <a:lstStyle/>
          <a:p>
            <a:r>
              <a:rPr lang="en-GB" dirty="0" smtClean="0"/>
              <a:t>Secondary Palm Sunday Procession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184576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We are going to go into the corridor one class at a time with our palm leaves and have a procession – you can sing, dance, shout Hosanna!</a:t>
            </a: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You can watch at the window while each class passes by</a:t>
            </a: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When you get back into class we are going to have a Passover feast with your friends</a:t>
            </a: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Take some photos so we can share them with everyone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3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207;p16"/>
          <p:cNvSpPr>
            <a:spLocks noGrp="1"/>
          </p:cNvSpPr>
          <p:nvPr>
            <p:ph type="title"/>
          </p:nvPr>
        </p:nvSpPr>
        <p:spPr/>
        <p:txBody>
          <a:bodyPr lIns="91425" tIns="45700" rIns="91425" bIns="45700"/>
          <a:lstStyle/>
          <a:p>
            <a:endParaRPr lang="en-US" altLang="en-US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555" name="Google Shape;208;p16"/>
          <p:cNvSpPr>
            <a:spLocks noGrp="1"/>
          </p:cNvSpPr>
          <p:nvPr>
            <p:ph idx="1"/>
          </p:nvPr>
        </p:nvSpPr>
        <p:spPr/>
        <p:txBody>
          <a:bodyPr lIns="91425" tIns="45700" rIns="91425" bIns="45700"/>
          <a:lstStyle/>
          <a:p>
            <a:pPr indent="-139700">
              <a:spcBef>
                <a:spcPct val="0"/>
              </a:spcBef>
              <a:buClr>
                <a:srgbClr val="000000"/>
              </a:buClr>
              <a:buSzPts val="3200"/>
              <a:buFont typeface="Arial" panose="020B0604020202020204" pitchFamily="34" charset="0"/>
              <a:buNone/>
            </a:pPr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3556" name="Google Shape;209;p16"/>
          <p:cNvPicPr preferRelativeResize="0"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08" t="34360" r="31855" b="27959"/>
          <a:stretch/>
        </p:blipFill>
        <p:spPr bwMode="auto">
          <a:xfrm>
            <a:off x="3059832" y="1578031"/>
            <a:ext cx="3312368" cy="3672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13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692696"/>
            <a:ext cx="7848872" cy="538609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Dear God</a:t>
            </a:r>
          </a:p>
          <a:p>
            <a:pPr algn="ctr"/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3200" dirty="0" smtClean="0">
                <a:latin typeface="Comic Sans MS" panose="030F0702030302020204" pitchFamily="66" charset="0"/>
              </a:rPr>
              <a:t> Thank you that you sent your son Jesus</a:t>
            </a:r>
          </a:p>
          <a:p>
            <a:pPr algn="ctr"/>
            <a:r>
              <a:rPr lang="en-US" sz="3200" dirty="0" smtClean="0">
                <a:latin typeface="Comic Sans MS" panose="030F0702030302020204" pitchFamily="66" charset="0"/>
              </a:rPr>
              <a:t>Thank you that we can celebrate</a:t>
            </a:r>
          </a:p>
          <a:p>
            <a:pPr algn="ctr"/>
            <a:r>
              <a:rPr lang="en-US" sz="3200" dirty="0" smtClean="0">
                <a:latin typeface="Comic Sans MS" panose="030F0702030302020204" pitchFamily="66" charset="0"/>
              </a:rPr>
              <a:t>And have fun together</a:t>
            </a:r>
          </a:p>
          <a:p>
            <a:pPr algn="ctr"/>
            <a:endParaRPr lang="en-US" sz="3200" dirty="0">
              <a:latin typeface="Comic Sans MS" panose="030F0702030302020204" pitchFamily="66" charset="0"/>
            </a:endParaRPr>
          </a:p>
          <a:p>
            <a:pPr algn="ctr"/>
            <a:r>
              <a:rPr lang="en-US" sz="3200" dirty="0" smtClean="0">
                <a:latin typeface="Comic Sans MS" panose="030F0702030302020204" pitchFamily="66" charset="0"/>
              </a:rPr>
              <a:t>Amen</a:t>
            </a:r>
          </a:p>
          <a:p>
            <a:pPr algn="ctr"/>
            <a:endParaRPr lang="en-US" sz="3200" dirty="0">
              <a:latin typeface="Comic Sans MS" panose="030F0702030302020204" pitchFamily="66" charset="0"/>
            </a:endParaRP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18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9028" y="129406"/>
            <a:ext cx="7173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Thought of the Week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6752"/>
            <a:ext cx="4392488" cy="516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94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3768" y="5013176"/>
            <a:ext cx="5238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www.youtube.com/watch?v=96pcmyyHaZk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2052" name="Picture 4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847583" cy="441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40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Secondary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Monday – </a:t>
            </a:r>
            <a:r>
              <a:rPr lang="en-GB" sz="2400" b="1" dirty="0" smtClean="0">
                <a:solidFill>
                  <a:srgbClr val="FF0000"/>
                </a:solidFill>
              </a:rPr>
              <a:t>Act of Worship </a:t>
            </a:r>
          </a:p>
          <a:p>
            <a:pPr marL="0" indent="0">
              <a:buNone/>
            </a:pPr>
            <a:r>
              <a:rPr lang="en-GB" sz="2400" dirty="0" smtClean="0"/>
              <a:t>This is when we learn about the Bible </a:t>
            </a:r>
          </a:p>
          <a:p>
            <a:pPr marL="0" indent="0">
              <a:buNone/>
            </a:pPr>
            <a:r>
              <a:rPr lang="en-GB" sz="2400" dirty="0" smtClean="0"/>
              <a:t>and we worship God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400" dirty="0" smtClean="0"/>
              <a:t>Friday – </a:t>
            </a:r>
            <a:r>
              <a:rPr lang="en-GB" sz="2400" b="1" dirty="0" smtClean="0">
                <a:solidFill>
                  <a:srgbClr val="FF0000"/>
                </a:solidFill>
              </a:rPr>
              <a:t>Let Your Light Shine</a:t>
            </a:r>
          </a:p>
          <a:p>
            <a:pPr marL="0" indent="0">
              <a:buNone/>
            </a:pPr>
            <a:r>
              <a:rPr lang="en-GB" sz="2400" dirty="0" smtClean="0"/>
              <a:t>This is when we find out what fantastic things</a:t>
            </a:r>
          </a:p>
          <a:p>
            <a:pPr marL="0" indent="0">
              <a:buNone/>
            </a:pPr>
            <a:r>
              <a:rPr lang="en-GB" sz="2400" dirty="0" smtClean="0"/>
              <a:t> you have been learning during the week </a:t>
            </a:r>
          </a:p>
          <a:p>
            <a:pPr marL="0" indent="0">
              <a:buNone/>
            </a:pPr>
            <a:r>
              <a:rPr lang="en-GB" sz="2400" dirty="0" smtClean="0"/>
              <a:t>and when we give certificates for ‘Learner of the Week’</a:t>
            </a:r>
            <a:endParaRPr lang="en-GB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76" y="350579"/>
            <a:ext cx="1176630" cy="11583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1600200"/>
            <a:ext cx="1091279" cy="14448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3717032"/>
            <a:ext cx="1329043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1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After you have had your class Act of Worship on Monday’s we would like you </a:t>
            </a:r>
            <a:r>
              <a:rPr lang="en-GB" dirty="0" smtClean="0"/>
              <a:t>to put your Castle worship badge next to the ‘Thought of the Week’ display in the corridor.</a:t>
            </a:r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07184F3-9CE8-CB4A-8324-ED01A0760300}"/>
              </a:ext>
            </a:extLst>
          </p:cNvPr>
          <p:cNvSpPr/>
          <p:nvPr/>
        </p:nvSpPr>
        <p:spPr>
          <a:xfrm>
            <a:off x="683569" y="2492896"/>
            <a:ext cx="1656184" cy="1872208"/>
          </a:xfrm>
          <a:prstGeom prst="ellipse">
            <a:avLst/>
          </a:prstGeom>
          <a:noFill/>
          <a:ln w="234950" cap="flat" cmpd="dbl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 descr="right click and select copy">
            <a:extLst>
              <a:ext uri="{FF2B5EF4-FFF2-40B4-BE49-F238E27FC236}">
                <a16:creationId xmlns:a16="http://schemas.microsoft.com/office/drawing/2014/main" id="{F9B46793-826B-F74F-8367-395C09F701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2"/>
          <a:stretch/>
        </p:blipFill>
        <p:spPr bwMode="auto">
          <a:xfrm>
            <a:off x="1164818" y="3054638"/>
            <a:ext cx="693685" cy="74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902359" y="2793028"/>
            <a:ext cx="12186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Worship Badge</a:t>
            </a:r>
          </a:p>
        </p:txBody>
      </p:sp>
      <p:sp>
        <p:nvSpPr>
          <p:cNvPr id="9" name="Rectangle 8"/>
          <p:cNvSpPr/>
          <p:nvPr/>
        </p:nvSpPr>
        <p:spPr>
          <a:xfrm>
            <a:off x="944036" y="3787973"/>
            <a:ext cx="11769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Berwick Class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07184F3-9CE8-CB4A-8324-ED01A0760300}"/>
              </a:ext>
            </a:extLst>
          </p:cNvPr>
          <p:cNvSpPr/>
          <p:nvPr/>
        </p:nvSpPr>
        <p:spPr>
          <a:xfrm>
            <a:off x="2640118" y="2492896"/>
            <a:ext cx="1656184" cy="1872208"/>
          </a:xfrm>
          <a:prstGeom prst="ellipse">
            <a:avLst/>
          </a:prstGeom>
          <a:noFill/>
          <a:ln w="234950" cap="flat" cmpd="dbl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2" descr="right click and select copy">
            <a:extLst>
              <a:ext uri="{FF2B5EF4-FFF2-40B4-BE49-F238E27FC236}">
                <a16:creationId xmlns:a16="http://schemas.microsoft.com/office/drawing/2014/main" id="{F9B46793-826B-F74F-8367-395C09F701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2"/>
          <a:stretch/>
        </p:blipFill>
        <p:spPr bwMode="auto">
          <a:xfrm>
            <a:off x="3121367" y="3054638"/>
            <a:ext cx="693685" cy="74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858908" y="2793028"/>
            <a:ext cx="12186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Worship Badge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82150" y="3787973"/>
            <a:ext cx="12137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Norham</a:t>
            </a:r>
            <a:r>
              <a:rPr lang="en-GB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Class</a:t>
            </a:r>
            <a:endParaRPr lang="en-GB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07184F3-9CE8-CB4A-8324-ED01A0760300}"/>
              </a:ext>
            </a:extLst>
          </p:cNvPr>
          <p:cNvSpPr/>
          <p:nvPr/>
        </p:nvSpPr>
        <p:spPr>
          <a:xfrm>
            <a:off x="4596667" y="2420888"/>
            <a:ext cx="1656184" cy="1872208"/>
          </a:xfrm>
          <a:prstGeom prst="ellipse">
            <a:avLst/>
          </a:prstGeom>
          <a:noFill/>
          <a:ln w="234950" cap="flat" cmpd="dbl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2" descr="right click and select copy">
            <a:extLst>
              <a:ext uri="{FF2B5EF4-FFF2-40B4-BE49-F238E27FC236}">
                <a16:creationId xmlns:a16="http://schemas.microsoft.com/office/drawing/2014/main" id="{F9B46793-826B-F74F-8367-395C09F701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2"/>
          <a:stretch/>
        </p:blipFill>
        <p:spPr bwMode="auto">
          <a:xfrm>
            <a:off x="5077916" y="2982630"/>
            <a:ext cx="693685" cy="74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815457" y="2721020"/>
            <a:ext cx="12186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Worship Badge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93201" y="3715965"/>
            <a:ext cx="11047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Aydon</a:t>
            </a:r>
            <a:r>
              <a:rPr lang="en-GB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GB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Class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07184F3-9CE8-CB4A-8324-ED01A0760300}"/>
              </a:ext>
            </a:extLst>
          </p:cNvPr>
          <p:cNvSpPr/>
          <p:nvPr/>
        </p:nvSpPr>
        <p:spPr>
          <a:xfrm>
            <a:off x="6641733" y="2420888"/>
            <a:ext cx="1656184" cy="1872208"/>
          </a:xfrm>
          <a:prstGeom prst="ellipse">
            <a:avLst/>
          </a:prstGeom>
          <a:noFill/>
          <a:ln w="234950" cap="flat" cmpd="dbl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2" descr="right click and select copy">
            <a:extLst>
              <a:ext uri="{FF2B5EF4-FFF2-40B4-BE49-F238E27FC236}">
                <a16:creationId xmlns:a16="http://schemas.microsoft.com/office/drawing/2014/main" id="{F9B46793-826B-F74F-8367-395C09F701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2"/>
          <a:stretch/>
        </p:blipFill>
        <p:spPr bwMode="auto">
          <a:xfrm>
            <a:off x="7122982" y="2982630"/>
            <a:ext cx="693685" cy="74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6860523" y="2721020"/>
            <a:ext cx="12186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Worship Badge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93383" y="3715965"/>
            <a:ext cx="11945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Langley </a:t>
            </a:r>
            <a:r>
              <a:rPr lang="en-GB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Class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07184F3-9CE8-CB4A-8324-ED01A0760300}"/>
              </a:ext>
            </a:extLst>
          </p:cNvPr>
          <p:cNvSpPr/>
          <p:nvPr/>
        </p:nvSpPr>
        <p:spPr>
          <a:xfrm>
            <a:off x="3635896" y="4536697"/>
            <a:ext cx="1656184" cy="1872208"/>
          </a:xfrm>
          <a:prstGeom prst="ellipse">
            <a:avLst/>
          </a:prstGeom>
          <a:noFill/>
          <a:ln w="234950" cap="flat" cmpd="dbl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" descr="right click and select copy">
            <a:extLst>
              <a:ext uri="{FF2B5EF4-FFF2-40B4-BE49-F238E27FC236}">
                <a16:creationId xmlns:a16="http://schemas.microsoft.com/office/drawing/2014/main" id="{F9B46793-826B-F74F-8367-395C09F701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2"/>
          <a:stretch/>
        </p:blipFill>
        <p:spPr bwMode="auto">
          <a:xfrm>
            <a:off x="4117145" y="5098439"/>
            <a:ext cx="693685" cy="74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3854686" y="4836829"/>
            <a:ext cx="12186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Worship Badge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045442" y="5831774"/>
            <a:ext cx="8787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Etal</a:t>
            </a:r>
            <a:r>
              <a:rPr lang="en-GB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GB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Class</a:t>
            </a:r>
          </a:p>
        </p:txBody>
      </p:sp>
    </p:spTree>
    <p:extLst>
      <p:ext uri="{BB962C8B-B14F-4D97-AF65-F5344CB8AC3E}">
        <p14:creationId xmlns:p14="http://schemas.microsoft.com/office/powerpoint/2010/main" val="53917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7772400" cy="1470025"/>
          </a:xfrm>
        </p:spPr>
        <p:txBody>
          <a:bodyPr>
            <a:normAutofit/>
          </a:bodyPr>
          <a:lstStyle/>
          <a:p>
            <a:r>
              <a:rPr lang="en-GB" dirty="0" smtClean="0"/>
              <a:t>Our </a:t>
            </a:r>
            <a:r>
              <a:rPr lang="en-GB" b="1" dirty="0" smtClean="0">
                <a:solidFill>
                  <a:srgbClr val="FF0000"/>
                </a:solidFill>
              </a:rPr>
              <a:t>Act of Worship </a:t>
            </a:r>
            <a:r>
              <a:rPr lang="en-GB" dirty="0" smtClean="0"/>
              <a:t>today is about Palm Sunday</a:t>
            </a:r>
            <a:endParaRPr lang="en-GB" dirty="0"/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16" y="2348880"/>
            <a:ext cx="7382272" cy="415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1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83568" y="548680"/>
            <a:ext cx="7632700" cy="2463800"/>
            <a:chOff x="755650" y="765175"/>
            <a:chExt cx="7632700" cy="2463800"/>
          </a:xfrm>
        </p:grpSpPr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755650" y="765175"/>
              <a:ext cx="7632700" cy="2463800"/>
              <a:chOff x="755650" y="765175"/>
              <a:chExt cx="7632700" cy="24638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755650" y="765175"/>
                <a:ext cx="7632700" cy="24638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pic>
            <p:nvPicPr>
              <p:cNvPr id="8" name="Picture 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57" t="2285" r="6457" b="2285"/>
              <a:stretch/>
            </p:blipFill>
            <p:spPr bwMode="auto">
              <a:xfrm>
                <a:off x="926287" y="951183"/>
                <a:ext cx="2101223" cy="2092039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7"/>
            <p:cNvSpPr txBox="1">
              <a:spLocks noChangeArrowheads="1"/>
            </p:cNvSpPr>
            <p:nvPr/>
          </p:nvSpPr>
          <p:spPr bwMode="auto">
            <a:xfrm>
              <a:off x="3514725" y="1397000"/>
              <a:ext cx="4386263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Jesus was famous for telling people to love one another and healing people who had been unwell. Lots of people loved him and believed he was the Son of God.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83568" y="3458552"/>
            <a:ext cx="7632700" cy="2463800"/>
            <a:chOff x="755650" y="3629025"/>
            <a:chExt cx="7632700" cy="2463800"/>
          </a:xfrm>
        </p:grpSpPr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755650" y="3629025"/>
              <a:ext cx="7632700" cy="2463800"/>
              <a:chOff x="755650" y="3628768"/>
              <a:chExt cx="7632700" cy="2464057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755650" y="3628768"/>
                <a:ext cx="7632700" cy="246405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5" name="TextBox 8"/>
              <p:cNvSpPr txBox="1">
                <a:spLocks noChangeArrowheads="1"/>
              </p:cNvSpPr>
              <p:nvPr/>
            </p:nvSpPr>
            <p:spPr bwMode="auto">
              <a:xfrm>
                <a:off x="1364111" y="4399131"/>
                <a:ext cx="4208315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anose="020B0604020202020204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anose="020B0604020202020204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anose="020B0604020202020204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anose="020B0604020202020204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anose="020B0604020202020204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anose="020B0604020202020204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anose="020B0604020202020204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anose="020B0604020202020204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anose="020B0604020202020204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There were also people who didn’t believe in him and tried to find ways to get rid of him. </a:t>
                </a:r>
              </a:p>
            </p:txBody>
          </p:sp>
        </p:grpSp>
        <p:grpSp>
          <p:nvGrpSpPr>
            <p:cNvPr id="11" name="Group 6"/>
            <p:cNvGrpSpPr>
              <a:grpSpLocks/>
            </p:cNvGrpSpPr>
            <p:nvPr/>
          </p:nvGrpSpPr>
          <p:grpSpPr bwMode="auto">
            <a:xfrm>
              <a:off x="6180887" y="3860800"/>
              <a:ext cx="1515433" cy="1949116"/>
              <a:chOff x="5302472" y="3734602"/>
              <a:chExt cx="1515433" cy="1949116"/>
            </a:xfrm>
          </p:grpSpPr>
          <p:pic>
            <p:nvPicPr>
              <p:cNvPr id="12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2472" y="3734602"/>
                <a:ext cx="685177" cy="1949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180886" y="3734602"/>
                <a:ext cx="637019" cy="1903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91840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altLang="en-US" dirty="0">
                <a:latin typeface="Comic Sans MS" panose="030F0702030302020204" pitchFamily="66" charset="0"/>
              </a:rPr>
              <a:t>Jesus had come to Jerusalem with his loyal followers, called disciples, to celebrate Passover. </a:t>
            </a:r>
            <a:endParaRPr lang="en-GB" altLang="en-US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altLang="en-US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altLang="en-US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altLang="en-US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altLang="en-US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altLang="en-US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altLang="en-US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altLang="en-US" dirty="0">
                <a:latin typeface="Comic Sans MS" panose="030F0702030302020204" pitchFamily="66" charset="0"/>
              </a:rPr>
              <a:t>Crowds had gathered because they had heard Jesus was coming. </a:t>
            </a:r>
          </a:p>
          <a:p>
            <a:pPr marL="0" indent="0" algn="ctr">
              <a:buNone/>
            </a:pPr>
            <a:endParaRPr lang="en-GB" altLang="en-US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2024571"/>
            <a:ext cx="52514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06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3826768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altLang="en-US" sz="2800" dirty="0" smtClean="0"/>
          </a:p>
          <a:p>
            <a:pPr marL="0" indent="0">
              <a:buNone/>
            </a:pPr>
            <a:endParaRPr lang="en-GB" altLang="en-US" sz="2800" dirty="0"/>
          </a:p>
          <a:p>
            <a:pPr marL="0" indent="0" algn="ctr">
              <a:buNone/>
            </a:pPr>
            <a:r>
              <a:rPr lang="en-GB" altLang="en-US" sz="2800" dirty="0" smtClean="0">
                <a:latin typeface="Comic Sans MS" panose="030F0702030302020204" pitchFamily="66" charset="0"/>
              </a:rPr>
              <a:t>Jesus </a:t>
            </a:r>
            <a:r>
              <a:rPr lang="en-GB" altLang="en-US" sz="2800" dirty="0">
                <a:latin typeface="Comic Sans MS" panose="030F0702030302020204" pitchFamily="66" charset="0"/>
              </a:rPr>
              <a:t>rode </a:t>
            </a:r>
            <a:r>
              <a:rPr lang="en-GB" altLang="en-US" sz="2800" dirty="0" smtClean="0">
                <a:latin typeface="Comic Sans MS" panose="030F0702030302020204" pitchFamily="66" charset="0"/>
              </a:rPr>
              <a:t>into </a:t>
            </a:r>
            <a:r>
              <a:rPr lang="en-GB" altLang="en-US" sz="2800" dirty="0">
                <a:latin typeface="Comic Sans MS" panose="030F0702030302020204" pitchFamily="66" charset="0"/>
              </a:rPr>
              <a:t>Jerusalem on the back of a donkey. </a:t>
            </a:r>
            <a:endParaRPr lang="en-GB" altLang="en-US" sz="28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52736"/>
            <a:ext cx="3730625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01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 algn="ctr">
              <a:buNone/>
            </a:pPr>
            <a:r>
              <a:rPr lang="en-GB" altLang="en-US" dirty="0">
                <a:latin typeface="Comic Sans MS" panose="030F0702030302020204" pitchFamily="66" charset="0"/>
              </a:rPr>
              <a:t>The people waved palm leaves and lay them in his path. They shouted, “Hosanna! Hosanna! Blessed is the King of Israel!”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8"/>
          <a:stretch>
            <a:fillRect/>
          </a:stretch>
        </p:blipFill>
        <p:spPr bwMode="auto">
          <a:xfrm>
            <a:off x="1187624" y="1988840"/>
            <a:ext cx="7207086" cy="43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83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The day when Jesus arrived in Jerusalem </a:t>
            </a:r>
            <a:r>
              <a:rPr lang="en-GB" dirty="0" smtClean="0">
                <a:latin typeface="Comic Sans MS" panose="030F0702030302020204" pitchFamily="66" charset="0"/>
              </a:rPr>
              <a:t>is </a:t>
            </a:r>
            <a:r>
              <a:rPr lang="en-GB" dirty="0">
                <a:latin typeface="Comic Sans MS" panose="030F0702030302020204" pitchFamily="66" charset="0"/>
              </a:rPr>
              <a:t>known as ‘Palm </a:t>
            </a:r>
            <a:r>
              <a:rPr lang="en-GB" dirty="0" smtClean="0">
                <a:latin typeface="Comic Sans MS" panose="030F0702030302020204" pitchFamily="66" charset="0"/>
              </a:rPr>
              <a:t>Sunday</a:t>
            </a:r>
          </a:p>
          <a:p>
            <a:pPr marL="0" indent="0" algn="ctr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400" dirty="0"/>
              <a:t/>
            </a:r>
            <a:br>
              <a:rPr lang="en-GB" sz="2400" dirty="0"/>
            </a:br>
            <a:endParaRPr lang="en-GB" sz="2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5" r="19707"/>
          <a:stretch>
            <a:fillRect/>
          </a:stretch>
        </p:blipFill>
        <p:spPr bwMode="auto">
          <a:xfrm>
            <a:off x="5461657" y="1484784"/>
            <a:ext cx="320404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6533" y="1628800"/>
            <a:ext cx="429546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O</a:t>
            </a:r>
            <a:r>
              <a:rPr lang="en-GB" sz="2400" dirty="0" smtClean="0">
                <a:latin typeface="Comic Sans MS" panose="030F0702030302020204" pitchFamily="66" charset="0"/>
              </a:rPr>
              <a:t>n </a:t>
            </a:r>
            <a:r>
              <a:rPr lang="en-GB" sz="2400" dirty="0">
                <a:latin typeface="Comic Sans MS" panose="030F0702030302020204" pitchFamily="66" charset="0"/>
              </a:rPr>
              <a:t>Palm Sunday, churches give people a cross made from a </a:t>
            </a:r>
            <a:r>
              <a:rPr lang="en-GB" sz="2400" dirty="0" smtClean="0">
                <a:latin typeface="Comic Sans MS" panose="030F0702030302020204" pitchFamily="66" charset="0"/>
              </a:rPr>
              <a:t>palm </a:t>
            </a:r>
            <a:r>
              <a:rPr lang="en-GB" sz="2400" dirty="0">
                <a:latin typeface="Comic Sans MS" panose="030F0702030302020204" pitchFamily="66" charset="0"/>
              </a:rPr>
              <a:t>leaf. </a:t>
            </a: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Many churches have a </a:t>
            </a:r>
            <a:r>
              <a:rPr lang="en-GB" sz="2400" dirty="0" smtClean="0">
                <a:latin typeface="Comic Sans MS" panose="030F0702030302020204" pitchFamily="66" charset="0"/>
              </a:rPr>
              <a:t>procession around </a:t>
            </a:r>
            <a:r>
              <a:rPr lang="en-GB" sz="2400" dirty="0">
                <a:latin typeface="Comic Sans MS" panose="030F0702030302020204" pitchFamily="66" charset="0"/>
              </a:rPr>
              <a:t>the church while people sing songs of praise and wave palm leaves</a:t>
            </a:r>
            <a:r>
              <a:rPr lang="en-GB" sz="2400" dirty="0" smtClean="0"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This helps them to imagine what it was like for Jesus</a:t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2400" dirty="0">
                <a:latin typeface="Comic Sans MS" panose="030F0702030302020204" pitchFamily="66" charset="0"/>
              </a:rPr>
              <a:t>and the people in Jerusalem. 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19403" y="6108752"/>
            <a:ext cx="5148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www.youtube.com/watch?v=MnOJN_0hBJk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15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424</Words>
  <Application>Microsoft Office PowerPoint</Application>
  <PresentationFormat>On-screen Show (4:3)</PresentationFormat>
  <Paragraphs>65</Paragraphs>
  <Slides>14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Sassoon Infant Rg</vt:lpstr>
      <vt:lpstr>Comic Sans MS</vt:lpstr>
      <vt:lpstr>Twinkl</vt:lpstr>
      <vt:lpstr>Office Theme</vt:lpstr>
      <vt:lpstr>Welcome to our Act of Worship</vt:lpstr>
      <vt:lpstr>In Secondary</vt:lpstr>
      <vt:lpstr>PowerPoint Presentation</vt:lpstr>
      <vt:lpstr>Our Act of Worship today is about Palm Sunday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Secondary Palm Sunday Procession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pauline</dc:creator>
  <cp:lastModifiedBy>Caroline Vardy</cp:lastModifiedBy>
  <cp:revision>109</cp:revision>
  <cp:lastPrinted>2020-09-03T12:45:21Z</cp:lastPrinted>
  <dcterms:created xsi:type="dcterms:W3CDTF">2011-12-02T19:03:58Z</dcterms:created>
  <dcterms:modified xsi:type="dcterms:W3CDTF">2021-03-12T12:45:55Z</dcterms:modified>
</cp:coreProperties>
</file>