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26" d="100"/>
          <a:sy n="26" d="100"/>
        </p:scale>
        <p:origin x="2718" y="168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5767" y="-75492"/>
            <a:ext cx="9726896" cy="17640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44975" y="650191"/>
            <a:ext cx="9366739" cy="1615696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0545" y="5426397"/>
            <a:ext cx="1189303" cy="9993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6D3C8E-6774-B446-A5DA-9F41D5F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0681">
            <a:off x="373206" y="8357455"/>
            <a:ext cx="402969" cy="448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18B27F-83A9-4B46-87D5-76DD4727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613" y="10655020"/>
            <a:ext cx="339905" cy="44867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4286" y="13664967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02445" y="11471114"/>
            <a:ext cx="282148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91967" y="11152573"/>
            <a:ext cx="5841604" cy="6264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84314" y="9268686"/>
            <a:ext cx="2803738" cy="223094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16558" y="7075549"/>
            <a:ext cx="2815300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7433" y="4617973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544397" y="534317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741904" y="55446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8102648" y="70717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298368" y="72541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397184" y="14027872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581104" y="1421019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997557" y="1199370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8228798" y="121841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45230" y="15048137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700767" y="1526016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56437" y="3546613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4815189" y="4169128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689458" y="1528052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30546" y="1534836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220172" y="1228833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59610" y="1234899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544397" y="1430353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562751" y="1431749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8273395" y="73328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273395" y="736550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717597" y="5562788"/>
            <a:ext cx="84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Years 12 and 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501255" y="99125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673558" y="100817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652295" y="1010463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677176" y="1020475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8586994" y="16205535"/>
            <a:ext cx="85086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Develop a lifelong love of learning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641694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4170784" y="15044741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2016678" y="1609173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V="1">
            <a:off x="903767" y="15652436"/>
            <a:ext cx="500058" cy="3442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B1F136E-DC0D-8041-B672-ED702DE044A1}"/>
              </a:ext>
            </a:extLst>
          </p:cNvPr>
          <p:cNvCxnSpPr>
            <a:cxnSpLocks/>
          </p:cNvCxnSpPr>
          <p:nvPr/>
        </p:nvCxnSpPr>
        <p:spPr>
          <a:xfrm>
            <a:off x="2683869" y="15033809"/>
            <a:ext cx="0" cy="666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157602" y="12798616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884549" y="12848226"/>
            <a:ext cx="0" cy="7180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729646" y="13879276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5277712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4811276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611991" y="1388783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26286" y="16154151"/>
            <a:ext cx="2197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</a:t>
            </a:r>
          </a:p>
          <a:p>
            <a:pPr algn="ctr"/>
            <a:r>
              <a:rPr lang="en-US" sz="1000" dirty="0"/>
              <a:t>CIEAG (Careers information, education advice and guidance at Murray Park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066367" y="10564999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8267452" y="13996660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Extra-Curricular activities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E17081-0482-1C44-A676-5D527919B406}"/>
              </a:ext>
            </a:extLst>
          </p:cNvPr>
          <p:cNvSpPr txBox="1"/>
          <p:nvPr/>
        </p:nvSpPr>
        <p:spPr>
          <a:xfrm>
            <a:off x="8434214" y="9876843"/>
            <a:ext cx="9221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Sign up for the Duke of Edinburgh award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235619" y="953251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E5D8B93E-1429-AA4B-A56C-509AEC4F5E41}"/>
              </a:ext>
            </a:extLst>
          </p:cNvPr>
          <p:cNvSpPr txBox="1"/>
          <p:nvPr/>
        </p:nvSpPr>
        <p:spPr>
          <a:xfrm>
            <a:off x="443098" y="7603568"/>
            <a:ext cx="122041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Apply to become a Prefect and develop your leadership</a:t>
            </a:r>
          </a:p>
          <a:p>
            <a:pPr algn="ctr"/>
            <a:r>
              <a:rPr lang="en-US" sz="1000" dirty="0"/>
              <a:t>skills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>
            <a:off x="2016945" y="6138465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2919064" y="617889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2726221" y="2825933"/>
            <a:ext cx="120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Go to university to enhance your studies and get a degree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4422277" y="3050052"/>
            <a:ext cx="120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degree level apprenticeship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61910" y="16886564"/>
            <a:ext cx="798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PROUD TO BE HERE 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8305717" y="4414427"/>
            <a:ext cx="1203527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Continue your lifelong love of learning and personal development</a:t>
            </a:r>
          </a:p>
        </p:txBody>
      </p:sp>
      <p:pic>
        <p:nvPicPr>
          <p:cNvPr id="367" name="Picture 366"/>
          <p:cNvPicPr>
            <a:picLocks noChangeAspect="1"/>
          </p:cNvPicPr>
          <p:nvPr/>
        </p:nvPicPr>
        <p:blipFill rotWithShape="1">
          <a:blip r:embed="rId6"/>
          <a:srcRect l="5167" t="56474" r="86030" b="29304"/>
          <a:stretch/>
        </p:blipFill>
        <p:spPr>
          <a:xfrm>
            <a:off x="494953" y="1862439"/>
            <a:ext cx="946218" cy="859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0" name="Picture 369"/>
          <p:cNvPicPr>
            <a:picLocks noChangeAspect="1"/>
          </p:cNvPicPr>
          <p:nvPr/>
        </p:nvPicPr>
        <p:blipFill rotWithShape="1">
          <a:blip r:embed="rId6"/>
          <a:srcRect l="16135" t="56474" r="74865" b="29304"/>
          <a:stretch/>
        </p:blipFill>
        <p:spPr>
          <a:xfrm>
            <a:off x="1588028" y="1866772"/>
            <a:ext cx="948984" cy="8435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1" name="Picture 370"/>
          <p:cNvPicPr>
            <a:picLocks noChangeAspect="1"/>
          </p:cNvPicPr>
          <p:nvPr/>
        </p:nvPicPr>
        <p:blipFill rotWithShape="1">
          <a:blip r:embed="rId6"/>
          <a:srcRect l="27247" t="56474" r="63920" b="29304"/>
          <a:stretch/>
        </p:blipFill>
        <p:spPr>
          <a:xfrm>
            <a:off x="2683869" y="1860904"/>
            <a:ext cx="943155" cy="8541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6"/>
          <a:srcRect l="38580" t="56474" r="52809" b="29304"/>
          <a:stretch/>
        </p:blipFill>
        <p:spPr>
          <a:xfrm>
            <a:off x="3807705" y="1859605"/>
            <a:ext cx="915693" cy="8507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3" name="Picture 372"/>
          <p:cNvPicPr>
            <a:picLocks noChangeAspect="1"/>
          </p:cNvPicPr>
          <p:nvPr/>
        </p:nvPicPr>
        <p:blipFill rotWithShape="1">
          <a:blip r:embed="rId6"/>
          <a:srcRect l="49469" t="56474" r="41587" b="29304"/>
          <a:stretch/>
        </p:blipFill>
        <p:spPr>
          <a:xfrm>
            <a:off x="4931825" y="1853586"/>
            <a:ext cx="940949" cy="841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8" name="Picture 377"/>
          <p:cNvPicPr>
            <a:picLocks noChangeAspect="1"/>
          </p:cNvPicPr>
          <p:nvPr/>
        </p:nvPicPr>
        <p:blipFill rotWithShape="1">
          <a:blip r:embed="rId6"/>
          <a:srcRect l="60691" t="56474" r="30809" b="29304"/>
          <a:stretch/>
        </p:blipFill>
        <p:spPr>
          <a:xfrm>
            <a:off x="6054471" y="1863173"/>
            <a:ext cx="974988" cy="847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9" name="Picture 378"/>
          <p:cNvPicPr>
            <a:picLocks noChangeAspect="1"/>
          </p:cNvPicPr>
          <p:nvPr/>
        </p:nvPicPr>
        <p:blipFill rotWithShape="1">
          <a:blip r:embed="rId6"/>
          <a:srcRect l="71637" t="56474" r="19640" b="29304"/>
          <a:stretch/>
        </p:blipFill>
        <p:spPr>
          <a:xfrm>
            <a:off x="7215704" y="1857220"/>
            <a:ext cx="944103" cy="865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6"/>
          <a:srcRect l="82969" t="56474" r="8587" b="29304"/>
          <a:stretch/>
        </p:blipFill>
        <p:spPr>
          <a:xfrm>
            <a:off x="8358634" y="1851617"/>
            <a:ext cx="919137" cy="8707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20287" y="16129445"/>
            <a:ext cx="126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8 Skills Builder Employability Skills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94624" y="15103371"/>
            <a:ext cx="102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University visit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36008" y="16175552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Enterprise Challenge Competition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5552" y="1507553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STEAM Day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833488" y="15977830"/>
            <a:ext cx="1149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Buzz Quiz </a:t>
            </a:r>
          </a:p>
          <a:p>
            <a:pPr algn="ctr"/>
            <a:r>
              <a:rPr lang="en-US" sz="1000" dirty="0"/>
              <a:t>What kind of animal am I?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111453" y="13997579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426568" y="14016682"/>
            <a:ext cx="1287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(</a:t>
            </a:r>
            <a:r>
              <a:rPr lang="en-US" sz="1000" dirty="0" err="1"/>
              <a:t>Labour</a:t>
            </a:r>
            <a:r>
              <a:rPr lang="en-US" sz="1000" dirty="0"/>
              <a:t> Market Information) and Hidden Jobs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894301" y="14075208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Company Presentation Challenge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93665" y="14083371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Career Pilot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47601" y="15103371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31733" y="12985159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64906" y="1293208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 STEAM Club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86701" y="11795082"/>
            <a:ext cx="123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am I good at?</a:t>
            </a:r>
          </a:p>
          <a:p>
            <a:pPr algn="ctr"/>
            <a:r>
              <a:rPr lang="en-US" sz="1000" dirty="0"/>
              <a:t>What do I like?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046266" y="11781182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qualifications can I take?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009014" y="11789658"/>
            <a:ext cx="120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subjects should I choose?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852624" y="11789697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job / career might I be good at?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4129890" y="11639540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3092315" y="1167158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1953675" y="11694109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462416" y="11618736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451386" y="11757768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5271183" y="11618737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86085" y="10770884"/>
            <a:ext cx="79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871128" y="10839103"/>
            <a:ext cx="93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Visits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13764" y="10839486"/>
            <a:ext cx="74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IRail</a:t>
            </a:r>
            <a:r>
              <a:rPr lang="en-US" sz="1000" dirty="0"/>
              <a:t> Day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374860" y="10842970"/>
            <a:ext cx="1025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Evening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12971" y="10847769"/>
            <a:ext cx="1011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Scholars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966406" y="1055631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720287" y="105563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374422" y="1057355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386446" y="1055943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225066" y="1055631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78619" y="10743158"/>
            <a:ext cx="131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Industry Day and Progressions Pathway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373364" y="10825730"/>
            <a:ext cx="889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talks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489675" y="1053339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145510" y="9659919"/>
            <a:ext cx="11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is a CV and why do I need one?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74613" y="9614985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319066" y="952995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10824" y="94908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031906" y="95054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990328" y="94842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81132" y="9652641"/>
            <a:ext cx="1014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do I need to know about interviews?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72758" y="9643682"/>
            <a:ext cx="811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Ways of working and LMI?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057680" y="9653544"/>
            <a:ext cx="947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Finding a work experience placement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60128" y="9652230"/>
            <a:ext cx="8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Coping with stress in the workplace</a:t>
            </a: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12796" y="946539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194586" y="8559420"/>
            <a:ext cx="362651" cy="6714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019780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26286" y="831359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451719" y="8329845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303017" y="8544603"/>
            <a:ext cx="72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309563" y="8522320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0583" y="8765749"/>
            <a:ext cx="768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 Evening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58312" y="8451673"/>
            <a:ext cx="800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place Health and Safety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06561" y="8284157"/>
            <a:ext cx="8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Production Apprentice Days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02396" y="8982087"/>
            <a:ext cx="1314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28439" y="8534874"/>
            <a:ext cx="77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Cadets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05206" y="8407860"/>
            <a:ext cx="768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Health Care Insight Day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67900" y="8445376"/>
            <a:ext cx="74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372756" y="8406122"/>
            <a:ext cx="692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World of Work Days</a:t>
            </a:r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683345" y="8323326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363337" y="833822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692052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994488" y="832013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004938" y="835212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26068" y="831145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45574" y="8490259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Mock Interviews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615959" y="8389876"/>
            <a:ext cx="76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  <a:r>
              <a:rPr lang="en-US" sz="1000" baseline="30000" dirty="0"/>
              <a:t>th</a:t>
            </a:r>
            <a:r>
              <a:rPr lang="en-US" sz="1000" dirty="0"/>
              <a:t> Form Visits</a:t>
            </a: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741496" y="83274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749423" y="7312162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699977" y="7400417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147149" y="731174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21661" y="7326901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477261" y="7309016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687958" y="728652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50572" y="7457102"/>
            <a:ext cx="62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Post 16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97151" y="7473520"/>
            <a:ext cx="89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Qualifications Post 16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02486" y="7417142"/>
            <a:ext cx="828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Applications and Back Up Plans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641028" y="7476903"/>
            <a:ext cx="8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Interview Preparation</a:t>
            </a: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919064" y="730225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034038" y="72947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1104" y="9278441"/>
            <a:ext cx="835285" cy="1132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14324" y="9350034"/>
            <a:ext cx="82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45188" y="7449001"/>
            <a:ext cx="780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and Hot and Cold Jobs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65523" y="7434231"/>
            <a:ext cx="85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Stay at home or move away?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94488" y="6231993"/>
            <a:ext cx="97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Apprenticeship Application Workshop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01335" y="6245586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How to revise sessions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531669" y="6087551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Individual and group Careers Interviews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1750" y="6214058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012690" y="6105848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Raising Aspirations University Visits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71925" y="8420995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Public Speaking Competition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39376" y="6336539"/>
            <a:ext cx="91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NCS opportunities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31309" y="6340248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Post 16 Evening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788312" y="6410041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217381" y="6266421"/>
            <a:ext cx="704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College Visits</a:t>
            </a:r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3602215" y="6166932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4319742" y="6179387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024834" y="618388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794047" y="618993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6626161" y="6213263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7255114" y="622057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>
            <a:off x="7846334" y="6252411"/>
            <a:ext cx="1080" cy="6930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Rectangle 508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6532058" y="4172080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3079721" y="4176297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4660367" y="3584149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6393877" y="3574191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/>
          <a:srcRect l="9572" t="26268" r="64701" b="31097"/>
          <a:stretch/>
        </p:blipFill>
        <p:spPr>
          <a:xfrm>
            <a:off x="8240375" y="3200292"/>
            <a:ext cx="1155657" cy="1077307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234626" y="4754272"/>
            <a:ext cx="5375945" cy="423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College, 6</a:t>
            </a:r>
            <a:r>
              <a:rPr lang="en-GB" baseline="30000" dirty="0"/>
              <a:t>th</a:t>
            </a:r>
            <a:r>
              <a:rPr lang="en-GB" dirty="0"/>
              <a:t> Form or Apprenticeship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6162519" y="3090116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job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9853" y="12206639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activities outside school 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2456121" y="16905766"/>
            <a:ext cx="552893" cy="542261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6799983" y="16899254"/>
            <a:ext cx="552893" cy="542261"/>
          </a:xfrm>
          <a:prstGeom prst="rect">
            <a:avLst/>
          </a:prstGeom>
        </p:spPr>
      </p:pic>
      <p:sp>
        <p:nvSpPr>
          <p:cNvPr id="516" name="Title 1">
            <a:extLst>
              <a:ext uri="{FF2B5EF4-FFF2-40B4-BE49-F238E27FC236}">
                <a16:creationId xmlns:a16="http://schemas.microsoft.com/office/drawing/2014/main" id="{625B8367-4306-4EA1-8147-83E40F7D9C1B}"/>
              </a:ext>
            </a:extLst>
          </p:cNvPr>
          <p:cNvSpPr txBox="1">
            <a:spLocks/>
          </p:cNvSpPr>
          <p:nvPr/>
        </p:nvSpPr>
        <p:spPr>
          <a:xfrm>
            <a:off x="45767" y="129068"/>
            <a:ext cx="9674496" cy="593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720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chemeClr val="bg1"/>
                </a:solidFill>
              </a:rPr>
              <a:t>Y8 </a:t>
            </a:r>
            <a:r>
              <a:rPr lang="en-GB" sz="3600" b="1" dirty="0">
                <a:solidFill>
                  <a:schemeClr val="bg1"/>
                </a:solidFill>
              </a:rPr>
              <a:t>Employability Learning Journey</a:t>
            </a:r>
          </a:p>
        </p:txBody>
      </p:sp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07645"/>
              </p:ext>
            </p:extLst>
          </p:nvPr>
        </p:nvGraphicFramePr>
        <p:xfrm>
          <a:off x="489853" y="993383"/>
          <a:ext cx="8854922" cy="38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41">
                  <a:extLst>
                    <a:ext uri="{9D8B030D-6E8A-4147-A177-3AD203B41FA5}">
                      <a16:colId xmlns:a16="http://schemas.microsoft.com/office/drawing/2014/main" val="3227601302"/>
                    </a:ext>
                  </a:extLst>
                </a:gridCol>
                <a:gridCol w="4358650">
                  <a:extLst>
                    <a:ext uri="{9D8B030D-6E8A-4147-A177-3AD203B41FA5}">
                      <a16:colId xmlns:a16="http://schemas.microsoft.com/office/drawing/2014/main" val="488339566"/>
                    </a:ext>
                  </a:extLst>
                </a:gridCol>
                <a:gridCol w="1041625">
                  <a:extLst>
                    <a:ext uri="{9D8B030D-6E8A-4147-A177-3AD203B41FA5}">
                      <a16:colId xmlns:a16="http://schemas.microsoft.com/office/drawing/2014/main" val="1469699526"/>
                    </a:ext>
                  </a:extLst>
                </a:gridCol>
                <a:gridCol w="2447206">
                  <a:extLst>
                    <a:ext uri="{9D8B030D-6E8A-4147-A177-3AD203B41FA5}">
                      <a16:colId xmlns:a16="http://schemas.microsoft.com/office/drawing/2014/main" val="61638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01872"/>
                  </a:ext>
                </a:extLst>
              </a:tr>
            </a:tbl>
          </a:graphicData>
        </a:graphic>
      </p:graphicFrame>
      <p:sp>
        <p:nvSpPr>
          <p:cNvPr id="517" name="TextBox 516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2739" y="12962615"/>
            <a:ext cx="110150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Represent school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641028" y="1608143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186952" y="1607265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3360111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56569" y="12924306"/>
            <a:ext cx="110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Formula One Challenge</a:t>
            </a:r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093581" y="8219504"/>
            <a:ext cx="361647" cy="4963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6298633" y="12808043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89913" y="13009741"/>
            <a:ext cx="110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 Big Bang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2749841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125635" y="13887832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7305961" y="1605199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833179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7678487" y="11618735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228798" y="10486827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117433" y="950758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4365" y="9742828"/>
            <a:ext cx="835285" cy="142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59681" y="7336523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8300361" y="6505835"/>
            <a:ext cx="348974" cy="5608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6FF876DC4584CBFF151AB12C6323D" ma:contentTypeVersion="8" ma:contentTypeDescription="Create a new document." ma:contentTypeScope="" ma:versionID="c52f77bde24d9717b76972be4486f964">
  <xsd:schema xmlns:xsd="http://www.w3.org/2001/XMLSchema" xmlns:xs="http://www.w3.org/2001/XMLSchema" xmlns:p="http://schemas.microsoft.com/office/2006/metadata/properties" xmlns:ns2="269a9331-e43c-40b4-8f16-decccc0b655b" xmlns:ns3="73516493-9cda-4de3-a954-6bcbf12ab1d3" targetNamespace="http://schemas.microsoft.com/office/2006/metadata/properties" ma:root="true" ma:fieldsID="ebe6ebf319180dee960fd2c6298c19e2" ns2:_="" ns3:_="">
    <xsd:import namespace="269a9331-e43c-40b4-8f16-decccc0b655b"/>
    <xsd:import namespace="73516493-9cda-4de3-a954-6bcbf12ab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a9331-e43c-40b4-8f16-decccc0b6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16493-9cda-4de3-a954-6bcbf12ab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48563-A63E-4BB2-ADCC-2C46FB148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CB4DD0-B414-475C-BBB1-DE55C39D3A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2D680-A1C8-489A-A82B-72067992B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a9331-e43c-40b4-8f16-decccc0b655b"/>
    <ds:schemaRef ds:uri="73516493-9cda-4de3-a954-6bcbf12ab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5434</TotalTime>
  <Words>402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Miss Woolley</cp:lastModifiedBy>
  <cp:revision>261</cp:revision>
  <cp:lastPrinted>2018-09-02T17:44:52Z</cp:lastPrinted>
  <dcterms:created xsi:type="dcterms:W3CDTF">2018-02-08T08:28:53Z</dcterms:created>
  <dcterms:modified xsi:type="dcterms:W3CDTF">2025-05-02T12:23:52Z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0x01010007C6FF876DC4584CBFF151AB12C6323D</vt:lpwstr>
  </property>
</Properties>
</file>