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6"/>
  </p:notesMasterIdLst>
  <p:sldIdLst>
    <p:sldId id="256" r:id="rId5"/>
  </p:sldIdLst>
  <p:sldSz cx="9720263" cy="17640300"/>
  <p:notesSz cx="6797675" cy="9926638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56" userDrawn="1">
          <p15:clr>
            <a:srgbClr val="A4A3A4"/>
          </p15:clr>
        </p15:guide>
        <p15:guide id="2" pos="30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4856"/>
    <a:srgbClr val="175A68"/>
    <a:srgbClr val="FE5E00"/>
    <a:srgbClr val="F8B308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0000" autoAdjust="0"/>
    <p:restoredTop sz="95833" autoAdjust="0"/>
  </p:normalViewPr>
  <p:slideViewPr>
    <p:cSldViewPr snapToGrid="0">
      <p:cViewPr varScale="1">
        <p:scale>
          <a:sx n="26" d="100"/>
          <a:sy n="26" d="100"/>
        </p:scale>
        <p:origin x="2718" y="96"/>
      </p:cViewPr>
      <p:guideLst>
        <p:guide orient="horz" pos="5556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0" y="1241425"/>
            <a:ext cx="184467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8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tif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Rectangle 399">
            <a:extLst>
              <a:ext uri="{FF2B5EF4-FFF2-40B4-BE49-F238E27FC236}">
                <a16:creationId xmlns:a16="http://schemas.microsoft.com/office/drawing/2014/main" id="{001523A3-D0A5-3447-9A4B-DA59FA07C8E9}"/>
              </a:ext>
            </a:extLst>
          </p:cNvPr>
          <p:cNvSpPr/>
          <p:nvPr/>
        </p:nvSpPr>
        <p:spPr>
          <a:xfrm>
            <a:off x="45767" y="-75492"/>
            <a:ext cx="9726896" cy="176403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244975" y="650191"/>
            <a:ext cx="9366739" cy="16156961"/>
          </a:xfrm>
          <a:prstGeom prst="rect">
            <a:avLst/>
          </a:prstGeom>
          <a:solidFill>
            <a:schemeClr val="bg1"/>
          </a:solidFill>
          <a:ln w="412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9" name="Picture 268">
            <a:extLst>
              <a:ext uri="{FF2B5EF4-FFF2-40B4-BE49-F238E27FC236}">
                <a16:creationId xmlns:a16="http://schemas.microsoft.com/office/drawing/2014/main" id="{3D35D7D2-2E2B-AC4E-B8C7-CD4BAAE7209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10545" y="5426397"/>
            <a:ext cx="1189303" cy="99936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76D3C8E-6774-B446-A5DA-9F41D5F04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30681">
            <a:off x="373206" y="8357455"/>
            <a:ext cx="402969" cy="4481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818B27F-83A9-4B46-87D5-76DD47276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6613" y="10655020"/>
            <a:ext cx="339905" cy="448675"/>
          </a:xfrm>
          <a:prstGeom prst="rect">
            <a:avLst/>
          </a:prstGeom>
        </p:spPr>
      </p:pic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784286" y="13664967"/>
            <a:ext cx="2780712" cy="218440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2167733" y="15522198"/>
            <a:ext cx="6361359" cy="6107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6502445" y="11471114"/>
            <a:ext cx="2821483" cy="218440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2167734" y="13352216"/>
            <a:ext cx="5841999" cy="62184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2091967" y="11152573"/>
            <a:ext cx="5841604" cy="62648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684314" y="9268686"/>
            <a:ext cx="2803738" cy="2230940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416558" y="7075549"/>
            <a:ext cx="2815300" cy="228791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2032661" y="8981637"/>
            <a:ext cx="5909338" cy="652772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114179" y="6821733"/>
            <a:ext cx="5827821" cy="6173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728064" y="4935327"/>
            <a:ext cx="2824487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2117433" y="4617973"/>
            <a:ext cx="5827819" cy="60417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93022D3B-34E7-7A4B-A8E5-560DEA516668}"/>
              </a:ext>
            </a:extLst>
          </p:cNvPr>
          <p:cNvSpPr/>
          <p:nvPr/>
        </p:nvSpPr>
        <p:spPr>
          <a:xfrm>
            <a:off x="544397" y="5343176"/>
            <a:ext cx="1214980" cy="13048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84983B9C-0FBB-A043-AF69-BE33CCD6172D}"/>
              </a:ext>
            </a:extLst>
          </p:cNvPr>
          <p:cNvSpPr/>
          <p:nvPr/>
        </p:nvSpPr>
        <p:spPr>
          <a:xfrm>
            <a:off x="741904" y="5544668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8102648" y="7071765"/>
            <a:ext cx="1214980" cy="13048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8298368" y="7254185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ACF0C630-75E2-F848-B9E5-7E5905E2C993}"/>
              </a:ext>
            </a:extLst>
          </p:cNvPr>
          <p:cNvSpPr/>
          <p:nvPr/>
        </p:nvSpPr>
        <p:spPr>
          <a:xfrm>
            <a:off x="397184" y="14027872"/>
            <a:ext cx="1214980" cy="13048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37258FC4-E633-1F40-B961-0AFD7DEF4AD4}"/>
              </a:ext>
            </a:extLst>
          </p:cNvPr>
          <p:cNvSpPr/>
          <p:nvPr/>
        </p:nvSpPr>
        <p:spPr>
          <a:xfrm>
            <a:off x="581104" y="14210192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A716D0B4-6237-2645-A384-C1B927AF0552}"/>
              </a:ext>
            </a:extLst>
          </p:cNvPr>
          <p:cNvSpPr/>
          <p:nvPr/>
        </p:nvSpPr>
        <p:spPr>
          <a:xfrm>
            <a:off x="7997557" y="11993706"/>
            <a:ext cx="1214980" cy="13048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7112001F-C49E-A041-A930-D9070852FCB6}"/>
              </a:ext>
            </a:extLst>
          </p:cNvPr>
          <p:cNvSpPr/>
          <p:nvPr/>
        </p:nvSpPr>
        <p:spPr>
          <a:xfrm>
            <a:off x="8228798" y="12184144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AB96207F-9876-7A4C-8CB8-0378596E3D43}"/>
              </a:ext>
            </a:extLst>
          </p:cNvPr>
          <p:cNvSpPr/>
          <p:nvPr/>
        </p:nvSpPr>
        <p:spPr>
          <a:xfrm>
            <a:off x="7545230" y="15048137"/>
            <a:ext cx="1214980" cy="13048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7700767" y="15260163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riangle 47">
            <a:extLst>
              <a:ext uri="{FF2B5EF4-FFF2-40B4-BE49-F238E27FC236}">
                <a16:creationId xmlns:a16="http://schemas.microsoft.com/office/drawing/2014/main" id="{B201E9A5-DE62-6846-B785-23CB32968E1A}"/>
              </a:ext>
            </a:extLst>
          </p:cNvPr>
          <p:cNvSpPr/>
          <p:nvPr/>
        </p:nvSpPr>
        <p:spPr>
          <a:xfrm>
            <a:off x="2956437" y="3546613"/>
            <a:ext cx="731521" cy="642998"/>
          </a:xfrm>
          <a:prstGeom prst="triangle">
            <a:avLst/>
          </a:prstGeom>
          <a:gradFill flip="none" rotWithShape="1">
            <a:gsLst>
              <a:gs pos="1000">
                <a:schemeClr val="accent1">
                  <a:lumMod val="5000"/>
                  <a:lumOff val="9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84000">
                <a:srgbClr val="00206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CC80915-8218-2D48-9376-49B5BC160739}"/>
              </a:ext>
            </a:extLst>
          </p:cNvPr>
          <p:cNvSpPr/>
          <p:nvPr/>
        </p:nvSpPr>
        <p:spPr>
          <a:xfrm rot="16200000">
            <a:off x="4815189" y="4169128"/>
            <a:ext cx="455160" cy="490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7689458" y="15280527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7730546" y="15348369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2392CED-199C-044B-8C83-9528D182044C}"/>
              </a:ext>
            </a:extLst>
          </p:cNvPr>
          <p:cNvSpPr txBox="1"/>
          <p:nvPr/>
        </p:nvSpPr>
        <p:spPr>
          <a:xfrm>
            <a:off x="8220172" y="12288335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EC6A36B-BE5D-9742-9412-BEDB5350E9B4}"/>
              </a:ext>
            </a:extLst>
          </p:cNvPr>
          <p:cNvSpPr txBox="1"/>
          <p:nvPr/>
        </p:nvSpPr>
        <p:spPr>
          <a:xfrm>
            <a:off x="8259610" y="12348990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9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42C74E4-6C67-AB42-B00E-14010A9DAB4A}"/>
              </a:ext>
            </a:extLst>
          </p:cNvPr>
          <p:cNvSpPr txBox="1"/>
          <p:nvPr/>
        </p:nvSpPr>
        <p:spPr>
          <a:xfrm>
            <a:off x="544397" y="14303534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8E84878-B999-3E45-A62E-A5D9A1ABF6E1}"/>
              </a:ext>
            </a:extLst>
          </p:cNvPr>
          <p:cNvSpPr txBox="1"/>
          <p:nvPr/>
        </p:nvSpPr>
        <p:spPr>
          <a:xfrm>
            <a:off x="562751" y="14317497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8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60EBA4B-8AEC-D046-B76B-ED0FD5A6C7DD}"/>
              </a:ext>
            </a:extLst>
          </p:cNvPr>
          <p:cNvSpPr txBox="1"/>
          <p:nvPr/>
        </p:nvSpPr>
        <p:spPr>
          <a:xfrm>
            <a:off x="8273395" y="7332875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219AB6F-CC39-9542-9CB4-66613FD228E7}"/>
              </a:ext>
            </a:extLst>
          </p:cNvPr>
          <p:cNvSpPr txBox="1"/>
          <p:nvPr/>
        </p:nvSpPr>
        <p:spPr>
          <a:xfrm>
            <a:off x="8273395" y="7365507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5ED9127-A30D-104E-8EB4-510CC7FB4FC3}"/>
              </a:ext>
            </a:extLst>
          </p:cNvPr>
          <p:cNvSpPr txBox="1"/>
          <p:nvPr/>
        </p:nvSpPr>
        <p:spPr>
          <a:xfrm>
            <a:off x="717597" y="5562788"/>
            <a:ext cx="841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Years 12 and 13</a:t>
            </a:r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80735897-8BBA-DB41-B061-A9B018CCEA5B}"/>
              </a:ext>
            </a:extLst>
          </p:cNvPr>
          <p:cNvSpPr/>
          <p:nvPr/>
        </p:nvSpPr>
        <p:spPr>
          <a:xfrm>
            <a:off x="501255" y="9912565"/>
            <a:ext cx="1214980" cy="13048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B86E97AE-F6AD-3941-9977-D85456F283F2}"/>
              </a:ext>
            </a:extLst>
          </p:cNvPr>
          <p:cNvSpPr/>
          <p:nvPr/>
        </p:nvSpPr>
        <p:spPr>
          <a:xfrm>
            <a:off x="673558" y="10081744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97388CA-480C-FF4C-8413-3D86DF3CDAEA}"/>
              </a:ext>
            </a:extLst>
          </p:cNvPr>
          <p:cNvSpPr txBox="1"/>
          <p:nvPr/>
        </p:nvSpPr>
        <p:spPr>
          <a:xfrm>
            <a:off x="652295" y="10104630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418B80D-A453-EC4A-95CC-6785F89B09BA}"/>
              </a:ext>
            </a:extLst>
          </p:cNvPr>
          <p:cNvSpPr txBox="1"/>
          <p:nvPr/>
        </p:nvSpPr>
        <p:spPr>
          <a:xfrm>
            <a:off x="677176" y="10204756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387A55-7789-A34F-867D-72AA9CFF66F4}"/>
              </a:ext>
            </a:extLst>
          </p:cNvPr>
          <p:cNvSpPr txBox="1"/>
          <p:nvPr/>
        </p:nvSpPr>
        <p:spPr>
          <a:xfrm>
            <a:off x="8586994" y="16205535"/>
            <a:ext cx="850868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Develop a lifelong love of learning 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BD8ADA5-D946-5C42-A4AE-03B3AA1B8A94}"/>
              </a:ext>
            </a:extLst>
          </p:cNvPr>
          <p:cNvCxnSpPr>
            <a:cxnSpLocks/>
          </p:cNvCxnSpPr>
          <p:nvPr/>
        </p:nvCxnSpPr>
        <p:spPr>
          <a:xfrm>
            <a:off x="5641694" y="15017391"/>
            <a:ext cx="0" cy="63966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ED5654B3-6730-9743-8B5B-BB63078882F5}"/>
              </a:ext>
            </a:extLst>
          </p:cNvPr>
          <p:cNvCxnSpPr>
            <a:cxnSpLocks/>
          </p:cNvCxnSpPr>
          <p:nvPr/>
        </p:nvCxnSpPr>
        <p:spPr>
          <a:xfrm flipH="1">
            <a:off x="4170784" y="15044741"/>
            <a:ext cx="4221" cy="61474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V="1">
            <a:off x="2016678" y="16091739"/>
            <a:ext cx="0" cy="6020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12ABD505-175E-A541-AEFE-152268C0ADBA}"/>
              </a:ext>
            </a:extLst>
          </p:cNvPr>
          <p:cNvCxnSpPr>
            <a:cxnSpLocks/>
          </p:cNvCxnSpPr>
          <p:nvPr/>
        </p:nvCxnSpPr>
        <p:spPr>
          <a:xfrm flipV="1">
            <a:off x="903767" y="15652436"/>
            <a:ext cx="500058" cy="34424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CB1F136E-DC0D-8041-B672-ED702DE044A1}"/>
              </a:ext>
            </a:extLst>
          </p:cNvPr>
          <p:cNvCxnSpPr>
            <a:cxnSpLocks/>
          </p:cNvCxnSpPr>
          <p:nvPr/>
        </p:nvCxnSpPr>
        <p:spPr>
          <a:xfrm>
            <a:off x="2683869" y="15033809"/>
            <a:ext cx="0" cy="66676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</p:cNvCxnSpPr>
          <p:nvPr/>
        </p:nvCxnSpPr>
        <p:spPr>
          <a:xfrm>
            <a:off x="7157602" y="12798616"/>
            <a:ext cx="0" cy="7362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>
            <a:off x="3884549" y="12848226"/>
            <a:ext cx="0" cy="71801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 flipV="1">
            <a:off x="7729646" y="13879276"/>
            <a:ext cx="4819" cy="63589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ADEA7341-227F-C94C-8590-9A4C26562B61}"/>
              </a:ext>
            </a:extLst>
          </p:cNvPr>
          <p:cNvCxnSpPr>
            <a:cxnSpLocks/>
          </p:cNvCxnSpPr>
          <p:nvPr/>
        </p:nvCxnSpPr>
        <p:spPr>
          <a:xfrm>
            <a:off x="5277712" y="12829978"/>
            <a:ext cx="0" cy="7362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E8AAB0BF-36A9-804A-8EA6-26A41D71410B}"/>
              </a:ext>
            </a:extLst>
          </p:cNvPr>
          <p:cNvCxnSpPr>
            <a:cxnSpLocks/>
          </p:cNvCxnSpPr>
          <p:nvPr/>
        </p:nvCxnSpPr>
        <p:spPr>
          <a:xfrm flipV="1">
            <a:off x="4811276" y="13900473"/>
            <a:ext cx="0" cy="61943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43477E16-76BB-2647-B285-CEDE093FB07B}"/>
              </a:ext>
            </a:extLst>
          </p:cNvPr>
          <p:cNvCxnSpPr>
            <a:cxnSpLocks/>
          </p:cNvCxnSpPr>
          <p:nvPr/>
        </p:nvCxnSpPr>
        <p:spPr>
          <a:xfrm flipV="1">
            <a:off x="6611991" y="13887832"/>
            <a:ext cx="0" cy="63207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5126286" y="16154151"/>
            <a:ext cx="21975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Introduction to the </a:t>
            </a:r>
          </a:p>
          <a:p>
            <a:pPr algn="ctr"/>
            <a:r>
              <a:rPr lang="en-US" sz="1000" dirty="0"/>
              <a:t>CIEAG (Careers information, education advice and guidance at Murray Park</a:t>
            </a:r>
          </a:p>
        </p:txBody>
      </p: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2066367" y="10564999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Box 177">
            <a:extLst>
              <a:ext uri="{FF2B5EF4-FFF2-40B4-BE49-F238E27FC236}">
                <a16:creationId xmlns:a16="http://schemas.microsoft.com/office/drawing/2014/main" id="{3875540D-5716-B741-AB2C-9365831F5D2E}"/>
              </a:ext>
            </a:extLst>
          </p:cNvPr>
          <p:cNvSpPr txBox="1"/>
          <p:nvPr/>
        </p:nvSpPr>
        <p:spPr>
          <a:xfrm>
            <a:off x="8267452" y="13996660"/>
            <a:ext cx="1101504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Take part in Extra-Curricular activities 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0CE17081-0482-1C44-A676-5D527919B406}"/>
              </a:ext>
            </a:extLst>
          </p:cNvPr>
          <p:cNvSpPr txBox="1"/>
          <p:nvPr/>
        </p:nvSpPr>
        <p:spPr>
          <a:xfrm>
            <a:off x="8434214" y="9876843"/>
            <a:ext cx="92218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Sign up for the Duke of Edinburgh award</a:t>
            </a:r>
          </a:p>
        </p:txBody>
      </p: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V="1">
            <a:off x="3235619" y="9532519"/>
            <a:ext cx="3058" cy="692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xtBox 250">
            <a:extLst>
              <a:ext uri="{FF2B5EF4-FFF2-40B4-BE49-F238E27FC236}">
                <a16:creationId xmlns:a16="http://schemas.microsoft.com/office/drawing/2014/main" id="{E5D8B93E-1429-AA4B-A56C-509AEC4F5E41}"/>
              </a:ext>
            </a:extLst>
          </p:cNvPr>
          <p:cNvSpPr txBox="1"/>
          <p:nvPr/>
        </p:nvSpPr>
        <p:spPr>
          <a:xfrm>
            <a:off x="443098" y="7603568"/>
            <a:ext cx="1220411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Apply to become a Prefect and develop your leadership</a:t>
            </a:r>
          </a:p>
          <a:p>
            <a:pPr algn="ctr"/>
            <a:r>
              <a:rPr lang="en-US" sz="1000" dirty="0"/>
              <a:t>skills</a:t>
            </a:r>
          </a:p>
        </p:txBody>
      </p: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961FDAD1-5049-0440-B861-F50CEA6B536C}"/>
              </a:ext>
            </a:extLst>
          </p:cNvPr>
          <p:cNvCxnSpPr>
            <a:cxnSpLocks/>
          </p:cNvCxnSpPr>
          <p:nvPr/>
        </p:nvCxnSpPr>
        <p:spPr>
          <a:xfrm flipH="1">
            <a:off x="2016945" y="6138465"/>
            <a:ext cx="6509" cy="71475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678CCBEC-9EFB-B247-8355-3436510655BE}"/>
              </a:ext>
            </a:extLst>
          </p:cNvPr>
          <p:cNvCxnSpPr>
            <a:cxnSpLocks/>
          </p:cNvCxnSpPr>
          <p:nvPr/>
        </p:nvCxnSpPr>
        <p:spPr>
          <a:xfrm flipH="1">
            <a:off x="2919064" y="6178899"/>
            <a:ext cx="6509" cy="71475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" name="TextBox 295">
            <a:extLst>
              <a:ext uri="{FF2B5EF4-FFF2-40B4-BE49-F238E27FC236}">
                <a16:creationId xmlns:a16="http://schemas.microsoft.com/office/drawing/2014/main" id="{B5C67A4A-355E-7B41-99ED-5700F05F2355}"/>
              </a:ext>
            </a:extLst>
          </p:cNvPr>
          <p:cNvSpPr txBox="1"/>
          <p:nvPr/>
        </p:nvSpPr>
        <p:spPr>
          <a:xfrm>
            <a:off x="2726221" y="2825933"/>
            <a:ext cx="1203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Go to university to enhance your studies and get a degree</a:t>
            </a: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05F274D9-7660-E24C-9533-8CA4DCEA24FF}"/>
              </a:ext>
            </a:extLst>
          </p:cNvPr>
          <p:cNvSpPr txBox="1"/>
          <p:nvPr/>
        </p:nvSpPr>
        <p:spPr>
          <a:xfrm>
            <a:off x="4422277" y="3050052"/>
            <a:ext cx="1203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Start a degree level apprenticeship</a:t>
            </a:r>
          </a:p>
        </p:txBody>
      </p:sp>
      <p:sp>
        <p:nvSpPr>
          <p:cNvPr id="401" name="TextBox 400">
            <a:extLst>
              <a:ext uri="{FF2B5EF4-FFF2-40B4-BE49-F238E27FC236}">
                <a16:creationId xmlns:a16="http://schemas.microsoft.com/office/drawing/2014/main" id="{189D5999-43F7-F641-9393-172A969C8B1F}"/>
              </a:ext>
            </a:extLst>
          </p:cNvPr>
          <p:cNvSpPr txBox="1"/>
          <p:nvPr/>
        </p:nvSpPr>
        <p:spPr>
          <a:xfrm>
            <a:off x="961910" y="16886564"/>
            <a:ext cx="7981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PROUD TO BE HERE </a:t>
            </a:r>
          </a:p>
        </p:txBody>
      </p:sp>
      <p:sp>
        <p:nvSpPr>
          <p:cNvPr id="333" name="TextBox 332">
            <a:extLst>
              <a:ext uri="{FF2B5EF4-FFF2-40B4-BE49-F238E27FC236}">
                <a16:creationId xmlns:a16="http://schemas.microsoft.com/office/drawing/2014/main" id="{0F6EB84D-4B8D-1D40-9497-3F217C3A08AC}"/>
              </a:ext>
            </a:extLst>
          </p:cNvPr>
          <p:cNvSpPr txBox="1"/>
          <p:nvPr/>
        </p:nvSpPr>
        <p:spPr>
          <a:xfrm>
            <a:off x="8305717" y="4414427"/>
            <a:ext cx="1203527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Continue your lifelong love of learning and personal development</a:t>
            </a:r>
          </a:p>
        </p:txBody>
      </p:sp>
      <p:pic>
        <p:nvPicPr>
          <p:cNvPr id="367" name="Picture 366"/>
          <p:cNvPicPr>
            <a:picLocks noChangeAspect="1"/>
          </p:cNvPicPr>
          <p:nvPr/>
        </p:nvPicPr>
        <p:blipFill rotWithShape="1">
          <a:blip r:embed="rId6"/>
          <a:srcRect l="5167" t="56474" r="86030" b="29304"/>
          <a:stretch/>
        </p:blipFill>
        <p:spPr>
          <a:xfrm>
            <a:off x="494953" y="1862439"/>
            <a:ext cx="946218" cy="8599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70" name="Picture 369"/>
          <p:cNvPicPr>
            <a:picLocks noChangeAspect="1"/>
          </p:cNvPicPr>
          <p:nvPr/>
        </p:nvPicPr>
        <p:blipFill rotWithShape="1">
          <a:blip r:embed="rId6"/>
          <a:srcRect l="16135" t="56474" r="74865" b="29304"/>
          <a:stretch/>
        </p:blipFill>
        <p:spPr>
          <a:xfrm>
            <a:off x="1588028" y="1866772"/>
            <a:ext cx="948984" cy="84354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71" name="Picture 370"/>
          <p:cNvPicPr>
            <a:picLocks noChangeAspect="1"/>
          </p:cNvPicPr>
          <p:nvPr/>
        </p:nvPicPr>
        <p:blipFill rotWithShape="1">
          <a:blip r:embed="rId6"/>
          <a:srcRect l="27247" t="56474" r="63920" b="29304"/>
          <a:stretch/>
        </p:blipFill>
        <p:spPr>
          <a:xfrm>
            <a:off x="2683869" y="1860904"/>
            <a:ext cx="943155" cy="85417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72" name="Picture 371"/>
          <p:cNvPicPr>
            <a:picLocks noChangeAspect="1"/>
          </p:cNvPicPr>
          <p:nvPr/>
        </p:nvPicPr>
        <p:blipFill rotWithShape="1">
          <a:blip r:embed="rId6"/>
          <a:srcRect l="38580" t="56474" r="52809" b="29304"/>
          <a:stretch/>
        </p:blipFill>
        <p:spPr>
          <a:xfrm>
            <a:off x="3807705" y="1859605"/>
            <a:ext cx="915693" cy="85070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73" name="Picture 372"/>
          <p:cNvPicPr>
            <a:picLocks noChangeAspect="1"/>
          </p:cNvPicPr>
          <p:nvPr/>
        </p:nvPicPr>
        <p:blipFill rotWithShape="1">
          <a:blip r:embed="rId6"/>
          <a:srcRect l="49469" t="56474" r="41587" b="29304"/>
          <a:stretch/>
        </p:blipFill>
        <p:spPr>
          <a:xfrm>
            <a:off x="4931825" y="1853586"/>
            <a:ext cx="940949" cy="84159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78" name="Picture 377"/>
          <p:cNvPicPr>
            <a:picLocks noChangeAspect="1"/>
          </p:cNvPicPr>
          <p:nvPr/>
        </p:nvPicPr>
        <p:blipFill rotWithShape="1">
          <a:blip r:embed="rId6"/>
          <a:srcRect l="60691" t="56474" r="30809" b="29304"/>
          <a:stretch/>
        </p:blipFill>
        <p:spPr>
          <a:xfrm>
            <a:off x="6054471" y="1863173"/>
            <a:ext cx="974988" cy="84764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79" name="Picture 378"/>
          <p:cNvPicPr>
            <a:picLocks noChangeAspect="1"/>
          </p:cNvPicPr>
          <p:nvPr/>
        </p:nvPicPr>
        <p:blipFill rotWithShape="1">
          <a:blip r:embed="rId6"/>
          <a:srcRect l="71637" t="56474" r="19640" b="29304"/>
          <a:stretch/>
        </p:blipFill>
        <p:spPr>
          <a:xfrm>
            <a:off x="7215704" y="1857220"/>
            <a:ext cx="944103" cy="86592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82" name="Picture 381"/>
          <p:cNvPicPr>
            <a:picLocks noChangeAspect="1"/>
          </p:cNvPicPr>
          <p:nvPr/>
        </p:nvPicPr>
        <p:blipFill rotWithShape="1">
          <a:blip r:embed="rId6"/>
          <a:srcRect l="82969" t="56474" r="8587" b="29304"/>
          <a:stretch/>
        </p:blipFill>
        <p:spPr>
          <a:xfrm>
            <a:off x="8358634" y="1851617"/>
            <a:ext cx="919137" cy="87076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83" name="TextBox 382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3720287" y="16129445"/>
            <a:ext cx="12663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Introduction to the 8 Skills Builder Employability Skills</a:t>
            </a:r>
          </a:p>
        </p:txBody>
      </p:sp>
      <p:sp>
        <p:nvSpPr>
          <p:cNvPr id="391" name="TextBox 390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5794624" y="15103371"/>
            <a:ext cx="1020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Derby University visit</a:t>
            </a:r>
          </a:p>
        </p:txBody>
      </p:sp>
      <p:sp>
        <p:nvSpPr>
          <p:cNvPr id="398" name="TextBox 397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2036008" y="16175552"/>
            <a:ext cx="1557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Employability – Enterprise Challenge Competition</a:t>
            </a:r>
          </a:p>
        </p:txBody>
      </p:sp>
      <p:sp>
        <p:nvSpPr>
          <p:cNvPr id="399" name="TextBox 398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4265552" y="15075534"/>
            <a:ext cx="1287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Toyota / Learn By Design STEAM Day</a:t>
            </a:r>
          </a:p>
        </p:txBody>
      </p:sp>
      <p:sp>
        <p:nvSpPr>
          <p:cNvPr id="402" name="TextBox 401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833488" y="15977830"/>
            <a:ext cx="11499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Buzz Quiz </a:t>
            </a:r>
          </a:p>
          <a:p>
            <a:pPr algn="ctr"/>
            <a:r>
              <a:rPr lang="en-US" sz="1000" dirty="0"/>
              <a:t>What kind of animal am I?</a:t>
            </a:r>
          </a:p>
        </p:txBody>
      </p:sp>
      <p:sp>
        <p:nvSpPr>
          <p:cNvPr id="403" name="TextBox 402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2111453" y="13997579"/>
            <a:ext cx="1242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Continuation of work on the 8 Skills Builder Employability Skills</a:t>
            </a:r>
          </a:p>
        </p:txBody>
      </p:sp>
      <p:sp>
        <p:nvSpPr>
          <p:cNvPr id="404" name="TextBox 403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3426568" y="14016682"/>
            <a:ext cx="1287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LMI (</a:t>
            </a:r>
            <a:r>
              <a:rPr lang="en-US" sz="1000" dirty="0" err="1"/>
              <a:t>Labour</a:t>
            </a:r>
            <a:r>
              <a:rPr lang="en-US" sz="1000" dirty="0"/>
              <a:t> Market Information) and Hidden Jobs</a:t>
            </a:r>
          </a:p>
        </p:txBody>
      </p:sp>
      <p:sp>
        <p:nvSpPr>
          <p:cNvPr id="405" name="TextBox 404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4894301" y="14075208"/>
            <a:ext cx="1557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Employability – Company Presentation Challenge</a:t>
            </a:r>
          </a:p>
        </p:txBody>
      </p:sp>
      <p:sp>
        <p:nvSpPr>
          <p:cNvPr id="407" name="TextBox 406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6593665" y="14083371"/>
            <a:ext cx="1319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Introduction to Career Pilot</a:t>
            </a:r>
          </a:p>
        </p:txBody>
      </p:sp>
      <p:sp>
        <p:nvSpPr>
          <p:cNvPr id="408" name="TextBox 407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2647601" y="15103371"/>
            <a:ext cx="13194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Enrichment Day</a:t>
            </a:r>
          </a:p>
        </p:txBody>
      </p:sp>
      <p:sp>
        <p:nvSpPr>
          <p:cNvPr id="409" name="TextBox 408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2631733" y="12985159"/>
            <a:ext cx="13194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Enrichment Day</a:t>
            </a:r>
          </a:p>
        </p:txBody>
      </p:sp>
      <p:sp>
        <p:nvSpPr>
          <p:cNvPr id="410" name="TextBox 409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3964906" y="12932084"/>
            <a:ext cx="1287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Toyota / Learn By Design  STEAM Club</a:t>
            </a:r>
          </a:p>
        </p:txBody>
      </p:sp>
      <p:sp>
        <p:nvSpPr>
          <p:cNvPr id="413" name="TextBox 412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5286701" y="11795082"/>
            <a:ext cx="123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What am I good at?</a:t>
            </a:r>
          </a:p>
          <a:p>
            <a:pPr algn="ctr"/>
            <a:r>
              <a:rPr lang="en-US" sz="1000" dirty="0"/>
              <a:t>What do I like?</a:t>
            </a:r>
          </a:p>
        </p:txBody>
      </p:sp>
      <p:sp>
        <p:nvSpPr>
          <p:cNvPr id="414" name="TextBox 413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4046266" y="11781182"/>
            <a:ext cx="1319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What qualifications can I take?</a:t>
            </a:r>
          </a:p>
        </p:txBody>
      </p:sp>
      <p:sp>
        <p:nvSpPr>
          <p:cNvPr id="415" name="TextBox 414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3009014" y="11789658"/>
            <a:ext cx="1207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What subjects should I choose?</a:t>
            </a:r>
          </a:p>
        </p:txBody>
      </p:sp>
      <p:sp>
        <p:nvSpPr>
          <p:cNvPr id="416" name="TextBox 415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1852624" y="11789697"/>
            <a:ext cx="1319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What job / career might I be good at?</a:t>
            </a:r>
          </a:p>
        </p:txBody>
      </p:sp>
      <p:cxnSp>
        <p:nvCxnSpPr>
          <p:cNvPr id="417" name="Straight Connector 416">
            <a:extLst>
              <a:ext uri="{FF2B5EF4-FFF2-40B4-BE49-F238E27FC236}">
                <a16:creationId xmlns:a16="http://schemas.microsoft.com/office/drawing/2014/main" id="{43477E16-76BB-2647-B285-CEDE093FB07B}"/>
              </a:ext>
            </a:extLst>
          </p:cNvPr>
          <p:cNvCxnSpPr>
            <a:cxnSpLocks/>
          </p:cNvCxnSpPr>
          <p:nvPr/>
        </p:nvCxnSpPr>
        <p:spPr>
          <a:xfrm flipV="1">
            <a:off x="4129890" y="11639540"/>
            <a:ext cx="0" cy="63207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Straight Connector 417">
            <a:extLst>
              <a:ext uri="{FF2B5EF4-FFF2-40B4-BE49-F238E27FC236}">
                <a16:creationId xmlns:a16="http://schemas.microsoft.com/office/drawing/2014/main" id="{43477E16-76BB-2647-B285-CEDE093FB07B}"/>
              </a:ext>
            </a:extLst>
          </p:cNvPr>
          <p:cNvCxnSpPr>
            <a:cxnSpLocks/>
          </p:cNvCxnSpPr>
          <p:nvPr/>
        </p:nvCxnSpPr>
        <p:spPr>
          <a:xfrm flipV="1">
            <a:off x="3092315" y="11671582"/>
            <a:ext cx="0" cy="63207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Straight Connector 418">
            <a:extLst>
              <a:ext uri="{FF2B5EF4-FFF2-40B4-BE49-F238E27FC236}">
                <a16:creationId xmlns:a16="http://schemas.microsoft.com/office/drawing/2014/main" id="{43477E16-76BB-2647-B285-CEDE093FB07B}"/>
              </a:ext>
            </a:extLst>
          </p:cNvPr>
          <p:cNvCxnSpPr>
            <a:cxnSpLocks/>
          </p:cNvCxnSpPr>
          <p:nvPr/>
        </p:nvCxnSpPr>
        <p:spPr>
          <a:xfrm flipV="1">
            <a:off x="1953675" y="11694109"/>
            <a:ext cx="0" cy="63207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Straight Connector 419">
            <a:extLst>
              <a:ext uri="{FF2B5EF4-FFF2-40B4-BE49-F238E27FC236}">
                <a16:creationId xmlns:a16="http://schemas.microsoft.com/office/drawing/2014/main" id="{43477E16-76BB-2647-B285-CEDE093FB07B}"/>
              </a:ext>
            </a:extLst>
          </p:cNvPr>
          <p:cNvCxnSpPr>
            <a:cxnSpLocks/>
          </p:cNvCxnSpPr>
          <p:nvPr/>
        </p:nvCxnSpPr>
        <p:spPr>
          <a:xfrm flipV="1">
            <a:off x="6462416" y="11618736"/>
            <a:ext cx="0" cy="63207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2" name="TextBox 421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6451386" y="11757768"/>
            <a:ext cx="1242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Continuation of work on the 8 Skills Builder Employability Skills</a:t>
            </a:r>
          </a:p>
        </p:txBody>
      </p:sp>
      <p:cxnSp>
        <p:nvCxnSpPr>
          <p:cNvPr id="423" name="Straight Connector 422">
            <a:extLst>
              <a:ext uri="{FF2B5EF4-FFF2-40B4-BE49-F238E27FC236}">
                <a16:creationId xmlns:a16="http://schemas.microsoft.com/office/drawing/2014/main" id="{43477E16-76BB-2647-B285-CEDE093FB07B}"/>
              </a:ext>
            </a:extLst>
          </p:cNvPr>
          <p:cNvCxnSpPr>
            <a:cxnSpLocks/>
          </p:cNvCxnSpPr>
          <p:nvPr/>
        </p:nvCxnSpPr>
        <p:spPr>
          <a:xfrm flipV="1">
            <a:off x="5271183" y="11618737"/>
            <a:ext cx="0" cy="63207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4" name="TextBox 423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7486085" y="10770884"/>
            <a:ext cx="796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Enrichment Day</a:t>
            </a:r>
          </a:p>
        </p:txBody>
      </p:sp>
      <p:sp>
        <p:nvSpPr>
          <p:cNvPr id="425" name="TextBox 424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2871128" y="10839103"/>
            <a:ext cx="933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Toyota Visits</a:t>
            </a:r>
          </a:p>
        </p:txBody>
      </p:sp>
      <p:sp>
        <p:nvSpPr>
          <p:cNvPr id="426" name="TextBox 425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3713764" y="10839486"/>
            <a:ext cx="742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/>
              <a:t>IRail</a:t>
            </a:r>
            <a:r>
              <a:rPr lang="en-US" sz="1000" dirty="0"/>
              <a:t> Day</a:t>
            </a:r>
          </a:p>
        </p:txBody>
      </p:sp>
      <p:sp>
        <p:nvSpPr>
          <p:cNvPr id="427" name="TextBox 426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4374860" y="10842970"/>
            <a:ext cx="10253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Options Evening</a:t>
            </a:r>
          </a:p>
        </p:txBody>
      </p:sp>
      <p:sp>
        <p:nvSpPr>
          <p:cNvPr id="428" name="TextBox 427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2012971" y="10847769"/>
            <a:ext cx="10118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Derby Scholars</a:t>
            </a:r>
          </a:p>
        </p:txBody>
      </p:sp>
      <p:cxnSp>
        <p:nvCxnSpPr>
          <p:cNvPr id="429" name="Straight Connector 428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2966406" y="10556313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" name="Straight Connector 429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3720287" y="10556312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1" name="Straight Connector 430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4374422" y="10573550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Connector 431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5386446" y="10559430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Connector 432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6225066" y="10556310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4" name="TextBox 433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6178619" y="10743158"/>
            <a:ext cx="1314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Industry Day and Progressions Pathway</a:t>
            </a:r>
          </a:p>
        </p:txBody>
      </p:sp>
      <p:sp>
        <p:nvSpPr>
          <p:cNvPr id="435" name="TextBox 434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5373364" y="10825730"/>
            <a:ext cx="8891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Options talks</a:t>
            </a:r>
          </a:p>
        </p:txBody>
      </p:sp>
      <p:cxnSp>
        <p:nvCxnSpPr>
          <p:cNvPr id="436" name="Straight Connector 435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7489675" y="10533394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7" name="TextBox 436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3145510" y="9659919"/>
            <a:ext cx="1191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What is a CV and why do I need one?</a:t>
            </a:r>
          </a:p>
        </p:txBody>
      </p:sp>
      <p:sp>
        <p:nvSpPr>
          <p:cNvPr id="438" name="TextBox 437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2074613" y="9614985"/>
            <a:ext cx="1242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Continuation of work on the 8 Skills Builder Employability Skills</a:t>
            </a:r>
          </a:p>
        </p:txBody>
      </p:sp>
      <p:cxnSp>
        <p:nvCxnSpPr>
          <p:cNvPr id="439" name="Straight Connector 438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V="1">
            <a:off x="4319066" y="9529957"/>
            <a:ext cx="3058" cy="692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Straight Connector 439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V="1">
            <a:off x="5310824" y="9490835"/>
            <a:ext cx="3058" cy="692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Connector 440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V="1">
            <a:off x="6031906" y="9505435"/>
            <a:ext cx="3058" cy="692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Connector 441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V="1">
            <a:off x="6990328" y="9484278"/>
            <a:ext cx="3058" cy="692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3" name="TextBox 442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4281132" y="9652641"/>
            <a:ext cx="10142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What do I need to know about interviews?</a:t>
            </a:r>
          </a:p>
        </p:txBody>
      </p:sp>
      <p:sp>
        <p:nvSpPr>
          <p:cNvPr id="444" name="TextBox 443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5272758" y="9643682"/>
            <a:ext cx="8116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Ways of working and LMI?</a:t>
            </a:r>
          </a:p>
        </p:txBody>
      </p:sp>
      <p:sp>
        <p:nvSpPr>
          <p:cNvPr id="445" name="TextBox 444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6057680" y="9653544"/>
            <a:ext cx="9472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Finding a work experience placement</a:t>
            </a:r>
          </a:p>
        </p:txBody>
      </p:sp>
      <p:sp>
        <p:nvSpPr>
          <p:cNvPr id="447" name="TextBox 446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6960128" y="9652230"/>
            <a:ext cx="8952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Coping with stress in the workplace</a:t>
            </a:r>
          </a:p>
        </p:txBody>
      </p:sp>
      <p:cxnSp>
        <p:nvCxnSpPr>
          <p:cNvPr id="448" name="Straight Connector 447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V="1">
            <a:off x="7812796" y="9465399"/>
            <a:ext cx="3058" cy="692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Connector 448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1194586" y="8559420"/>
            <a:ext cx="362651" cy="67146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Connector 449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4019780" y="8308143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Straight Connector 450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5126286" y="8313598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Connector 451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6451719" y="8329845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3" name="TextBox 452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1303017" y="8544603"/>
            <a:ext cx="729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CV Workshop</a:t>
            </a:r>
          </a:p>
        </p:txBody>
      </p:sp>
      <p:sp>
        <p:nvSpPr>
          <p:cNvPr id="454" name="TextBox 453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3309563" y="8522320"/>
            <a:ext cx="767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Work Experience</a:t>
            </a:r>
          </a:p>
        </p:txBody>
      </p:sp>
      <p:sp>
        <p:nvSpPr>
          <p:cNvPr id="455" name="TextBox 454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740583" y="8765749"/>
            <a:ext cx="7683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Work Experience Evening</a:t>
            </a:r>
          </a:p>
        </p:txBody>
      </p:sp>
      <p:sp>
        <p:nvSpPr>
          <p:cNvPr id="456" name="TextBox 455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1958312" y="8451673"/>
            <a:ext cx="8004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Work place Health and Safety</a:t>
            </a:r>
          </a:p>
        </p:txBody>
      </p:sp>
      <p:sp>
        <p:nvSpPr>
          <p:cNvPr id="457" name="TextBox 456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3906561" y="8284157"/>
            <a:ext cx="893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Toyota Production Apprentice Days</a:t>
            </a:r>
          </a:p>
        </p:txBody>
      </p:sp>
      <p:sp>
        <p:nvSpPr>
          <p:cNvPr id="458" name="TextBox 457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1902396" y="8982087"/>
            <a:ext cx="13141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CV Workshop</a:t>
            </a:r>
          </a:p>
        </p:txBody>
      </p:sp>
      <p:sp>
        <p:nvSpPr>
          <p:cNvPr id="459" name="TextBox 458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4528439" y="8534874"/>
            <a:ext cx="776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Toyota Cadets</a:t>
            </a:r>
          </a:p>
        </p:txBody>
      </p:sp>
      <p:sp>
        <p:nvSpPr>
          <p:cNvPr id="460" name="TextBox 459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5105206" y="8407860"/>
            <a:ext cx="7689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Health Care Insight Day</a:t>
            </a:r>
          </a:p>
        </p:txBody>
      </p:sp>
      <p:sp>
        <p:nvSpPr>
          <p:cNvPr id="461" name="TextBox 460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2667900" y="8445376"/>
            <a:ext cx="749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Derbyshire Skills Festival</a:t>
            </a:r>
          </a:p>
        </p:txBody>
      </p:sp>
      <p:sp>
        <p:nvSpPr>
          <p:cNvPr id="462" name="TextBox 461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6372756" y="8406122"/>
            <a:ext cx="6925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World of Work Days</a:t>
            </a:r>
          </a:p>
        </p:txBody>
      </p:sp>
      <p:cxnSp>
        <p:nvCxnSpPr>
          <p:cNvPr id="463" name="Straight Connector 462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4683345" y="8323326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4" name="Straight Connector 463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3363337" y="8338220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" name="Straight Connector 464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2692052" y="8308143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1994488" y="8320138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Connector 466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7004938" y="8352128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Connector 467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5826068" y="8311454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9" name="TextBox 468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5745574" y="8490259"/>
            <a:ext cx="767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Mock Interviews</a:t>
            </a:r>
          </a:p>
        </p:txBody>
      </p:sp>
      <p:sp>
        <p:nvSpPr>
          <p:cNvPr id="470" name="TextBox 469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7615959" y="8389876"/>
            <a:ext cx="768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6</a:t>
            </a:r>
            <a:r>
              <a:rPr lang="en-US" sz="1000" baseline="30000" dirty="0"/>
              <a:t>th</a:t>
            </a:r>
            <a:r>
              <a:rPr lang="en-US" sz="1000" dirty="0"/>
              <a:t> Form Visits</a:t>
            </a:r>
          </a:p>
        </p:txBody>
      </p:sp>
      <p:cxnSp>
        <p:nvCxnSpPr>
          <p:cNvPr id="471" name="Straight Connector 470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7741496" y="8327412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2" name="Straight Connector 471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V="1">
            <a:off x="6749423" y="7312162"/>
            <a:ext cx="3058" cy="692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3" name="TextBox 472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6699977" y="7400417"/>
            <a:ext cx="1242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Continuation of work on the 8 Skills Builder Employability Skills</a:t>
            </a:r>
          </a:p>
        </p:txBody>
      </p:sp>
      <p:cxnSp>
        <p:nvCxnSpPr>
          <p:cNvPr id="474" name="Straight Connector 473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V="1">
            <a:off x="6147149" y="7311740"/>
            <a:ext cx="3058" cy="692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5" name="Straight Connector 474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V="1">
            <a:off x="5321661" y="7326901"/>
            <a:ext cx="3058" cy="692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6" name="Straight Connector 475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V="1">
            <a:off x="4477261" y="7309016"/>
            <a:ext cx="3058" cy="692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" name="Straight Connector 476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V="1">
            <a:off x="3687958" y="7286527"/>
            <a:ext cx="3058" cy="692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8" name="TextBox 477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6150572" y="7457102"/>
            <a:ext cx="623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Options Post 16</a:t>
            </a:r>
          </a:p>
        </p:txBody>
      </p:sp>
      <p:sp>
        <p:nvSpPr>
          <p:cNvPr id="479" name="TextBox 478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5297151" y="7473520"/>
            <a:ext cx="892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Qualifications Post 16</a:t>
            </a:r>
          </a:p>
        </p:txBody>
      </p:sp>
      <p:sp>
        <p:nvSpPr>
          <p:cNvPr id="480" name="TextBox 479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4502486" y="7417142"/>
            <a:ext cx="8285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Applications and Back Up Plans</a:t>
            </a:r>
          </a:p>
        </p:txBody>
      </p:sp>
      <p:sp>
        <p:nvSpPr>
          <p:cNvPr id="481" name="TextBox 480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3641028" y="7476903"/>
            <a:ext cx="850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Interview Preparation</a:t>
            </a:r>
          </a:p>
        </p:txBody>
      </p:sp>
      <p:cxnSp>
        <p:nvCxnSpPr>
          <p:cNvPr id="483" name="Straight Connector 482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V="1">
            <a:off x="2919064" y="7302250"/>
            <a:ext cx="3058" cy="692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4" name="Straight Connector 483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V="1">
            <a:off x="2034038" y="7294778"/>
            <a:ext cx="3058" cy="692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6" name="Straight Connector 485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581104" y="9278441"/>
            <a:ext cx="835285" cy="11320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7" name="TextBox 486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414324" y="9350034"/>
            <a:ext cx="820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Enrichment Day</a:t>
            </a:r>
          </a:p>
        </p:txBody>
      </p:sp>
      <p:sp>
        <p:nvSpPr>
          <p:cNvPr id="488" name="TextBox 487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2945188" y="7449001"/>
            <a:ext cx="7801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LMI and Hot and Cold Jobs</a:t>
            </a:r>
          </a:p>
        </p:txBody>
      </p:sp>
      <p:sp>
        <p:nvSpPr>
          <p:cNvPr id="489" name="TextBox 488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2065523" y="7434231"/>
            <a:ext cx="8503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Stay at home or move away?</a:t>
            </a:r>
          </a:p>
        </p:txBody>
      </p:sp>
      <p:sp>
        <p:nvSpPr>
          <p:cNvPr id="490" name="TextBox 489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1994488" y="6231993"/>
            <a:ext cx="9719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Apprenticeship Application Workshop</a:t>
            </a:r>
          </a:p>
        </p:txBody>
      </p:sp>
      <p:sp>
        <p:nvSpPr>
          <p:cNvPr id="491" name="TextBox 490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2901335" y="6245586"/>
            <a:ext cx="843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How to revise sessions</a:t>
            </a:r>
          </a:p>
        </p:txBody>
      </p:sp>
      <p:sp>
        <p:nvSpPr>
          <p:cNvPr id="492" name="TextBox 491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3531669" y="6087551"/>
            <a:ext cx="843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Individual and group Careers Interviews</a:t>
            </a:r>
          </a:p>
        </p:txBody>
      </p:sp>
      <p:sp>
        <p:nvSpPr>
          <p:cNvPr id="493" name="TextBox 492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4261750" y="6214058"/>
            <a:ext cx="843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Derbyshire Skills Festival</a:t>
            </a:r>
          </a:p>
        </p:txBody>
      </p:sp>
      <p:sp>
        <p:nvSpPr>
          <p:cNvPr id="494" name="TextBox 493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5012690" y="6105848"/>
            <a:ext cx="843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Raising Aspirations University Visits</a:t>
            </a:r>
          </a:p>
        </p:txBody>
      </p:sp>
      <p:sp>
        <p:nvSpPr>
          <p:cNvPr id="495" name="TextBox 494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6971925" y="8420995"/>
            <a:ext cx="843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Derby Public Speaking Competition</a:t>
            </a:r>
          </a:p>
        </p:txBody>
      </p:sp>
      <p:sp>
        <p:nvSpPr>
          <p:cNvPr id="496" name="TextBox 495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5739376" y="6336539"/>
            <a:ext cx="911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NCS opportunities</a:t>
            </a:r>
          </a:p>
        </p:txBody>
      </p:sp>
      <p:sp>
        <p:nvSpPr>
          <p:cNvPr id="497" name="TextBox 496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6531309" y="6340248"/>
            <a:ext cx="843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Post 16 Evening</a:t>
            </a:r>
          </a:p>
        </p:txBody>
      </p:sp>
      <p:sp>
        <p:nvSpPr>
          <p:cNvPr id="498" name="TextBox 497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7788312" y="6410041"/>
            <a:ext cx="843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Enrichment Day</a:t>
            </a:r>
          </a:p>
        </p:txBody>
      </p:sp>
      <p:sp>
        <p:nvSpPr>
          <p:cNvPr id="499" name="TextBox 498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7217381" y="6266421"/>
            <a:ext cx="7043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Derby College Visits</a:t>
            </a:r>
          </a:p>
        </p:txBody>
      </p:sp>
      <p:cxnSp>
        <p:nvCxnSpPr>
          <p:cNvPr id="500" name="Straight Connector 499">
            <a:extLst>
              <a:ext uri="{FF2B5EF4-FFF2-40B4-BE49-F238E27FC236}">
                <a16:creationId xmlns:a16="http://schemas.microsoft.com/office/drawing/2014/main" id="{678CCBEC-9EFB-B247-8355-3436510655BE}"/>
              </a:ext>
            </a:extLst>
          </p:cNvPr>
          <p:cNvCxnSpPr>
            <a:cxnSpLocks/>
          </p:cNvCxnSpPr>
          <p:nvPr/>
        </p:nvCxnSpPr>
        <p:spPr>
          <a:xfrm flipH="1">
            <a:off x="3602215" y="6166932"/>
            <a:ext cx="6509" cy="71475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1" name="Straight Connector 500">
            <a:extLst>
              <a:ext uri="{FF2B5EF4-FFF2-40B4-BE49-F238E27FC236}">
                <a16:creationId xmlns:a16="http://schemas.microsoft.com/office/drawing/2014/main" id="{678CCBEC-9EFB-B247-8355-3436510655BE}"/>
              </a:ext>
            </a:extLst>
          </p:cNvPr>
          <p:cNvCxnSpPr>
            <a:cxnSpLocks/>
          </p:cNvCxnSpPr>
          <p:nvPr/>
        </p:nvCxnSpPr>
        <p:spPr>
          <a:xfrm flipH="1">
            <a:off x="4319742" y="6179387"/>
            <a:ext cx="6509" cy="71475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2" name="Straight Connector 501">
            <a:extLst>
              <a:ext uri="{FF2B5EF4-FFF2-40B4-BE49-F238E27FC236}">
                <a16:creationId xmlns:a16="http://schemas.microsoft.com/office/drawing/2014/main" id="{678CCBEC-9EFB-B247-8355-3436510655BE}"/>
              </a:ext>
            </a:extLst>
          </p:cNvPr>
          <p:cNvCxnSpPr>
            <a:cxnSpLocks/>
          </p:cNvCxnSpPr>
          <p:nvPr/>
        </p:nvCxnSpPr>
        <p:spPr>
          <a:xfrm flipH="1">
            <a:off x="5024834" y="6183880"/>
            <a:ext cx="6509" cy="71475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3" name="Straight Connector 502">
            <a:extLst>
              <a:ext uri="{FF2B5EF4-FFF2-40B4-BE49-F238E27FC236}">
                <a16:creationId xmlns:a16="http://schemas.microsoft.com/office/drawing/2014/main" id="{678CCBEC-9EFB-B247-8355-3436510655BE}"/>
              </a:ext>
            </a:extLst>
          </p:cNvPr>
          <p:cNvCxnSpPr>
            <a:cxnSpLocks/>
          </p:cNvCxnSpPr>
          <p:nvPr/>
        </p:nvCxnSpPr>
        <p:spPr>
          <a:xfrm flipH="1">
            <a:off x="5794047" y="6189930"/>
            <a:ext cx="6509" cy="71475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5" name="Straight Connector 504">
            <a:extLst>
              <a:ext uri="{FF2B5EF4-FFF2-40B4-BE49-F238E27FC236}">
                <a16:creationId xmlns:a16="http://schemas.microsoft.com/office/drawing/2014/main" id="{678CCBEC-9EFB-B247-8355-3436510655BE}"/>
              </a:ext>
            </a:extLst>
          </p:cNvPr>
          <p:cNvCxnSpPr>
            <a:cxnSpLocks/>
          </p:cNvCxnSpPr>
          <p:nvPr/>
        </p:nvCxnSpPr>
        <p:spPr>
          <a:xfrm flipH="1">
            <a:off x="6626161" y="6213263"/>
            <a:ext cx="6509" cy="71475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6" name="Straight Connector 505">
            <a:extLst>
              <a:ext uri="{FF2B5EF4-FFF2-40B4-BE49-F238E27FC236}">
                <a16:creationId xmlns:a16="http://schemas.microsoft.com/office/drawing/2014/main" id="{678CCBEC-9EFB-B247-8355-3436510655BE}"/>
              </a:ext>
            </a:extLst>
          </p:cNvPr>
          <p:cNvCxnSpPr>
            <a:cxnSpLocks/>
          </p:cNvCxnSpPr>
          <p:nvPr/>
        </p:nvCxnSpPr>
        <p:spPr>
          <a:xfrm flipH="1">
            <a:off x="7255114" y="6220579"/>
            <a:ext cx="6509" cy="71475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8" name="Straight Connector 507">
            <a:extLst>
              <a:ext uri="{FF2B5EF4-FFF2-40B4-BE49-F238E27FC236}">
                <a16:creationId xmlns:a16="http://schemas.microsoft.com/office/drawing/2014/main" id="{678CCBEC-9EFB-B247-8355-3436510655BE}"/>
              </a:ext>
            </a:extLst>
          </p:cNvPr>
          <p:cNvCxnSpPr>
            <a:cxnSpLocks/>
          </p:cNvCxnSpPr>
          <p:nvPr/>
        </p:nvCxnSpPr>
        <p:spPr>
          <a:xfrm>
            <a:off x="7846334" y="6252411"/>
            <a:ext cx="1080" cy="69300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9" name="Rectangle 508">
            <a:extLst>
              <a:ext uri="{FF2B5EF4-FFF2-40B4-BE49-F238E27FC236}">
                <a16:creationId xmlns:a16="http://schemas.microsoft.com/office/drawing/2014/main" id="{6CC80915-8218-2D48-9376-49B5BC160739}"/>
              </a:ext>
            </a:extLst>
          </p:cNvPr>
          <p:cNvSpPr/>
          <p:nvPr/>
        </p:nvSpPr>
        <p:spPr>
          <a:xfrm rot="16200000">
            <a:off x="6532058" y="4172080"/>
            <a:ext cx="455160" cy="490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0" name="Rectangle 509">
            <a:extLst>
              <a:ext uri="{FF2B5EF4-FFF2-40B4-BE49-F238E27FC236}">
                <a16:creationId xmlns:a16="http://schemas.microsoft.com/office/drawing/2014/main" id="{6CC80915-8218-2D48-9376-49B5BC160739}"/>
              </a:ext>
            </a:extLst>
          </p:cNvPr>
          <p:cNvSpPr/>
          <p:nvPr/>
        </p:nvSpPr>
        <p:spPr>
          <a:xfrm rot="16200000">
            <a:off x="3079721" y="4176297"/>
            <a:ext cx="455160" cy="490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1" name="Triangle 47">
            <a:extLst>
              <a:ext uri="{FF2B5EF4-FFF2-40B4-BE49-F238E27FC236}">
                <a16:creationId xmlns:a16="http://schemas.microsoft.com/office/drawing/2014/main" id="{B201E9A5-DE62-6846-B785-23CB32968E1A}"/>
              </a:ext>
            </a:extLst>
          </p:cNvPr>
          <p:cNvSpPr/>
          <p:nvPr/>
        </p:nvSpPr>
        <p:spPr>
          <a:xfrm>
            <a:off x="4660367" y="3584149"/>
            <a:ext cx="731521" cy="642998"/>
          </a:xfrm>
          <a:prstGeom prst="triangle">
            <a:avLst/>
          </a:prstGeom>
          <a:gradFill flip="none" rotWithShape="1">
            <a:gsLst>
              <a:gs pos="1000">
                <a:schemeClr val="accent1">
                  <a:lumMod val="5000"/>
                  <a:lumOff val="9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84000">
                <a:srgbClr val="00206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2" name="Triangle 47">
            <a:extLst>
              <a:ext uri="{FF2B5EF4-FFF2-40B4-BE49-F238E27FC236}">
                <a16:creationId xmlns:a16="http://schemas.microsoft.com/office/drawing/2014/main" id="{B201E9A5-DE62-6846-B785-23CB32968E1A}"/>
              </a:ext>
            </a:extLst>
          </p:cNvPr>
          <p:cNvSpPr/>
          <p:nvPr/>
        </p:nvSpPr>
        <p:spPr>
          <a:xfrm>
            <a:off x="6393877" y="3574191"/>
            <a:ext cx="731521" cy="642998"/>
          </a:xfrm>
          <a:prstGeom prst="triangle">
            <a:avLst/>
          </a:prstGeom>
          <a:gradFill flip="none" rotWithShape="1">
            <a:gsLst>
              <a:gs pos="1000">
                <a:schemeClr val="accent1">
                  <a:lumMod val="5000"/>
                  <a:lumOff val="9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84000">
                <a:srgbClr val="00206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 rotWithShape="1">
          <a:blip r:embed="rId7"/>
          <a:srcRect l="9572" t="26268" r="64701" b="31097"/>
          <a:stretch/>
        </p:blipFill>
        <p:spPr>
          <a:xfrm>
            <a:off x="8240375" y="3200292"/>
            <a:ext cx="1155657" cy="1077307"/>
          </a:xfrm>
          <a:prstGeom prst="rect">
            <a:avLst/>
          </a:prstGeom>
        </p:spPr>
      </p:pic>
      <p:sp>
        <p:nvSpPr>
          <p:cNvPr id="123" name="TextBox 122"/>
          <p:cNvSpPr txBox="1"/>
          <p:nvPr/>
        </p:nvSpPr>
        <p:spPr>
          <a:xfrm>
            <a:off x="2234626" y="4754272"/>
            <a:ext cx="5375945" cy="4239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College, 6</a:t>
            </a:r>
            <a:r>
              <a:rPr lang="en-GB" baseline="30000" dirty="0"/>
              <a:t>th</a:t>
            </a:r>
            <a:r>
              <a:rPr lang="en-GB" dirty="0"/>
              <a:t> Form or Apprenticeship</a:t>
            </a:r>
          </a:p>
        </p:txBody>
      </p:sp>
      <p:sp>
        <p:nvSpPr>
          <p:cNvPr id="513" name="TextBox 512">
            <a:extLst>
              <a:ext uri="{FF2B5EF4-FFF2-40B4-BE49-F238E27FC236}">
                <a16:creationId xmlns:a16="http://schemas.microsoft.com/office/drawing/2014/main" id="{05F274D9-7660-E24C-9533-8CA4DCEA24FF}"/>
              </a:ext>
            </a:extLst>
          </p:cNvPr>
          <p:cNvSpPr txBox="1"/>
          <p:nvPr/>
        </p:nvSpPr>
        <p:spPr>
          <a:xfrm>
            <a:off x="6162519" y="3090116"/>
            <a:ext cx="12035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Start a job</a:t>
            </a:r>
          </a:p>
        </p:txBody>
      </p:sp>
      <p:sp>
        <p:nvSpPr>
          <p:cNvPr id="514" name="TextBox 513">
            <a:extLst>
              <a:ext uri="{FF2B5EF4-FFF2-40B4-BE49-F238E27FC236}">
                <a16:creationId xmlns:a16="http://schemas.microsoft.com/office/drawing/2014/main" id="{3875540D-5716-B741-AB2C-9365831F5D2E}"/>
              </a:ext>
            </a:extLst>
          </p:cNvPr>
          <p:cNvSpPr txBox="1"/>
          <p:nvPr/>
        </p:nvSpPr>
        <p:spPr>
          <a:xfrm>
            <a:off x="489853" y="12206639"/>
            <a:ext cx="1101504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Take part in activities outside school </a:t>
            </a:r>
          </a:p>
        </p:txBody>
      </p:sp>
      <p:pic>
        <p:nvPicPr>
          <p:cNvPr id="156" name="Picture 15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9" t="10350" r="10325" b="14517"/>
          <a:stretch/>
        </p:blipFill>
        <p:spPr>
          <a:xfrm>
            <a:off x="2456121" y="16905766"/>
            <a:ext cx="552893" cy="542261"/>
          </a:xfrm>
          <a:prstGeom prst="rect">
            <a:avLst/>
          </a:prstGeom>
        </p:spPr>
      </p:pic>
      <p:pic>
        <p:nvPicPr>
          <p:cNvPr id="515" name="Picture 5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9" t="10350" r="10325" b="14517"/>
          <a:stretch/>
        </p:blipFill>
        <p:spPr>
          <a:xfrm>
            <a:off x="6799983" y="16899254"/>
            <a:ext cx="552893" cy="542261"/>
          </a:xfrm>
          <a:prstGeom prst="rect">
            <a:avLst/>
          </a:prstGeom>
        </p:spPr>
      </p:pic>
      <p:sp>
        <p:nvSpPr>
          <p:cNvPr id="516" name="Title 1">
            <a:extLst>
              <a:ext uri="{FF2B5EF4-FFF2-40B4-BE49-F238E27FC236}">
                <a16:creationId xmlns:a16="http://schemas.microsoft.com/office/drawing/2014/main" id="{625B8367-4306-4EA1-8147-83E40F7D9C1B}"/>
              </a:ext>
            </a:extLst>
          </p:cNvPr>
          <p:cNvSpPr txBox="1">
            <a:spLocks/>
          </p:cNvSpPr>
          <p:nvPr/>
        </p:nvSpPr>
        <p:spPr>
          <a:xfrm>
            <a:off x="45767" y="129068"/>
            <a:ext cx="9674496" cy="5939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7200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7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chemeClr val="bg1"/>
                </a:solidFill>
              </a:rPr>
              <a:t>Y7 Employability Learning Journey</a:t>
            </a:r>
          </a:p>
        </p:txBody>
      </p:sp>
      <p:graphicFrame>
        <p:nvGraphicFramePr>
          <p:cNvPr id="157" name="Table 1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307645"/>
              </p:ext>
            </p:extLst>
          </p:nvPr>
        </p:nvGraphicFramePr>
        <p:xfrm>
          <a:off x="489853" y="993383"/>
          <a:ext cx="8854922" cy="382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441">
                  <a:extLst>
                    <a:ext uri="{9D8B030D-6E8A-4147-A177-3AD203B41FA5}">
                      <a16:colId xmlns:a16="http://schemas.microsoft.com/office/drawing/2014/main" val="3227601302"/>
                    </a:ext>
                  </a:extLst>
                </a:gridCol>
                <a:gridCol w="4358650">
                  <a:extLst>
                    <a:ext uri="{9D8B030D-6E8A-4147-A177-3AD203B41FA5}">
                      <a16:colId xmlns:a16="http://schemas.microsoft.com/office/drawing/2014/main" val="488339566"/>
                    </a:ext>
                  </a:extLst>
                </a:gridCol>
                <a:gridCol w="1041625">
                  <a:extLst>
                    <a:ext uri="{9D8B030D-6E8A-4147-A177-3AD203B41FA5}">
                      <a16:colId xmlns:a16="http://schemas.microsoft.com/office/drawing/2014/main" val="1469699526"/>
                    </a:ext>
                  </a:extLst>
                </a:gridCol>
                <a:gridCol w="2447206">
                  <a:extLst>
                    <a:ext uri="{9D8B030D-6E8A-4147-A177-3AD203B41FA5}">
                      <a16:colId xmlns:a16="http://schemas.microsoft.com/office/drawing/2014/main" val="616386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CLASS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01872"/>
                  </a:ext>
                </a:extLst>
              </a:tr>
            </a:tbl>
          </a:graphicData>
        </a:graphic>
      </p:graphicFrame>
      <p:sp>
        <p:nvSpPr>
          <p:cNvPr id="517" name="TextBox 516">
            <a:extLst>
              <a:ext uri="{FF2B5EF4-FFF2-40B4-BE49-F238E27FC236}">
                <a16:creationId xmlns:a16="http://schemas.microsoft.com/office/drawing/2014/main" id="{3875540D-5716-B741-AB2C-9365831F5D2E}"/>
              </a:ext>
            </a:extLst>
          </p:cNvPr>
          <p:cNvSpPr txBox="1"/>
          <p:nvPr/>
        </p:nvSpPr>
        <p:spPr>
          <a:xfrm>
            <a:off x="482739" y="12962615"/>
            <a:ext cx="1101504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Represent school</a:t>
            </a:r>
          </a:p>
        </p:txBody>
      </p:sp>
      <p:cxnSp>
        <p:nvCxnSpPr>
          <p:cNvPr id="518" name="Straight Connector 517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V="1">
            <a:off x="3641028" y="16081430"/>
            <a:ext cx="0" cy="6020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9" name="Straight Connector 518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V="1">
            <a:off x="5186952" y="16072653"/>
            <a:ext cx="0" cy="6020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" name="Straight Connector 519">
            <a:extLst>
              <a:ext uri="{FF2B5EF4-FFF2-40B4-BE49-F238E27FC236}">
                <a16:creationId xmlns:a16="http://schemas.microsoft.com/office/drawing/2014/main" id="{E8AAB0BF-36A9-804A-8EA6-26A41D71410B}"/>
              </a:ext>
            </a:extLst>
          </p:cNvPr>
          <p:cNvCxnSpPr>
            <a:cxnSpLocks/>
          </p:cNvCxnSpPr>
          <p:nvPr/>
        </p:nvCxnSpPr>
        <p:spPr>
          <a:xfrm flipV="1">
            <a:off x="3360111" y="13900473"/>
            <a:ext cx="0" cy="61943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1" name="TextBox 520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5256569" y="12924306"/>
            <a:ext cx="1101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Formula One Challenge</a:t>
            </a:r>
          </a:p>
        </p:txBody>
      </p:sp>
      <p:cxnSp>
        <p:nvCxnSpPr>
          <p:cNvPr id="522" name="Straight Connector 521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8093581" y="8219504"/>
            <a:ext cx="361647" cy="49635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3" name="Straight Connector 522">
            <a:extLst>
              <a:ext uri="{FF2B5EF4-FFF2-40B4-BE49-F238E27FC236}">
                <a16:creationId xmlns:a16="http://schemas.microsoft.com/office/drawing/2014/main" id="{ADEA7341-227F-C94C-8590-9A4C26562B61}"/>
              </a:ext>
            </a:extLst>
          </p:cNvPr>
          <p:cNvCxnSpPr>
            <a:cxnSpLocks/>
          </p:cNvCxnSpPr>
          <p:nvPr/>
        </p:nvCxnSpPr>
        <p:spPr>
          <a:xfrm>
            <a:off x="6298633" y="12808043"/>
            <a:ext cx="0" cy="7362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4" name="TextBox 523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6189913" y="13009741"/>
            <a:ext cx="11013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The Big Bang</a:t>
            </a:r>
          </a:p>
        </p:txBody>
      </p:sp>
      <p:cxnSp>
        <p:nvCxnSpPr>
          <p:cNvPr id="525" name="Straight Connector 524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</p:cNvCxnSpPr>
          <p:nvPr/>
        </p:nvCxnSpPr>
        <p:spPr>
          <a:xfrm>
            <a:off x="2749841" y="12829978"/>
            <a:ext cx="0" cy="7362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6" name="Straight Connector 525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 flipV="1">
            <a:off x="2125635" y="13887832"/>
            <a:ext cx="4819" cy="63589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7" name="Straight Connector 526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V="1">
            <a:off x="7305961" y="16051999"/>
            <a:ext cx="0" cy="6020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Straight Connector 527">
            <a:extLst>
              <a:ext uri="{FF2B5EF4-FFF2-40B4-BE49-F238E27FC236}">
                <a16:creationId xmlns:a16="http://schemas.microsoft.com/office/drawing/2014/main" id="{1BD8ADA5-D946-5C42-A4AE-03B3AA1B8A94}"/>
              </a:ext>
            </a:extLst>
          </p:cNvPr>
          <p:cNvCxnSpPr>
            <a:cxnSpLocks/>
          </p:cNvCxnSpPr>
          <p:nvPr/>
        </p:nvCxnSpPr>
        <p:spPr>
          <a:xfrm>
            <a:off x="6833179" y="15017391"/>
            <a:ext cx="0" cy="63966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9" name="Straight Connector 528">
            <a:extLst>
              <a:ext uri="{FF2B5EF4-FFF2-40B4-BE49-F238E27FC236}">
                <a16:creationId xmlns:a16="http://schemas.microsoft.com/office/drawing/2014/main" id="{43477E16-76BB-2647-B285-CEDE093FB07B}"/>
              </a:ext>
            </a:extLst>
          </p:cNvPr>
          <p:cNvCxnSpPr>
            <a:cxnSpLocks/>
          </p:cNvCxnSpPr>
          <p:nvPr/>
        </p:nvCxnSpPr>
        <p:spPr>
          <a:xfrm flipV="1">
            <a:off x="7678487" y="11618735"/>
            <a:ext cx="0" cy="63207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0" name="Straight Connector 529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8228798" y="10486827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1" name="Straight Connector 530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V="1">
            <a:off x="2117433" y="9507587"/>
            <a:ext cx="3058" cy="692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Connector 531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514365" y="9742828"/>
            <a:ext cx="835285" cy="1422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3" name="Straight Connector 532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V="1">
            <a:off x="7859681" y="7336523"/>
            <a:ext cx="3058" cy="692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4" name="Straight Connector 533">
            <a:extLst>
              <a:ext uri="{FF2B5EF4-FFF2-40B4-BE49-F238E27FC236}">
                <a16:creationId xmlns:a16="http://schemas.microsoft.com/office/drawing/2014/main" id="{678CCBEC-9EFB-B247-8355-3436510655BE}"/>
              </a:ext>
            </a:extLst>
          </p:cNvPr>
          <p:cNvCxnSpPr>
            <a:cxnSpLocks/>
          </p:cNvCxnSpPr>
          <p:nvPr/>
        </p:nvCxnSpPr>
        <p:spPr>
          <a:xfrm flipH="1">
            <a:off x="8300361" y="6505835"/>
            <a:ext cx="348974" cy="56085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C6FF876DC4584CBFF151AB12C6323D" ma:contentTypeVersion="8" ma:contentTypeDescription="Create a new document." ma:contentTypeScope="" ma:versionID="c52f77bde24d9717b76972be4486f964">
  <xsd:schema xmlns:xsd="http://www.w3.org/2001/XMLSchema" xmlns:xs="http://www.w3.org/2001/XMLSchema" xmlns:p="http://schemas.microsoft.com/office/2006/metadata/properties" xmlns:ns2="269a9331-e43c-40b4-8f16-decccc0b655b" xmlns:ns3="73516493-9cda-4de3-a954-6bcbf12ab1d3" targetNamespace="http://schemas.microsoft.com/office/2006/metadata/properties" ma:root="true" ma:fieldsID="ebe6ebf319180dee960fd2c6298c19e2" ns2:_="" ns3:_="">
    <xsd:import namespace="269a9331-e43c-40b4-8f16-decccc0b655b"/>
    <xsd:import namespace="73516493-9cda-4de3-a954-6bcbf12ab1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9a9331-e43c-40b4-8f16-decccc0b65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516493-9cda-4de3-a954-6bcbf12ab1d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A48563-A63E-4BB2-ADCC-2C46FB14894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FCB4DD0-B414-475C-BBB1-DE55C39D3A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B2D680-A1C8-489A-A82B-72067992B2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9a9331-e43c-40b4-8f16-decccc0b655b"/>
    <ds:schemaRef ds:uri="73516493-9cda-4de3-a954-6bcbf12ab1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5434</TotalTime>
  <Words>402</Words>
  <Application>Microsoft Office PowerPoint</Application>
  <PresentationFormat>Custom</PresentationFormat>
  <Paragraphs>94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Miss Woolley</cp:lastModifiedBy>
  <cp:revision>260</cp:revision>
  <cp:lastPrinted>2018-09-02T17:44:52Z</cp:lastPrinted>
  <dcterms:created xsi:type="dcterms:W3CDTF">2018-02-08T08:28:53Z</dcterms:created>
  <dcterms:modified xsi:type="dcterms:W3CDTF">2025-05-02T12:23:25Z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0x01010007C6FF876DC4584CBFF151AB12C6323D</vt:lpwstr>
  </property>
</Properties>
</file>