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9" r:id="rId5"/>
    <p:sldId id="287" r:id="rId6"/>
    <p:sldId id="267" r:id="rId7"/>
    <p:sldId id="292" r:id="rId8"/>
    <p:sldId id="268" r:id="rId9"/>
    <p:sldId id="274" r:id="rId10"/>
    <p:sldId id="294" r:id="rId11"/>
    <p:sldId id="276" r:id="rId12"/>
    <p:sldId id="278" r:id="rId13"/>
    <p:sldId id="271" r:id="rId14"/>
  </p:sldIdLst>
  <p:sldSz cx="6858000" cy="9906000" type="A4"/>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CF2DE7-CAD7-454A-80E1-641E50DD2F70}" v="1" dt="2024-06-07T07:16:16.9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265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D71C9C4-A127-4547-BAB9-7BD3C05EB44A}" type="datetimeFigureOut">
              <a:rPr lang="en-GB" smtClean="0"/>
              <a:t>22/10/2024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9C32EE-2A88-42D7-9F29-6CB9DB459194}" type="slidenum">
              <a:rPr lang="en-GB" smtClean="0"/>
              <a:t>‹#›</a:t>
            </a:fld>
            <a:endParaRPr lang="en-GB"/>
          </a:p>
        </p:txBody>
      </p:sp>
    </p:spTree>
    <p:extLst>
      <p:ext uri="{BB962C8B-B14F-4D97-AF65-F5344CB8AC3E}">
        <p14:creationId xmlns:p14="http://schemas.microsoft.com/office/powerpoint/2010/main" val="2363107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71C9C4-A127-4547-BAB9-7BD3C05EB44A}" type="datetimeFigureOut">
              <a:rPr lang="en-GB" smtClean="0"/>
              <a:t>22/10/2024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9C32EE-2A88-42D7-9F29-6CB9DB459194}" type="slidenum">
              <a:rPr lang="en-GB" smtClean="0"/>
              <a:t>‹#›</a:t>
            </a:fld>
            <a:endParaRPr lang="en-GB"/>
          </a:p>
        </p:txBody>
      </p:sp>
    </p:spTree>
    <p:extLst>
      <p:ext uri="{BB962C8B-B14F-4D97-AF65-F5344CB8AC3E}">
        <p14:creationId xmlns:p14="http://schemas.microsoft.com/office/powerpoint/2010/main" val="4028282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71C9C4-A127-4547-BAB9-7BD3C05EB44A}" type="datetimeFigureOut">
              <a:rPr lang="en-GB" smtClean="0"/>
              <a:t>22/10/2024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9C32EE-2A88-42D7-9F29-6CB9DB459194}" type="slidenum">
              <a:rPr lang="en-GB" smtClean="0"/>
              <a:t>‹#›</a:t>
            </a:fld>
            <a:endParaRPr lang="en-GB"/>
          </a:p>
        </p:txBody>
      </p:sp>
    </p:spTree>
    <p:extLst>
      <p:ext uri="{BB962C8B-B14F-4D97-AF65-F5344CB8AC3E}">
        <p14:creationId xmlns:p14="http://schemas.microsoft.com/office/powerpoint/2010/main" val="3135384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71C9C4-A127-4547-BAB9-7BD3C05EB44A}" type="datetimeFigureOut">
              <a:rPr lang="en-GB" smtClean="0"/>
              <a:t>22/10/2024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9C32EE-2A88-42D7-9F29-6CB9DB459194}" type="slidenum">
              <a:rPr lang="en-GB" smtClean="0"/>
              <a:t>‹#›</a:t>
            </a:fld>
            <a:endParaRPr lang="en-GB"/>
          </a:p>
        </p:txBody>
      </p:sp>
    </p:spTree>
    <p:extLst>
      <p:ext uri="{BB962C8B-B14F-4D97-AF65-F5344CB8AC3E}">
        <p14:creationId xmlns:p14="http://schemas.microsoft.com/office/powerpoint/2010/main" val="2443207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71C9C4-A127-4547-BAB9-7BD3C05EB44A}" type="datetimeFigureOut">
              <a:rPr lang="en-GB" smtClean="0"/>
              <a:t>22/10/2024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9C32EE-2A88-42D7-9F29-6CB9DB459194}" type="slidenum">
              <a:rPr lang="en-GB" smtClean="0"/>
              <a:t>‹#›</a:t>
            </a:fld>
            <a:endParaRPr lang="en-GB"/>
          </a:p>
        </p:txBody>
      </p:sp>
    </p:spTree>
    <p:extLst>
      <p:ext uri="{BB962C8B-B14F-4D97-AF65-F5344CB8AC3E}">
        <p14:creationId xmlns:p14="http://schemas.microsoft.com/office/powerpoint/2010/main" val="3203929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71C9C4-A127-4547-BAB9-7BD3C05EB44A}" type="datetimeFigureOut">
              <a:rPr lang="en-GB" smtClean="0"/>
              <a:t>22/10/2024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9C32EE-2A88-42D7-9F29-6CB9DB459194}" type="slidenum">
              <a:rPr lang="en-GB" smtClean="0"/>
              <a:t>‹#›</a:t>
            </a:fld>
            <a:endParaRPr lang="en-GB"/>
          </a:p>
        </p:txBody>
      </p:sp>
    </p:spTree>
    <p:extLst>
      <p:ext uri="{BB962C8B-B14F-4D97-AF65-F5344CB8AC3E}">
        <p14:creationId xmlns:p14="http://schemas.microsoft.com/office/powerpoint/2010/main" val="1707525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1C9C4-A127-4547-BAB9-7BD3C05EB44A}" type="datetimeFigureOut">
              <a:rPr lang="en-GB" smtClean="0"/>
              <a:t>22/10/2024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9C32EE-2A88-42D7-9F29-6CB9DB459194}" type="slidenum">
              <a:rPr lang="en-GB" smtClean="0"/>
              <a:t>‹#›</a:t>
            </a:fld>
            <a:endParaRPr lang="en-GB"/>
          </a:p>
        </p:txBody>
      </p:sp>
    </p:spTree>
    <p:extLst>
      <p:ext uri="{BB962C8B-B14F-4D97-AF65-F5344CB8AC3E}">
        <p14:creationId xmlns:p14="http://schemas.microsoft.com/office/powerpoint/2010/main" val="2295107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71C9C4-A127-4547-BAB9-7BD3C05EB44A}" type="datetimeFigureOut">
              <a:rPr lang="en-GB" smtClean="0"/>
              <a:t>22/10/2024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9C32EE-2A88-42D7-9F29-6CB9DB459194}" type="slidenum">
              <a:rPr lang="en-GB" smtClean="0"/>
              <a:t>‹#›</a:t>
            </a:fld>
            <a:endParaRPr lang="en-GB"/>
          </a:p>
        </p:txBody>
      </p:sp>
    </p:spTree>
    <p:extLst>
      <p:ext uri="{BB962C8B-B14F-4D97-AF65-F5344CB8AC3E}">
        <p14:creationId xmlns:p14="http://schemas.microsoft.com/office/powerpoint/2010/main" val="2306693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71C9C4-A127-4547-BAB9-7BD3C05EB44A}" type="datetimeFigureOut">
              <a:rPr lang="en-GB" smtClean="0"/>
              <a:t>22/10/2024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9C32EE-2A88-42D7-9F29-6CB9DB459194}" type="slidenum">
              <a:rPr lang="en-GB" smtClean="0"/>
              <a:t>‹#›</a:t>
            </a:fld>
            <a:endParaRPr lang="en-GB"/>
          </a:p>
        </p:txBody>
      </p:sp>
    </p:spTree>
    <p:extLst>
      <p:ext uri="{BB962C8B-B14F-4D97-AF65-F5344CB8AC3E}">
        <p14:creationId xmlns:p14="http://schemas.microsoft.com/office/powerpoint/2010/main" val="3621970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D71C9C4-A127-4547-BAB9-7BD3C05EB44A}" type="datetimeFigureOut">
              <a:rPr lang="en-GB" smtClean="0"/>
              <a:t>22/10/2024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9C32EE-2A88-42D7-9F29-6CB9DB459194}" type="slidenum">
              <a:rPr lang="en-GB" smtClean="0"/>
              <a:t>‹#›</a:t>
            </a:fld>
            <a:endParaRPr lang="en-GB"/>
          </a:p>
        </p:txBody>
      </p:sp>
    </p:spTree>
    <p:extLst>
      <p:ext uri="{BB962C8B-B14F-4D97-AF65-F5344CB8AC3E}">
        <p14:creationId xmlns:p14="http://schemas.microsoft.com/office/powerpoint/2010/main" val="2177131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D71C9C4-A127-4547-BAB9-7BD3C05EB44A}" type="datetimeFigureOut">
              <a:rPr lang="en-GB" smtClean="0"/>
              <a:t>22/10/2024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9C32EE-2A88-42D7-9F29-6CB9DB459194}" type="slidenum">
              <a:rPr lang="en-GB" smtClean="0"/>
              <a:t>‹#›</a:t>
            </a:fld>
            <a:endParaRPr lang="en-GB"/>
          </a:p>
        </p:txBody>
      </p:sp>
    </p:spTree>
    <p:extLst>
      <p:ext uri="{BB962C8B-B14F-4D97-AF65-F5344CB8AC3E}">
        <p14:creationId xmlns:p14="http://schemas.microsoft.com/office/powerpoint/2010/main" val="122527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D71C9C4-A127-4547-BAB9-7BD3C05EB44A}" type="datetimeFigureOut">
              <a:rPr lang="en-GB" smtClean="0"/>
              <a:t>22/10/2024</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19C32EE-2A88-42D7-9F29-6CB9DB459194}" type="slidenum">
              <a:rPr lang="en-GB" smtClean="0"/>
              <a:t>‹#›</a:t>
            </a:fld>
            <a:endParaRPr lang="en-GB"/>
          </a:p>
        </p:txBody>
      </p:sp>
    </p:spTree>
    <p:extLst>
      <p:ext uri="{BB962C8B-B14F-4D97-AF65-F5344CB8AC3E}">
        <p14:creationId xmlns:p14="http://schemas.microsoft.com/office/powerpoint/2010/main" val="16482904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www.google.com/imgres?imgurl=http://www.enterprise4education.com/wp-content/themes/e4e/images/logo.png&amp;imgrefurl=http://www.enterprise4education.com/&amp;docid=Df5SBuqa-4NP4M&amp;tbnid=P4O2Lgeo89Z80M:&amp;vet=10ahUKEwiTn9abvf3aAhUBOsAKHW8oA5YQMwhcKBYwFg..i&amp;w=168&amp;h=102&amp;safe=strict&amp;bih=673&amp;biw=1024&amp;q=enterprise%204%20education%20derby&amp;ved=0ahUKEwiTn9abvf3aAhUBOsAKHW8oA5YQMwhcKBYwFg&amp;iact=mrc&amp;uact=8" TargetMode="External"/><Relationship Id="rId13" Type="http://schemas.openxmlformats.org/officeDocument/2006/relationships/image" Target="../media/image41.png"/><Relationship Id="rId3" Type="http://schemas.openxmlformats.org/officeDocument/2006/relationships/image" Target="../media/image34.jpeg"/><Relationship Id="rId7" Type="http://schemas.openxmlformats.org/officeDocument/2006/relationships/image" Target="../media/image36.jpeg"/><Relationship Id="rId12" Type="http://schemas.openxmlformats.org/officeDocument/2006/relationships/image" Target="../media/image40.png"/><Relationship Id="rId17" Type="http://schemas.openxmlformats.org/officeDocument/2006/relationships/image" Target="../media/image44.png"/><Relationship Id="rId2" Type="http://schemas.openxmlformats.org/officeDocument/2006/relationships/image" Target="../media/image33.jpeg"/><Relationship Id="rId16"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cid:image001.jpg@01D3E7AE.7882CC40" TargetMode="External"/><Relationship Id="rId11" Type="http://schemas.openxmlformats.org/officeDocument/2006/relationships/image" Target="../media/image39.png"/><Relationship Id="rId5" Type="http://schemas.openxmlformats.org/officeDocument/2006/relationships/image" Target="../media/image35.jpeg"/><Relationship Id="rId15" Type="http://schemas.openxmlformats.org/officeDocument/2006/relationships/image" Target="../media/image2.png"/><Relationship Id="rId10" Type="http://schemas.openxmlformats.org/officeDocument/2006/relationships/image" Target="../media/image38.jpeg"/><Relationship Id="rId4" Type="http://schemas.openxmlformats.org/officeDocument/2006/relationships/hyperlink" Target="https://www.young-enterprise.org.uk/" TargetMode="External"/><Relationship Id="rId9" Type="http://schemas.openxmlformats.org/officeDocument/2006/relationships/image" Target="../media/image37.png"/><Relationship Id="rId1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hyperlink" Target="https://www.murraypark.derby.sch.uk/ofsted-reports/"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murraypark.derby.sch.uk/key-information/vacancies/"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sv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image" Target="../media/image2.png"/><Relationship Id="rId16" Type="http://schemas.openxmlformats.org/officeDocument/2006/relationships/image" Target="../media/image24.svg"/><Relationship Id="rId20" Type="http://schemas.openxmlformats.org/officeDocument/2006/relationships/image" Target="../media/image28.sv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jpeg"/><Relationship Id="rId10" Type="http://schemas.openxmlformats.org/officeDocument/2006/relationships/image" Target="../media/image18.svg"/><Relationship Id="rId19" Type="http://schemas.openxmlformats.org/officeDocument/2006/relationships/image" Target="../media/image27.pn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 Id="rId22" Type="http://schemas.openxmlformats.org/officeDocument/2006/relationships/image" Target="../media/image30.sv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0A63511-C3C9-4EC4-A45C-A05F66E641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08" y="675438"/>
            <a:ext cx="6889608" cy="4577581"/>
          </a:xfrm>
          <a:prstGeom prst="rect">
            <a:avLst/>
          </a:prstGeom>
        </p:spPr>
      </p:pic>
      <p:sp>
        <p:nvSpPr>
          <p:cNvPr id="2" name="Rectangle 1"/>
          <p:cNvSpPr/>
          <p:nvPr/>
        </p:nvSpPr>
        <p:spPr>
          <a:xfrm>
            <a:off x="9941" y="4550422"/>
            <a:ext cx="6858000" cy="211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b="1" dirty="0">
                <a:solidFill>
                  <a:srgbClr val="002060"/>
                </a:solidFill>
                <a:latin typeface="Trajan Pro"/>
              </a:rPr>
              <a:t>Part Time Cleaner </a:t>
            </a:r>
          </a:p>
        </p:txBody>
      </p:sp>
      <p:graphicFrame>
        <p:nvGraphicFramePr>
          <p:cNvPr id="4" name="Table 3"/>
          <p:cNvGraphicFramePr>
            <a:graphicFrameLocks noGrp="1"/>
          </p:cNvGraphicFramePr>
          <p:nvPr>
            <p:extLst>
              <p:ext uri="{D42A27DB-BD31-4B8C-83A1-F6EECF244321}">
                <p14:modId xmlns:p14="http://schemas.microsoft.com/office/powerpoint/2010/main" val="2297269173"/>
              </p:ext>
            </p:extLst>
          </p:nvPr>
        </p:nvGraphicFramePr>
        <p:xfrm>
          <a:off x="-31609" y="5764000"/>
          <a:ext cx="6911874" cy="2117559"/>
        </p:xfrm>
        <a:graphic>
          <a:graphicData uri="http://schemas.openxmlformats.org/drawingml/2006/table">
            <a:tbl>
              <a:tblPr firstRow="1" bandRow="1">
                <a:tableStyleId>{5C22544A-7EE6-4342-B048-85BDC9FD1C3A}</a:tableStyleId>
              </a:tblPr>
              <a:tblGrid>
                <a:gridCol w="3455937">
                  <a:extLst>
                    <a:ext uri="{9D8B030D-6E8A-4147-A177-3AD203B41FA5}">
                      <a16:colId xmlns:a16="http://schemas.microsoft.com/office/drawing/2014/main" val="527380478"/>
                    </a:ext>
                  </a:extLst>
                </a:gridCol>
                <a:gridCol w="3455937">
                  <a:extLst>
                    <a:ext uri="{9D8B030D-6E8A-4147-A177-3AD203B41FA5}">
                      <a16:colId xmlns:a16="http://schemas.microsoft.com/office/drawing/2014/main" val="3783528199"/>
                    </a:ext>
                  </a:extLst>
                </a:gridCol>
              </a:tblGrid>
              <a:tr h="617396">
                <a:tc>
                  <a:txBody>
                    <a:bodyPr/>
                    <a:lstStyle/>
                    <a:p>
                      <a:pPr algn="r"/>
                      <a:r>
                        <a:rPr lang="en-GB" sz="1800" b="0" dirty="0">
                          <a:solidFill>
                            <a:srgbClr val="002060"/>
                          </a:solidFill>
                          <a:latin typeface="Trajan Pro"/>
                        </a:rPr>
                        <a:t>Application</a:t>
                      </a:r>
                      <a:r>
                        <a:rPr lang="en-GB" sz="1800" b="0" baseline="0" dirty="0">
                          <a:solidFill>
                            <a:srgbClr val="002060"/>
                          </a:solidFill>
                          <a:latin typeface="Trajan Pro"/>
                        </a:rPr>
                        <a:t> deadline:  </a:t>
                      </a:r>
                      <a:endParaRPr lang="en-GB" sz="1800" b="0" dirty="0">
                        <a:solidFill>
                          <a:srgbClr val="002060"/>
                        </a:solidFill>
                        <a:latin typeface="Trajan Pro" panose="02020502050506020301"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GB" sz="1600" b="0" baseline="0" dirty="0">
                          <a:solidFill>
                            <a:srgbClr val="002060"/>
                          </a:solidFill>
                          <a:latin typeface="Trajan Pro"/>
                        </a:rPr>
                        <a:t>Monday 25</a:t>
                      </a:r>
                      <a:r>
                        <a:rPr lang="en-GB" sz="1600" b="0" baseline="30000" dirty="0">
                          <a:solidFill>
                            <a:srgbClr val="002060"/>
                          </a:solidFill>
                          <a:latin typeface="Trajan Pro"/>
                        </a:rPr>
                        <a:t>th</a:t>
                      </a:r>
                      <a:r>
                        <a:rPr lang="en-GB" sz="1600" b="0" baseline="0" dirty="0">
                          <a:solidFill>
                            <a:srgbClr val="002060"/>
                          </a:solidFill>
                          <a:latin typeface="Trajan Pro"/>
                        </a:rPr>
                        <a:t> November 2024 </a:t>
                      </a:r>
                    </a:p>
                    <a:p>
                      <a:pPr algn="l"/>
                      <a:r>
                        <a:rPr lang="en-GB" sz="1600" b="0" baseline="0" dirty="0">
                          <a:solidFill>
                            <a:srgbClr val="002060"/>
                          </a:solidFill>
                          <a:latin typeface="Trajan Pro"/>
                        </a:rPr>
                        <a:t>at 9am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10671905"/>
                  </a:ext>
                </a:extLst>
              </a:tr>
              <a:tr h="395350">
                <a:tc>
                  <a:txBody>
                    <a:bodyPr/>
                    <a:lstStyle/>
                    <a:p>
                      <a:pPr algn="r"/>
                      <a:r>
                        <a:rPr lang="en-GB" sz="1800" b="0" dirty="0">
                          <a:solidFill>
                            <a:srgbClr val="002060"/>
                          </a:solidFill>
                          <a:latin typeface="Trajan Pro"/>
                        </a:rPr>
                        <a:t>Interview</a:t>
                      </a:r>
                      <a:r>
                        <a:rPr lang="en-GB" sz="1800" b="0" baseline="0" dirty="0">
                          <a:solidFill>
                            <a:srgbClr val="002060"/>
                          </a:solidFill>
                          <a:latin typeface="Trajan Pro"/>
                        </a:rPr>
                        <a:t> Date:</a:t>
                      </a:r>
                      <a:endParaRPr lang="en-GB" sz="1800" b="0" dirty="0">
                        <a:solidFill>
                          <a:srgbClr val="002060"/>
                        </a:solidFill>
                        <a:latin typeface="Trajan Pro"/>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GB" sz="1600" b="0" baseline="0" dirty="0">
                          <a:solidFill>
                            <a:srgbClr val="002060"/>
                          </a:solidFill>
                          <a:latin typeface="Trajan Pro"/>
                        </a:rPr>
                        <a:t>W/C 2</a:t>
                      </a:r>
                      <a:r>
                        <a:rPr lang="en-GB" sz="1600" b="0" baseline="30000" dirty="0">
                          <a:solidFill>
                            <a:srgbClr val="002060"/>
                          </a:solidFill>
                          <a:latin typeface="Trajan Pro"/>
                        </a:rPr>
                        <a:t>nd</a:t>
                      </a:r>
                      <a:r>
                        <a:rPr lang="en-GB" sz="1600" b="0" baseline="0" dirty="0">
                          <a:solidFill>
                            <a:srgbClr val="002060"/>
                          </a:solidFill>
                          <a:latin typeface="Trajan Pro"/>
                        </a:rPr>
                        <a:t> December 2024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39258288"/>
                  </a:ext>
                </a:extLst>
              </a:tr>
              <a:tr h="1104813">
                <a:tc>
                  <a:txBody>
                    <a:bodyPr/>
                    <a:lstStyle/>
                    <a:p>
                      <a:pPr algn="r"/>
                      <a:r>
                        <a:rPr lang="en-GB" sz="1800" b="0" dirty="0">
                          <a:solidFill>
                            <a:srgbClr val="002060"/>
                          </a:solidFill>
                          <a:latin typeface="Trajan Pro"/>
                        </a:rPr>
                        <a:t>Start Date: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b="0" dirty="0">
                          <a:solidFill>
                            <a:srgbClr val="002060"/>
                          </a:solidFill>
                          <a:latin typeface="Trajan Pro"/>
                        </a:rPr>
                        <a:t>4</a:t>
                      </a:r>
                      <a:r>
                        <a:rPr lang="en-GB" sz="1600" b="0" baseline="30000" dirty="0">
                          <a:solidFill>
                            <a:srgbClr val="002060"/>
                          </a:solidFill>
                          <a:latin typeface="Trajan Pro"/>
                        </a:rPr>
                        <a:t>th</a:t>
                      </a:r>
                      <a:r>
                        <a:rPr lang="en-GB" sz="1600" b="0" dirty="0">
                          <a:solidFill>
                            <a:srgbClr val="002060"/>
                          </a:solidFill>
                          <a:latin typeface="Trajan Pro"/>
                        </a:rPr>
                        <a:t> January 2025 </a:t>
                      </a:r>
                      <a:r>
                        <a:rPr lang="en-GB" sz="1600" b="0" dirty="0">
                          <a:solidFill>
                            <a:srgbClr val="002060"/>
                          </a:solidFill>
                          <a:latin typeface="Trajan Pro" panose="02020502050506020301" pitchFamily="18" charset="0"/>
                        </a:rPr>
                        <a:t>(</a:t>
                      </a:r>
                      <a:r>
                        <a:rPr lang="en-GB" sz="1500" b="0" dirty="0">
                          <a:solidFill>
                            <a:srgbClr val="002060"/>
                          </a:solidFill>
                          <a:latin typeface="Trajan Pro" panose="02020502050506020301" pitchFamily="18" charset="0"/>
                        </a:rPr>
                        <a:t>subject to  satisfactory enhanced DBS clearance &amp; references</a:t>
                      </a:r>
                      <a:r>
                        <a:rPr lang="en-GB" sz="1600" b="0" dirty="0">
                          <a:solidFill>
                            <a:srgbClr val="002060"/>
                          </a:solidFill>
                          <a:latin typeface="Trajan Pro" panose="02020502050506020301" pitchFamily="18" charset="0"/>
                        </a:rPr>
                        <a:t>)</a:t>
                      </a:r>
                    </a:p>
                    <a:p>
                      <a:pPr algn="l"/>
                      <a:endParaRPr lang="en-GB" sz="1600" b="0" dirty="0">
                        <a:solidFill>
                          <a:srgbClr val="002060"/>
                        </a:solidFill>
                        <a:latin typeface="Trajan Pro"/>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0538537"/>
                  </a:ext>
                </a:extLst>
              </a:tr>
            </a:tbl>
          </a:graphicData>
        </a:graphic>
      </p:graphicFrame>
      <p:sp>
        <p:nvSpPr>
          <p:cNvPr id="5" name="Rectangle 4"/>
          <p:cNvSpPr/>
          <p:nvPr/>
        </p:nvSpPr>
        <p:spPr>
          <a:xfrm>
            <a:off x="-60616" y="4969618"/>
            <a:ext cx="6918616" cy="283401"/>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0" y="-83008"/>
            <a:ext cx="6858000" cy="972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0" y="-83008"/>
            <a:ext cx="6858000" cy="92886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solidFill>
                  <a:schemeClr val="bg1"/>
                </a:solidFill>
                <a:latin typeface="Trajan Pro" panose="02020502050506020301" pitchFamily="18" charset="0"/>
              </a:rPr>
              <a:t>Murray Park School</a:t>
            </a:r>
          </a:p>
        </p:txBody>
      </p:sp>
      <p:sp>
        <p:nvSpPr>
          <p:cNvPr id="11" name="Rectangle 10"/>
          <p:cNvSpPr/>
          <p:nvPr/>
        </p:nvSpPr>
        <p:spPr>
          <a:xfrm>
            <a:off x="-61599" y="4321634"/>
            <a:ext cx="6926226" cy="863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solidFill>
                  <a:schemeClr val="bg1"/>
                </a:solidFill>
                <a:latin typeface="Trajan Pro" panose="02020502050506020301" pitchFamily="18" charset="0"/>
              </a:rPr>
              <a:t>Applicant Information Pack</a:t>
            </a:r>
          </a:p>
        </p:txBody>
      </p:sp>
      <p:sp>
        <p:nvSpPr>
          <p:cNvPr id="14" name="Flowchart: Manual Input 13"/>
          <p:cNvSpPr/>
          <p:nvPr/>
        </p:nvSpPr>
        <p:spPr>
          <a:xfrm>
            <a:off x="0" y="7881559"/>
            <a:ext cx="6858000" cy="2024442"/>
          </a:xfrm>
          <a:prstGeom prst="flowChartManualInpu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6600"/>
              </a:solidFill>
            </a:endParaRPr>
          </a:p>
        </p:txBody>
      </p:sp>
      <p:sp>
        <p:nvSpPr>
          <p:cNvPr id="15" name="Flowchart: Manual Input 14"/>
          <p:cNvSpPr/>
          <p:nvPr/>
        </p:nvSpPr>
        <p:spPr>
          <a:xfrm>
            <a:off x="0" y="7949344"/>
            <a:ext cx="6858000" cy="1956657"/>
          </a:xfrm>
          <a:prstGeom prst="flowChartManualInpu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6600"/>
              </a:solidFill>
            </a:endParaRPr>
          </a:p>
        </p:txBody>
      </p:sp>
      <p:sp>
        <p:nvSpPr>
          <p:cNvPr id="16" name="Rectangle 15"/>
          <p:cNvSpPr/>
          <p:nvPr/>
        </p:nvSpPr>
        <p:spPr>
          <a:xfrm>
            <a:off x="87314" y="8298838"/>
            <a:ext cx="6745705" cy="1754326"/>
          </a:xfrm>
          <a:prstGeom prst="rect">
            <a:avLst/>
          </a:prstGeom>
          <a:ln>
            <a:noFill/>
          </a:ln>
        </p:spPr>
        <p:txBody>
          <a:bodyPr wrap="square">
            <a:spAutoFit/>
          </a:bodyPr>
          <a:lstStyle/>
          <a:p>
            <a:pPr algn="r" fontAlgn="base"/>
            <a:r>
              <a:rPr lang="en-GB">
                <a:solidFill>
                  <a:srgbClr val="FF6600"/>
                </a:solidFill>
                <a:latin typeface="Trebuchet MS" panose="020B0603020202020204" pitchFamily="34" charset="0"/>
              </a:rPr>
              <a:t>Head Teacher: </a:t>
            </a:r>
            <a:r>
              <a:rPr lang="en-GB">
                <a:solidFill>
                  <a:schemeClr val="bg1"/>
                </a:solidFill>
                <a:latin typeface="Trebuchet MS" panose="020B0603020202020204" pitchFamily="34" charset="0"/>
              </a:rPr>
              <a:t>Mrs N. Caley</a:t>
            </a:r>
            <a:endParaRPr lang="en-GB">
              <a:solidFill>
                <a:srgbClr val="FF6600"/>
              </a:solidFill>
              <a:latin typeface="Trebuchet MS" panose="020B0603020202020204" pitchFamily="34" charset="0"/>
            </a:endParaRPr>
          </a:p>
          <a:p>
            <a:pPr algn="r" fontAlgn="base"/>
            <a:r>
              <a:rPr lang="en-GB">
                <a:solidFill>
                  <a:srgbClr val="FF6600"/>
                </a:solidFill>
                <a:latin typeface="Trebuchet MS" panose="020B0603020202020204" pitchFamily="34" charset="0"/>
              </a:rPr>
              <a:t>Address: </a:t>
            </a:r>
            <a:r>
              <a:rPr lang="en-GB">
                <a:solidFill>
                  <a:schemeClr val="bg1"/>
                </a:solidFill>
                <a:latin typeface="Trebuchet MS" panose="020B0603020202020204" pitchFamily="34" charset="0"/>
              </a:rPr>
              <a:t>Murray Road, Mickleover, Derby, DE3 9LL </a:t>
            </a:r>
          </a:p>
          <a:p>
            <a:pPr algn="r" fontAlgn="base"/>
            <a:r>
              <a:rPr lang="en-GB">
                <a:solidFill>
                  <a:srgbClr val="FF6600"/>
                </a:solidFill>
                <a:latin typeface="Trebuchet MS" panose="020B0603020202020204" pitchFamily="34" charset="0"/>
              </a:rPr>
              <a:t>Telephone: </a:t>
            </a:r>
            <a:r>
              <a:rPr lang="en-GB">
                <a:solidFill>
                  <a:schemeClr val="bg1"/>
                </a:solidFill>
                <a:latin typeface="Trebuchet MS" panose="020B0603020202020204" pitchFamily="34" charset="0"/>
              </a:rPr>
              <a:t>01332 515921</a:t>
            </a:r>
          </a:p>
          <a:p>
            <a:pPr algn="r" fontAlgn="base"/>
            <a:r>
              <a:rPr lang="en-GB">
                <a:solidFill>
                  <a:srgbClr val="FF6600"/>
                </a:solidFill>
                <a:latin typeface="Trebuchet MS" panose="020B0603020202020204" pitchFamily="34" charset="0"/>
              </a:rPr>
              <a:t>Web: </a:t>
            </a:r>
            <a:r>
              <a:rPr lang="en-GB">
                <a:solidFill>
                  <a:schemeClr val="bg1"/>
                </a:solidFill>
                <a:latin typeface="Trebuchet MS" panose="020B0603020202020204" pitchFamily="34" charset="0"/>
              </a:rPr>
              <a:t>www.murraypark.derby.sch.uk </a:t>
            </a:r>
          </a:p>
          <a:p>
            <a:pPr algn="r" fontAlgn="base"/>
            <a:r>
              <a:rPr lang="en-GB">
                <a:solidFill>
                  <a:srgbClr val="FF6600"/>
                </a:solidFill>
                <a:latin typeface="Trebuchet MS" panose="020B0603020202020204" pitchFamily="34" charset="0"/>
              </a:rPr>
              <a:t>Recruitment Email: </a:t>
            </a:r>
            <a:r>
              <a:rPr lang="en-GB">
                <a:solidFill>
                  <a:schemeClr val="bg1"/>
                </a:solidFill>
                <a:latin typeface="Trebuchet MS" panose="020B0603020202020204" pitchFamily="34" charset="0"/>
              </a:rPr>
              <a:t>recruitment@murraypark.derby.sch.uk</a:t>
            </a:r>
          </a:p>
          <a:p>
            <a:pPr algn="r" fontAlgn="base"/>
            <a:endParaRPr lang="en-GB" sz="1600" b="0" i="0" u="none" strike="noStrike">
              <a:solidFill>
                <a:schemeClr val="bg1"/>
              </a:solidFill>
              <a:effectLst/>
              <a:latin typeface="Trebuchet MS" panose="020B0603020202020204" pitchFamily="34" charset="0"/>
            </a:endParaRPr>
          </a:p>
        </p:txBody>
      </p:sp>
      <p:pic>
        <p:nvPicPr>
          <p:cNvPr id="17" name="Picture 16"/>
          <p:cNvPicPr>
            <a:picLocks noChangeAspect="1"/>
          </p:cNvPicPr>
          <p:nvPr/>
        </p:nvPicPr>
        <p:blipFill>
          <a:blip r:embed="rId3"/>
          <a:stretch>
            <a:fillRect/>
          </a:stretch>
        </p:blipFill>
        <p:spPr>
          <a:xfrm>
            <a:off x="351898" y="8626873"/>
            <a:ext cx="774513" cy="774513"/>
          </a:xfrm>
          <a:prstGeom prst="rect">
            <a:avLst/>
          </a:prstGeom>
        </p:spPr>
      </p:pic>
      <p:sp>
        <p:nvSpPr>
          <p:cNvPr id="3" name="Rectangle 2"/>
          <p:cNvSpPr/>
          <p:nvPr/>
        </p:nvSpPr>
        <p:spPr>
          <a:xfrm>
            <a:off x="102953" y="7384362"/>
            <a:ext cx="6777312" cy="646331"/>
          </a:xfrm>
          <a:prstGeom prst="rect">
            <a:avLst/>
          </a:prstGeom>
        </p:spPr>
        <p:txBody>
          <a:bodyPr wrap="square">
            <a:spAutoFit/>
          </a:bodyPr>
          <a:lstStyle/>
          <a:p>
            <a:r>
              <a:rPr lang="en-GB" sz="1200" b="1" i="1" dirty="0">
                <a:solidFill>
                  <a:srgbClr val="002060"/>
                </a:solidFill>
                <a:latin typeface="Trebuchet MS" panose="020B0603020202020204" pitchFamily="34" charset="0"/>
              </a:rPr>
              <a:t>Murray Park School is committed to safeguarding and promoting the welfare of children and appointment to this post is subject to a criminal record and background check and references</a:t>
            </a:r>
          </a:p>
        </p:txBody>
      </p:sp>
      <p:pic>
        <p:nvPicPr>
          <p:cNvPr id="12" name="Picture 11" descr="Logo&#10;&#10;Description automatically generated">
            <a:extLst>
              <a:ext uri="{FF2B5EF4-FFF2-40B4-BE49-F238E27FC236}">
                <a16:creationId xmlns:a16="http://schemas.microsoft.com/office/drawing/2014/main" id="{8207A060-93E8-3342-F603-AE41488562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42" y="965779"/>
            <a:ext cx="957339" cy="957339"/>
          </a:xfrm>
          <a:prstGeom prst="rect">
            <a:avLst/>
          </a:prstGeom>
        </p:spPr>
      </p:pic>
    </p:spTree>
    <p:extLst>
      <p:ext uri="{BB962C8B-B14F-4D97-AF65-F5344CB8AC3E}">
        <p14:creationId xmlns:p14="http://schemas.microsoft.com/office/powerpoint/2010/main" val="1087197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289975"/>
            <a:ext cx="6858000" cy="58743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C:\Users\cpearch\AppData\Local\Microsoft\Windows\INetCache\Content.Outlook\KMOJ1RZW\Career-Mark-Logo (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064" y="7131833"/>
            <a:ext cx="821282" cy="746867"/>
          </a:xfrm>
          <a:prstGeom prst="rect">
            <a:avLst/>
          </a:prstGeom>
          <a:noFill/>
          <a:ln>
            <a:noFill/>
          </a:ln>
        </p:spPr>
      </p:pic>
      <p:pic>
        <p:nvPicPr>
          <p:cNvPr id="15" name="Picture 14" descr="C:\Users\cpearch\AppData\Local\Microsoft\Windows\Temporary Internet Files\Content.Outlook\NCZXSFB8\partnership portrait 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2419" y="7154897"/>
            <a:ext cx="749355" cy="734167"/>
          </a:xfrm>
          <a:prstGeom prst="rect">
            <a:avLst/>
          </a:prstGeom>
          <a:noFill/>
          <a:ln>
            <a:noFill/>
          </a:ln>
        </p:spPr>
      </p:pic>
      <p:pic>
        <p:nvPicPr>
          <p:cNvPr id="16" name="Picture 15" descr="Young Enterprise logo">
            <a:hlinkClick r:id="rId4"/>
          </p:cNvPr>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2220938" y="7168028"/>
            <a:ext cx="1105817" cy="710672"/>
          </a:xfrm>
          <a:prstGeom prst="rect">
            <a:avLst/>
          </a:prstGeom>
          <a:noFill/>
          <a:ln>
            <a:noFill/>
          </a:ln>
        </p:spPr>
      </p:pic>
      <p:pic>
        <p:nvPicPr>
          <p:cNvPr id="17" name="Picture 16" descr="C:\Users\cpearch\AppData\Local\Microsoft\Windows\Temporary Internet Files\Content.Outlook\NCZXSFB8\TMUK Partner school logo Sept 17.jpg"/>
          <p:cNvPicPr/>
          <p:nvPr/>
        </p:nvPicPr>
        <p:blipFill rotWithShape="1">
          <a:blip r:embed="rId7" cstate="print">
            <a:extLst>
              <a:ext uri="{28A0092B-C50C-407E-A947-70E740481C1C}">
                <a14:useLocalDpi xmlns:a14="http://schemas.microsoft.com/office/drawing/2010/main" val="0"/>
              </a:ext>
            </a:extLst>
          </a:blip>
          <a:srcRect l="16893" r="12794"/>
          <a:stretch/>
        </p:blipFill>
        <p:spPr bwMode="auto">
          <a:xfrm>
            <a:off x="3360838" y="7147708"/>
            <a:ext cx="821283" cy="751312"/>
          </a:xfrm>
          <a:prstGeom prst="rect">
            <a:avLst/>
          </a:prstGeom>
          <a:noFill/>
          <a:ln>
            <a:noFill/>
          </a:ln>
        </p:spPr>
      </p:pic>
      <p:pic>
        <p:nvPicPr>
          <p:cNvPr id="18" name="Picture 17" descr="Image result for enterprise 4 education derby">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4239876" y="7194853"/>
            <a:ext cx="813542" cy="612357"/>
          </a:xfrm>
          <a:prstGeom prst="rect">
            <a:avLst/>
          </a:prstGeom>
          <a:noFill/>
          <a:ln>
            <a:noFill/>
          </a:ln>
        </p:spPr>
      </p:pic>
      <p:pic>
        <p:nvPicPr>
          <p:cNvPr id="19" name="Picture 18" descr="C:\Users\cpearch\AppData\Local\Microsoft\Windows\Temporary Internet Files\Content.Outlook\NCZXSFB8\Learn by Design white_tagline_PRINT.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11173" y="7201470"/>
            <a:ext cx="1018600" cy="626327"/>
          </a:xfrm>
          <a:prstGeom prst="rect">
            <a:avLst/>
          </a:prstGeom>
          <a:noFill/>
          <a:ln>
            <a:noFill/>
          </a:ln>
        </p:spPr>
      </p:pic>
      <p:sp>
        <p:nvSpPr>
          <p:cNvPr id="29" name="Rectangle 28"/>
          <p:cNvSpPr/>
          <p:nvPr/>
        </p:nvSpPr>
        <p:spPr>
          <a:xfrm>
            <a:off x="0" y="11375"/>
            <a:ext cx="6858000" cy="78442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solidFill>
                <a:schemeClr val="bg1"/>
              </a:solidFill>
              <a:latin typeface="Trajan Pro" panose="02020502050506020301" pitchFamily="18" charset="0"/>
            </a:endParaRPr>
          </a:p>
        </p:txBody>
      </p:sp>
      <p:pic>
        <p:nvPicPr>
          <p:cNvPr id="27" name="Picture 26"/>
          <p:cNvPicPr>
            <a:picLocks noChangeAspect="1"/>
          </p:cNvPicPr>
          <p:nvPr/>
        </p:nvPicPr>
        <p:blipFill rotWithShape="1">
          <a:blip r:embed="rId11"/>
          <a:srcRect t="2644" r="2565" b="1"/>
          <a:stretch/>
        </p:blipFill>
        <p:spPr>
          <a:xfrm>
            <a:off x="101197" y="131120"/>
            <a:ext cx="560300" cy="559844"/>
          </a:xfrm>
          <a:prstGeom prst="roundRect">
            <a:avLst/>
          </a:prstGeom>
        </p:spPr>
      </p:pic>
      <p:pic>
        <p:nvPicPr>
          <p:cNvPr id="28" name="Picture 27"/>
          <p:cNvPicPr>
            <a:picLocks noChangeAspect="1"/>
          </p:cNvPicPr>
          <p:nvPr/>
        </p:nvPicPr>
        <p:blipFill rotWithShape="1">
          <a:blip r:embed="rId12"/>
          <a:srcRect l="8706" t="7793" r="7132" b="10024"/>
          <a:stretch/>
        </p:blipFill>
        <p:spPr>
          <a:xfrm>
            <a:off x="4076967" y="128184"/>
            <a:ext cx="560300" cy="561458"/>
          </a:xfrm>
          <a:prstGeom prst="roundRect">
            <a:avLst/>
          </a:prstGeom>
        </p:spPr>
      </p:pic>
      <p:sp>
        <p:nvSpPr>
          <p:cNvPr id="30" name="TextBox 29"/>
          <p:cNvSpPr txBox="1"/>
          <p:nvPr/>
        </p:nvSpPr>
        <p:spPr>
          <a:xfrm>
            <a:off x="597451" y="275914"/>
            <a:ext cx="6050334" cy="307777"/>
          </a:xfrm>
          <a:prstGeom prst="rect">
            <a:avLst/>
          </a:prstGeom>
          <a:noFill/>
        </p:spPr>
        <p:txBody>
          <a:bodyPr wrap="square" rtlCol="0">
            <a:spAutoFit/>
          </a:bodyPr>
          <a:lstStyle/>
          <a:p>
            <a:r>
              <a:rPr lang="en-GB" sz="1400">
                <a:solidFill>
                  <a:schemeClr val="bg1"/>
                </a:solidFill>
                <a:latin typeface="Trajan Pro" panose="02020502050506020301" pitchFamily="18" charset="0"/>
              </a:rPr>
              <a:t>Murray Park Community School</a:t>
            </a:r>
          </a:p>
        </p:txBody>
      </p:sp>
      <p:sp>
        <p:nvSpPr>
          <p:cNvPr id="33" name="TextBox 32"/>
          <p:cNvSpPr txBox="1"/>
          <p:nvPr/>
        </p:nvSpPr>
        <p:spPr>
          <a:xfrm>
            <a:off x="4637267" y="256663"/>
            <a:ext cx="6050334" cy="307777"/>
          </a:xfrm>
          <a:prstGeom prst="rect">
            <a:avLst/>
          </a:prstGeom>
          <a:noFill/>
        </p:spPr>
        <p:txBody>
          <a:bodyPr wrap="square" rtlCol="0">
            <a:spAutoFit/>
          </a:bodyPr>
          <a:lstStyle/>
          <a:p>
            <a:r>
              <a:rPr lang="en-GB" sz="1400">
                <a:solidFill>
                  <a:schemeClr val="bg1"/>
                </a:solidFill>
                <a:latin typeface="Trajan Pro" panose="02020502050506020301" pitchFamily="18" charset="0"/>
              </a:rPr>
              <a:t>@murrayparkderby</a:t>
            </a:r>
          </a:p>
        </p:txBody>
      </p:sp>
      <p:pic>
        <p:nvPicPr>
          <p:cNvPr id="35" name="Picture 34"/>
          <p:cNvPicPr>
            <a:picLocks noChangeAspect="1"/>
          </p:cNvPicPr>
          <p:nvPr/>
        </p:nvPicPr>
        <p:blipFill>
          <a:blip r:embed="rId13"/>
          <a:stretch>
            <a:fillRect/>
          </a:stretch>
        </p:blipFill>
        <p:spPr>
          <a:xfrm>
            <a:off x="233719" y="3260122"/>
            <a:ext cx="6373215" cy="3235553"/>
          </a:xfrm>
          <a:prstGeom prst="rect">
            <a:avLst/>
          </a:prstGeom>
        </p:spPr>
      </p:pic>
      <p:pic>
        <p:nvPicPr>
          <p:cNvPr id="3" name="Picture 2"/>
          <p:cNvPicPr>
            <a:picLocks noChangeAspect="1"/>
          </p:cNvPicPr>
          <p:nvPr/>
        </p:nvPicPr>
        <p:blipFill>
          <a:blip r:embed="rId14"/>
          <a:stretch>
            <a:fillRect/>
          </a:stretch>
        </p:blipFill>
        <p:spPr>
          <a:xfrm>
            <a:off x="281031" y="1117314"/>
            <a:ext cx="6268001" cy="1751614"/>
          </a:xfrm>
          <a:prstGeom prst="rect">
            <a:avLst/>
          </a:prstGeom>
        </p:spPr>
      </p:pic>
      <p:sp>
        <p:nvSpPr>
          <p:cNvPr id="31" name="Rectangle 30"/>
          <p:cNvSpPr/>
          <p:nvPr/>
        </p:nvSpPr>
        <p:spPr>
          <a:xfrm>
            <a:off x="0" y="8269762"/>
            <a:ext cx="6745705" cy="1908215"/>
          </a:xfrm>
          <a:prstGeom prst="rect">
            <a:avLst/>
          </a:prstGeom>
          <a:ln>
            <a:noFill/>
          </a:ln>
        </p:spPr>
        <p:txBody>
          <a:bodyPr wrap="square">
            <a:spAutoFit/>
          </a:bodyPr>
          <a:lstStyle/>
          <a:p>
            <a:pPr algn="r" fontAlgn="base"/>
            <a:r>
              <a:rPr lang="en-GB" sz="2000">
                <a:solidFill>
                  <a:srgbClr val="FF6600"/>
                </a:solidFill>
              </a:rPr>
              <a:t>Head Teacher: </a:t>
            </a:r>
            <a:r>
              <a:rPr lang="en-GB" sz="2000">
                <a:solidFill>
                  <a:schemeClr val="bg1"/>
                </a:solidFill>
              </a:rPr>
              <a:t>Mrs N. Caley</a:t>
            </a:r>
            <a:endParaRPr lang="en-GB" sz="2000">
              <a:solidFill>
                <a:srgbClr val="FF6600"/>
              </a:solidFill>
            </a:endParaRPr>
          </a:p>
          <a:p>
            <a:pPr algn="r" fontAlgn="base"/>
            <a:r>
              <a:rPr lang="en-GB" sz="2000">
                <a:solidFill>
                  <a:srgbClr val="FF6600"/>
                </a:solidFill>
              </a:rPr>
              <a:t>Address: </a:t>
            </a:r>
            <a:r>
              <a:rPr lang="en-GB" sz="2000">
                <a:solidFill>
                  <a:schemeClr val="bg1"/>
                </a:solidFill>
              </a:rPr>
              <a:t>Murray Road, Mickleover, Derby, DE3 9LL </a:t>
            </a:r>
          </a:p>
          <a:p>
            <a:pPr algn="r" fontAlgn="base"/>
            <a:r>
              <a:rPr lang="en-GB" sz="2000">
                <a:solidFill>
                  <a:srgbClr val="FF6600"/>
                </a:solidFill>
              </a:rPr>
              <a:t>Telephone: </a:t>
            </a:r>
            <a:r>
              <a:rPr lang="en-GB" sz="2000">
                <a:solidFill>
                  <a:schemeClr val="bg1"/>
                </a:solidFill>
              </a:rPr>
              <a:t>01332 515921</a:t>
            </a:r>
          </a:p>
          <a:p>
            <a:pPr algn="r" fontAlgn="base"/>
            <a:r>
              <a:rPr lang="en-GB" sz="2000">
                <a:solidFill>
                  <a:srgbClr val="FF6600"/>
                </a:solidFill>
              </a:rPr>
              <a:t>Web: </a:t>
            </a:r>
            <a:r>
              <a:rPr lang="en-GB" sz="2000">
                <a:solidFill>
                  <a:schemeClr val="bg1"/>
                </a:solidFill>
              </a:rPr>
              <a:t>www.murraypark.derby.sch.uk </a:t>
            </a:r>
          </a:p>
          <a:p>
            <a:pPr algn="r" fontAlgn="base"/>
            <a:r>
              <a:rPr lang="en-GB" sz="2000">
                <a:solidFill>
                  <a:srgbClr val="FF6600"/>
                </a:solidFill>
              </a:rPr>
              <a:t>Email: </a:t>
            </a:r>
            <a:r>
              <a:rPr lang="en-GB" sz="2000">
                <a:solidFill>
                  <a:schemeClr val="bg1"/>
                </a:solidFill>
              </a:rPr>
              <a:t>info@murraypark.derby.sch.uk</a:t>
            </a:r>
          </a:p>
          <a:p>
            <a:pPr algn="r" fontAlgn="base"/>
            <a:endParaRPr lang="en-GB" b="0" i="0" u="none" strike="noStrike">
              <a:solidFill>
                <a:schemeClr val="bg1"/>
              </a:solidFill>
              <a:effectLst/>
              <a:latin typeface="Trajan Pro" panose="02020502050506020301" pitchFamily="18" charset="0"/>
            </a:endParaRPr>
          </a:p>
        </p:txBody>
      </p:sp>
      <p:sp>
        <p:nvSpPr>
          <p:cNvPr id="20" name="Flowchart: Manual Input 19"/>
          <p:cNvSpPr/>
          <p:nvPr/>
        </p:nvSpPr>
        <p:spPr>
          <a:xfrm>
            <a:off x="0" y="7881559"/>
            <a:ext cx="6858000" cy="2024442"/>
          </a:xfrm>
          <a:prstGeom prst="flowChartManualInpu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6600"/>
              </a:solidFill>
            </a:endParaRPr>
          </a:p>
        </p:txBody>
      </p:sp>
      <p:sp>
        <p:nvSpPr>
          <p:cNvPr id="24" name="Flowchart: Manual Input 23"/>
          <p:cNvSpPr/>
          <p:nvPr/>
        </p:nvSpPr>
        <p:spPr>
          <a:xfrm>
            <a:off x="0" y="7949344"/>
            <a:ext cx="6858000" cy="1956657"/>
          </a:xfrm>
          <a:prstGeom prst="flowChartManualInpu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6600"/>
              </a:solidFill>
            </a:endParaRPr>
          </a:p>
        </p:txBody>
      </p:sp>
      <p:sp>
        <p:nvSpPr>
          <p:cNvPr id="25" name="Rectangle 24"/>
          <p:cNvSpPr/>
          <p:nvPr/>
        </p:nvSpPr>
        <p:spPr>
          <a:xfrm>
            <a:off x="0" y="8255071"/>
            <a:ext cx="6745705" cy="1754326"/>
          </a:xfrm>
          <a:prstGeom prst="rect">
            <a:avLst/>
          </a:prstGeom>
          <a:ln>
            <a:noFill/>
          </a:ln>
        </p:spPr>
        <p:txBody>
          <a:bodyPr wrap="square">
            <a:spAutoFit/>
          </a:bodyPr>
          <a:lstStyle/>
          <a:p>
            <a:pPr algn="r" fontAlgn="base"/>
            <a:r>
              <a:rPr lang="en-GB">
                <a:solidFill>
                  <a:srgbClr val="FF6600"/>
                </a:solidFill>
                <a:latin typeface="Trebuchet MS" panose="020B0603020202020204" pitchFamily="34" charset="0"/>
              </a:rPr>
              <a:t>Head Teacher: </a:t>
            </a:r>
            <a:r>
              <a:rPr lang="en-GB">
                <a:solidFill>
                  <a:schemeClr val="bg1"/>
                </a:solidFill>
                <a:latin typeface="Trebuchet MS" panose="020B0603020202020204" pitchFamily="34" charset="0"/>
              </a:rPr>
              <a:t>Mrs N. Caley</a:t>
            </a:r>
            <a:endParaRPr lang="en-GB">
              <a:solidFill>
                <a:srgbClr val="FF6600"/>
              </a:solidFill>
              <a:latin typeface="Trebuchet MS" panose="020B0603020202020204" pitchFamily="34" charset="0"/>
            </a:endParaRPr>
          </a:p>
          <a:p>
            <a:pPr algn="r" fontAlgn="base"/>
            <a:r>
              <a:rPr lang="en-GB">
                <a:solidFill>
                  <a:srgbClr val="FF6600"/>
                </a:solidFill>
                <a:latin typeface="Trebuchet MS" panose="020B0603020202020204" pitchFamily="34" charset="0"/>
              </a:rPr>
              <a:t>Address: </a:t>
            </a:r>
            <a:r>
              <a:rPr lang="en-GB">
                <a:solidFill>
                  <a:schemeClr val="bg1"/>
                </a:solidFill>
                <a:latin typeface="Trebuchet MS" panose="020B0603020202020204" pitchFamily="34" charset="0"/>
              </a:rPr>
              <a:t>Murray Road, Mickleover, Derby, DE3 9LL </a:t>
            </a:r>
          </a:p>
          <a:p>
            <a:pPr algn="r" fontAlgn="base"/>
            <a:r>
              <a:rPr lang="en-GB">
                <a:solidFill>
                  <a:srgbClr val="FF6600"/>
                </a:solidFill>
                <a:latin typeface="Trebuchet MS" panose="020B0603020202020204" pitchFamily="34" charset="0"/>
              </a:rPr>
              <a:t>Telephone: </a:t>
            </a:r>
            <a:r>
              <a:rPr lang="en-GB">
                <a:solidFill>
                  <a:schemeClr val="bg1"/>
                </a:solidFill>
                <a:latin typeface="Trebuchet MS" panose="020B0603020202020204" pitchFamily="34" charset="0"/>
              </a:rPr>
              <a:t>01332 515921</a:t>
            </a:r>
          </a:p>
          <a:p>
            <a:pPr algn="r" fontAlgn="base"/>
            <a:r>
              <a:rPr lang="en-GB">
                <a:solidFill>
                  <a:srgbClr val="FF6600"/>
                </a:solidFill>
                <a:latin typeface="Trebuchet MS" panose="020B0603020202020204" pitchFamily="34" charset="0"/>
              </a:rPr>
              <a:t>Web: </a:t>
            </a:r>
            <a:r>
              <a:rPr lang="en-GB">
                <a:solidFill>
                  <a:schemeClr val="bg1"/>
                </a:solidFill>
                <a:latin typeface="Trebuchet MS" panose="020B0603020202020204" pitchFamily="34" charset="0"/>
              </a:rPr>
              <a:t>www.murraypark.derby.sch.uk </a:t>
            </a:r>
          </a:p>
          <a:p>
            <a:pPr algn="r" fontAlgn="base"/>
            <a:r>
              <a:rPr lang="en-GB">
                <a:solidFill>
                  <a:srgbClr val="FF6600"/>
                </a:solidFill>
                <a:latin typeface="Trebuchet MS" panose="020B0603020202020204" pitchFamily="34" charset="0"/>
              </a:rPr>
              <a:t>Recruitment Email</a:t>
            </a:r>
            <a:r>
              <a:rPr lang="en-GB">
                <a:solidFill>
                  <a:schemeClr val="bg1"/>
                </a:solidFill>
                <a:latin typeface="Trebuchet MS" panose="020B0603020202020204" pitchFamily="34" charset="0"/>
              </a:rPr>
              <a:t>: recruitment@murraypark.derby.sch.uk</a:t>
            </a:r>
          </a:p>
          <a:p>
            <a:pPr algn="r" fontAlgn="base"/>
            <a:endParaRPr lang="en-GB" sz="1600" b="0" i="0" u="none" strike="noStrike">
              <a:solidFill>
                <a:schemeClr val="bg1"/>
              </a:solidFill>
              <a:effectLst/>
              <a:latin typeface="Trebuchet MS" panose="020B0603020202020204" pitchFamily="34" charset="0"/>
            </a:endParaRPr>
          </a:p>
        </p:txBody>
      </p:sp>
      <p:pic>
        <p:nvPicPr>
          <p:cNvPr id="26" name="Picture 25"/>
          <p:cNvPicPr>
            <a:picLocks noChangeAspect="1"/>
          </p:cNvPicPr>
          <p:nvPr/>
        </p:nvPicPr>
        <p:blipFill>
          <a:blip r:embed="rId15"/>
          <a:stretch>
            <a:fillRect/>
          </a:stretch>
        </p:blipFill>
        <p:spPr>
          <a:xfrm>
            <a:off x="210194" y="8555713"/>
            <a:ext cx="774513" cy="774513"/>
          </a:xfrm>
          <a:prstGeom prst="rect">
            <a:avLst/>
          </a:prstGeom>
        </p:spPr>
      </p:pic>
      <p:pic>
        <p:nvPicPr>
          <p:cNvPr id="4" name="Picture 3">
            <a:extLst>
              <a:ext uri="{FF2B5EF4-FFF2-40B4-BE49-F238E27FC236}">
                <a16:creationId xmlns:a16="http://schemas.microsoft.com/office/drawing/2014/main" id="{C2117661-7642-9285-D7D4-79700F545F00}"/>
              </a:ext>
            </a:extLst>
          </p:cNvPr>
          <p:cNvPicPr>
            <a:picLocks noChangeAspect="1"/>
          </p:cNvPicPr>
          <p:nvPr/>
        </p:nvPicPr>
        <p:blipFill>
          <a:blip r:embed="rId16"/>
          <a:stretch>
            <a:fillRect/>
          </a:stretch>
        </p:blipFill>
        <p:spPr>
          <a:xfrm>
            <a:off x="6168937" y="7168626"/>
            <a:ext cx="612357" cy="612357"/>
          </a:xfrm>
          <a:prstGeom prst="rect">
            <a:avLst/>
          </a:prstGeom>
        </p:spPr>
      </p:pic>
      <p:pic>
        <p:nvPicPr>
          <p:cNvPr id="1026" name="Picture 2" descr="See the source image">
            <a:extLst>
              <a:ext uri="{FF2B5EF4-FFF2-40B4-BE49-F238E27FC236}">
                <a16:creationId xmlns:a16="http://schemas.microsoft.com/office/drawing/2014/main" id="{E9F2BA7F-574C-2217-077F-6BC811A864D6}"/>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5156" y="7168627"/>
            <a:ext cx="469742" cy="619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012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3512"/>
            <a:ext cx="6858000" cy="62471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0" y="1"/>
            <a:ext cx="6858000" cy="60443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Trajan Pro" panose="02020502050506020301" pitchFamily="18" charset="0"/>
                <a:ea typeface="+mn-ea"/>
                <a:cs typeface="+mn-cs"/>
              </a:rPr>
              <a:t>Our Headteacher</a:t>
            </a:r>
          </a:p>
        </p:txBody>
      </p:sp>
      <p:grpSp>
        <p:nvGrpSpPr>
          <p:cNvPr id="11" name="Group 10"/>
          <p:cNvGrpSpPr/>
          <p:nvPr/>
        </p:nvGrpSpPr>
        <p:grpSpPr>
          <a:xfrm>
            <a:off x="4101943" y="3445627"/>
            <a:ext cx="2093991" cy="2653121"/>
            <a:chOff x="445365" y="932712"/>
            <a:chExt cx="2556194" cy="3221327"/>
          </a:xfrm>
        </p:grpSpPr>
        <p:pic>
          <p:nvPicPr>
            <p:cNvPr id="5" name="Picture 4"/>
            <p:cNvPicPr>
              <a:picLocks noChangeAspect="1"/>
            </p:cNvPicPr>
            <p:nvPr/>
          </p:nvPicPr>
          <p:blipFill>
            <a:blip r:embed="rId2"/>
            <a:stretch>
              <a:fillRect/>
            </a:stretch>
          </p:blipFill>
          <p:spPr>
            <a:xfrm>
              <a:off x="445365" y="932712"/>
              <a:ext cx="2556194" cy="3201969"/>
            </a:xfrm>
            <a:prstGeom prst="rect">
              <a:avLst/>
            </a:prstGeom>
            <a:ln>
              <a:solidFill>
                <a:schemeClr val="tx1"/>
              </a:solidFill>
            </a:ln>
          </p:spPr>
        </p:pic>
        <p:pic>
          <p:nvPicPr>
            <p:cNvPr id="20" name="Picture 19"/>
            <p:cNvPicPr>
              <a:picLocks noChangeAspect="1"/>
            </p:cNvPicPr>
            <p:nvPr/>
          </p:nvPicPr>
          <p:blipFill>
            <a:blip r:embed="rId3"/>
            <a:stretch>
              <a:fillRect/>
            </a:stretch>
          </p:blipFill>
          <p:spPr>
            <a:xfrm>
              <a:off x="445365" y="3849452"/>
              <a:ext cx="2537604" cy="287334"/>
            </a:xfrm>
            <a:prstGeom prst="rect">
              <a:avLst/>
            </a:prstGeom>
          </p:spPr>
        </p:pic>
        <p:sp>
          <p:nvSpPr>
            <p:cNvPr id="21" name="Rectangle 20"/>
            <p:cNvSpPr/>
            <p:nvPr/>
          </p:nvSpPr>
          <p:spPr>
            <a:xfrm>
              <a:off x="1077837" y="3877040"/>
              <a:ext cx="1291252" cy="27699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Trajan Pro" panose="02020502050506020301" pitchFamily="18" charset="0"/>
                  <a:ea typeface="+mn-ea"/>
                  <a:cs typeface="+mn-cs"/>
                </a:rPr>
                <a:t>Mrs N. Caley</a:t>
              </a:r>
            </a:p>
          </p:txBody>
        </p:sp>
      </p:grpSp>
      <p:sp>
        <p:nvSpPr>
          <p:cNvPr id="2" name="Rectangle 1"/>
          <p:cNvSpPr/>
          <p:nvPr/>
        </p:nvSpPr>
        <p:spPr>
          <a:xfrm>
            <a:off x="-13374" y="644638"/>
            <a:ext cx="3420000" cy="5909310"/>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I am delighted to introduce you to our wonderful school. Since my arrival in 2018, I have sought to create a thriving working environment which enables our wonderful students to succeed in all aspects of life at Murray Park and beyond. It was great for this to be recognised by Ofsted in September 2022 when we achieved our Good judgement.</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algn="just">
              <a:defRPr/>
            </a:pPr>
            <a:r>
              <a:rPr kumimoji="0" lang="en-GB" sz="135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We pride ourselves on giving teachers the conditions in which to teach without distraction and ensure that all staff are supported quickly with any concerns both in and outside the classroom. </a:t>
            </a:r>
          </a:p>
          <a:p>
            <a:pPr algn="just">
              <a:defRPr/>
            </a:pPr>
            <a:endParaRPr lang="en-GB" sz="1350" dirty="0">
              <a:solidFill>
                <a:prstClr val="black"/>
              </a:solidFill>
              <a:latin typeface="Trebuchet MS" panose="020B0603020202020204" pitchFamily="34" charset="0"/>
            </a:endParaRPr>
          </a:p>
          <a:p>
            <a:pPr algn="just">
              <a:defRPr/>
            </a:pPr>
            <a:r>
              <a:rPr kumimoji="0" lang="en-GB" sz="135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We are fully committed to offering a top-class education – on-line or in school – which keeps abreast of national and international trends. We welcome applications from high-quality candidates who are looking to make a real difference to our students' lives. </a:t>
            </a:r>
          </a:p>
          <a:p>
            <a:pPr algn="just">
              <a:defRPr/>
            </a:pPr>
            <a:endParaRPr kumimoji="0" lang="en-GB" sz="135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algn="just">
              <a:defRPr/>
            </a:pPr>
            <a:r>
              <a:rPr kumimoji="0" lang="en-GB" sz="135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We support all new staff with a supportive induction package. ECTs follow the Derby City  new teacher</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6" name="Rectangle 5"/>
          <p:cNvSpPr/>
          <p:nvPr/>
        </p:nvSpPr>
        <p:spPr>
          <a:xfrm>
            <a:off x="3438939" y="636480"/>
            <a:ext cx="3420000" cy="258532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programme as well as our in-house training. We endeavour to ensure your skills are developed so you can perform at your optimum.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Please take your time to consider the information in this pack and do not hesitate to make contact with us should you require any further information.</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GB" sz="1350" dirty="0">
              <a:solidFill>
                <a:prstClr val="black"/>
              </a:solidFill>
              <a:latin typeface="Trebuchet MS" panose="020B0603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I wish you the best of luck with your application to our school. </a:t>
            </a:r>
          </a:p>
        </p:txBody>
      </p:sp>
      <p:sp>
        <p:nvSpPr>
          <p:cNvPr id="8" name="Flowchart: Manual Input 7">
            <a:extLst>
              <a:ext uri="{FF2B5EF4-FFF2-40B4-BE49-F238E27FC236}">
                <a16:creationId xmlns:a16="http://schemas.microsoft.com/office/drawing/2014/main" id="{BE2A9880-CF68-C6CC-D970-E9C478DC4776}"/>
              </a:ext>
            </a:extLst>
          </p:cNvPr>
          <p:cNvSpPr/>
          <p:nvPr/>
        </p:nvSpPr>
        <p:spPr>
          <a:xfrm>
            <a:off x="-8020" y="9002545"/>
            <a:ext cx="6879265" cy="852004"/>
          </a:xfrm>
          <a:prstGeom prst="flowChartManualInpu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6600"/>
              </a:solidFill>
            </a:endParaRPr>
          </a:p>
        </p:txBody>
      </p:sp>
      <p:sp>
        <p:nvSpPr>
          <p:cNvPr id="13" name="Flowchart: Manual Input 12">
            <a:extLst>
              <a:ext uri="{FF2B5EF4-FFF2-40B4-BE49-F238E27FC236}">
                <a16:creationId xmlns:a16="http://schemas.microsoft.com/office/drawing/2014/main" id="{FE408425-71B7-A256-4F7C-5313B356BAD6}"/>
              </a:ext>
            </a:extLst>
          </p:cNvPr>
          <p:cNvSpPr/>
          <p:nvPr/>
        </p:nvSpPr>
        <p:spPr>
          <a:xfrm>
            <a:off x="-8020" y="9038880"/>
            <a:ext cx="6879265" cy="851171"/>
          </a:xfrm>
          <a:prstGeom prst="flowChartManualInpu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6600"/>
              </a:solidFill>
            </a:endParaRPr>
          </a:p>
        </p:txBody>
      </p:sp>
      <p:pic>
        <p:nvPicPr>
          <p:cNvPr id="14" name="Picture 13">
            <a:extLst>
              <a:ext uri="{FF2B5EF4-FFF2-40B4-BE49-F238E27FC236}">
                <a16:creationId xmlns:a16="http://schemas.microsoft.com/office/drawing/2014/main" id="{B203165B-DE09-0265-5BF4-80E77035B160}"/>
              </a:ext>
            </a:extLst>
          </p:cNvPr>
          <p:cNvPicPr>
            <a:picLocks noChangeAspect="1"/>
          </p:cNvPicPr>
          <p:nvPr/>
        </p:nvPicPr>
        <p:blipFill>
          <a:blip r:embed="rId4"/>
          <a:stretch>
            <a:fillRect/>
          </a:stretch>
        </p:blipFill>
        <p:spPr>
          <a:xfrm>
            <a:off x="6135604" y="9148457"/>
            <a:ext cx="619156" cy="619156"/>
          </a:xfrm>
          <a:prstGeom prst="rect">
            <a:avLst/>
          </a:prstGeom>
        </p:spPr>
      </p:pic>
      <p:sp>
        <p:nvSpPr>
          <p:cNvPr id="15" name="Rectangle 14">
            <a:extLst>
              <a:ext uri="{FF2B5EF4-FFF2-40B4-BE49-F238E27FC236}">
                <a16:creationId xmlns:a16="http://schemas.microsoft.com/office/drawing/2014/main" id="{C54B94D8-47B8-D3D3-07A7-B35A1CDB74D3}"/>
              </a:ext>
            </a:extLst>
          </p:cNvPr>
          <p:cNvSpPr/>
          <p:nvPr/>
        </p:nvSpPr>
        <p:spPr>
          <a:xfrm>
            <a:off x="-13374" y="9222948"/>
            <a:ext cx="6046141" cy="646331"/>
          </a:xfrm>
          <a:prstGeom prst="rect">
            <a:avLst/>
          </a:prstGeom>
        </p:spPr>
        <p:txBody>
          <a:bodyPr wrap="square">
            <a:spAutoFit/>
          </a:bodyPr>
          <a:lstStyle/>
          <a:p>
            <a:r>
              <a:rPr lang="en-GB" sz="1200" i="1" dirty="0">
                <a:solidFill>
                  <a:schemeClr val="bg1"/>
                </a:solidFill>
                <a:effectLst/>
                <a:latin typeface="Trebuchet MS" panose="020B0603020202020204" pitchFamily="34" charset="0"/>
                <a:ea typeface="Calibri" panose="020F0502020204030204" pitchFamily="34" charset="0"/>
              </a:rPr>
              <a:t>“Being a teacher at Murray Park is a privilege, providing me with the opportunity to be part of a community with shared values…”  </a:t>
            </a:r>
          </a:p>
          <a:p>
            <a:r>
              <a:rPr lang="en-GB" sz="1200" b="1" dirty="0">
                <a:solidFill>
                  <a:schemeClr val="bg1"/>
                </a:solidFill>
                <a:effectLst/>
                <a:latin typeface="Trebuchet MS" panose="020B0603020202020204" pitchFamily="34" charset="0"/>
                <a:ea typeface="Calibri" panose="020F0502020204030204" pitchFamily="34" charset="0"/>
              </a:rPr>
              <a:t>Flavia </a:t>
            </a:r>
            <a:r>
              <a:rPr lang="en-GB" sz="1200" b="1" dirty="0" err="1">
                <a:solidFill>
                  <a:schemeClr val="bg1"/>
                </a:solidFill>
                <a:effectLst/>
                <a:latin typeface="Trebuchet MS" panose="020B0603020202020204" pitchFamily="34" charset="0"/>
                <a:ea typeface="Calibri" panose="020F0502020204030204" pitchFamily="34" charset="0"/>
              </a:rPr>
              <a:t>Kupferberg</a:t>
            </a:r>
            <a:r>
              <a:rPr lang="en-GB" sz="1200" b="1" dirty="0">
                <a:solidFill>
                  <a:schemeClr val="bg1"/>
                </a:solidFill>
                <a:effectLst/>
                <a:latin typeface="Trebuchet MS" panose="020B0603020202020204" pitchFamily="34" charset="0"/>
                <a:ea typeface="Calibri" panose="020F0502020204030204" pitchFamily="34" charset="0"/>
              </a:rPr>
              <a:t> – Teacher of English</a:t>
            </a:r>
          </a:p>
        </p:txBody>
      </p:sp>
      <p:sp>
        <p:nvSpPr>
          <p:cNvPr id="16" name="Rectangle 15">
            <a:extLst>
              <a:ext uri="{FF2B5EF4-FFF2-40B4-BE49-F238E27FC236}">
                <a16:creationId xmlns:a16="http://schemas.microsoft.com/office/drawing/2014/main" id="{D53B8411-B8DD-B3A4-28F8-6EE67A0CEBFF}"/>
              </a:ext>
            </a:extLst>
          </p:cNvPr>
          <p:cNvSpPr/>
          <p:nvPr/>
        </p:nvSpPr>
        <p:spPr>
          <a:xfrm>
            <a:off x="-124" y="6372792"/>
            <a:ext cx="6876000" cy="61726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25887DD-A226-07A4-D550-FC300C10D339}"/>
              </a:ext>
            </a:extLst>
          </p:cNvPr>
          <p:cNvSpPr/>
          <p:nvPr/>
        </p:nvSpPr>
        <p:spPr>
          <a:xfrm>
            <a:off x="-123" y="6326029"/>
            <a:ext cx="6879265" cy="60443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Trajan Pro" panose="02020502050506020301" pitchFamily="18" charset="0"/>
                <a:ea typeface="+mn-ea"/>
                <a:cs typeface="+mn-cs"/>
              </a:rPr>
              <a:t>Senior Leadership Team</a:t>
            </a:r>
          </a:p>
        </p:txBody>
      </p:sp>
      <p:pic>
        <p:nvPicPr>
          <p:cNvPr id="19" name="Picture 18" descr="A group of people posing for a photo&#10;&#10;Description automatically generated">
            <a:extLst>
              <a:ext uri="{FF2B5EF4-FFF2-40B4-BE49-F238E27FC236}">
                <a16:creationId xmlns:a16="http://schemas.microsoft.com/office/drawing/2014/main" id="{F3F3D164-DB9D-F68F-E3D1-098A1058AB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770" y="7083294"/>
            <a:ext cx="2591673" cy="1851376"/>
          </a:xfrm>
          <a:prstGeom prst="rect">
            <a:avLst/>
          </a:prstGeom>
          <a:ln>
            <a:solidFill>
              <a:schemeClr val="tx1"/>
            </a:solidFill>
          </a:ln>
        </p:spPr>
      </p:pic>
      <p:sp>
        <p:nvSpPr>
          <p:cNvPr id="23" name="TextBox 22">
            <a:extLst>
              <a:ext uri="{FF2B5EF4-FFF2-40B4-BE49-F238E27FC236}">
                <a16:creationId xmlns:a16="http://schemas.microsoft.com/office/drawing/2014/main" id="{7C264C92-3F7D-029A-1C67-DF1644149824}"/>
              </a:ext>
            </a:extLst>
          </p:cNvPr>
          <p:cNvSpPr txBox="1"/>
          <p:nvPr/>
        </p:nvSpPr>
        <p:spPr>
          <a:xfrm>
            <a:off x="2844917" y="7031344"/>
            <a:ext cx="3848304" cy="1923925"/>
          </a:xfrm>
          <a:prstGeom prst="rect">
            <a:avLst/>
          </a:prstGeom>
          <a:noFill/>
        </p:spPr>
        <p:txBody>
          <a:bodyPr wrap="square">
            <a:spAutoFit/>
          </a:bodyPr>
          <a:lstStyle/>
          <a:p>
            <a:pPr algn="l" fontAlgn="base">
              <a:lnSpc>
                <a:spcPct val="150000"/>
              </a:lnSpc>
            </a:pPr>
            <a:r>
              <a:rPr lang="en-GB" sz="1350" b="0" i="0" dirty="0">
                <a:effectLst/>
                <a:latin typeface="Trebuchet MS" panose="020B0603020202020204" pitchFamily="34" charset="0"/>
              </a:rPr>
              <a:t>Nicola Caley – Headteacher</a:t>
            </a:r>
          </a:p>
          <a:p>
            <a:pPr algn="l" fontAlgn="base">
              <a:lnSpc>
                <a:spcPct val="150000"/>
              </a:lnSpc>
            </a:pPr>
            <a:r>
              <a:rPr lang="en-GB" sz="1350" b="0" i="0" dirty="0">
                <a:effectLst/>
                <a:latin typeface="Trebuchet MS" panose="020B0603020202020204" pitchFamily="34" charset="0"/>
              </a:rPr>
              <a:t>Rebecca Somes – Deputy Headteacher</a:t>
            </a:r>
          </a:p>
          <a:p>
            <a:pPr algn="l" fontAlgn="base">
              <a:lnSpc>
                <a:spcPct val="150000"/>
              </a:lnSpc>
            </a:pPr>
            <a:r>
              <a:rPr lang="en-GB" sz="1350" b="0" i="0" dirty="0">
                <a:effectLst/>
                <a:latin typeface="Trebuchet MS" panose="020B0603020202020204" pitchFamily="34" charset="0"/>
              </a:rPr>
              <a:t>George Hagen – Deputy Headteacher</a:t>
            </a:r>
          </a:p>
          <a:p>
            <a:pPr algn="l" fontAlgn="base">
              <a:lnSpc>
                <a:spcPct val="150000"/>
              </a:lnSpc>
            </a:pPr>
            <a:r>
              <a:rPr lang="en-GB" sz="1350" b="0" i="0" dirty="0">
                <a:effectLst/>
                <a:latin typeface="Trebuchet MS" panose="020B0603020202020204" pitchFamily="34" charset="0"/>
              </a:rPr>
              <a:t>Theresa Lucas – Assistant Headteacher</a:t>
            </a:r>
          </a:p>
          <a:p>
            <a:pPr algn="l" fontAlgn="base">
              <a:lnSpc>
                <a:spcPct val="150000"/>
              </a:lnSpc>
            </a:pPr>
            <a:r>
              <a:rPr lang="en-GB" sz="1350" b="0" i="0" dirty="0">
                <a:effectLst/>
                <a:latin typeface="Trebuchet MS" panose="020B0603020202020204" pitchFamily="34" charset="0"/>
              </a:rPr>
              <a:t>Nick Lynn – Assistant Headteacher</a:t>
            </a:r>
          </a:p>
          <a:p>
            <a:pPr algn="l" fontAlgn="base">
              <a:lnSpc>
                <a:spcPct val="150000"/>
              </a:lnSpc>
            </a:pPr>
            <a:r>
              <a:rPr lang="en-GB" sz="1350" b="0" i="0" dirty="0">
                <a:effectLst/>
                <a:latin typeface="Trebuchet MS" panose="020B0603020202020204" pitchFamily="34" charset="0"/>
              </a:rPr>
              <a:t>Leanne Dodd – Assistant Headteacher</a:t>
            </a:r>
          </a:p>
        </p:txBody>
      </p:sp>
    </p:spTree>
    <p:extLst>
      <p:ext uri="{BB962C8B-B14F-4D97-AF65-F5344CB8AC3E}">
        <p14:creationId xmlns:p14="http://schemas.microsoft.com/office/powerpoint/2010/main" val="1280890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3512"/>
            <a:ext cx="6858000" cy="62471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0" y="1"/>
            <a:ext cx="6858000" cy="60443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bg1"/>
                </a:solidFill>
                <a:latin typeface="Trajan Pro" panose="02020502050506020301" pitchFamily="18" charset="0"/>
              </a:rPr>
              <a:t>Ambition Statement</a:t>
            </a:r>
          </a:p>
        </p:txBody>
      </p:sp>
      <p:sp>
        <p:nvSpPr>
          <p:cNvPr id="12" name="Flowchart: Manual Input 11"/>
          <p:cNvSpPr/>
          <p:nvPr/>
        </p:nvSpPr>
        <p:spPr>
          <a:xfrm>
            <a:off x="0" y="9053996"/>
            <a:ext cx="6858000" cy="852004"/>
          </a:xfrm>
          <a:prstGeom prst="flowChartManualInpu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6600"/>
              </a:solidFill>
            </a:endParaRPr>
          </a:p>
        </p:txBody>
      </p:sp>
      <p:sp>
        <p:nvSpPr>
          <p:cNvPr id="3" name="Flowchart: Manual Input 2"/>
          <p:cNvSpPr/>
          <p:nvPr/>
        </p:nvSpPr>
        <p:spPr>
          <a:xfrm>
            <a:off x="0" y="9098797"/>
            <a:ext cx="6858000" cy="807203"/>
          </a:xfrm>
          <a:prstGeom prst="flowChartManualInpu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b="1" i="1">
              <a:latin typeface="Trebuchet MS" panose="020B0603020202020204" pitchFamily="34" charset="0"/>
            </a:endParaRPr>
          </a:p>
        </p:txBody>
      </p:sp>
      <p:pic>
        <p:nvPicPr>
          <p:cNvPr id="28" name="Picture 27"/>
          <p:cNvPicPr>
            <a:picLocks noChangeAspect="1"/>
          </p:cNvPicPr>
          <p:nvPr/>
        </p:nvPicPr>
        <p:blipFill>
          <a:blip r:embed="rId2"/>
          <a:stretch>
            <a:fillRect/>
          </a:stretch>
        </p:blipFill>
        <p:spPr>
          <a:xfrm>
            <a:off x="6285396" y="9238146"/>
            <a:ext cx="483704" cy="483704"/>
          </a:xfrm>
          <a:prstGeom prst="rect">
            <a:avLst/>
          </a:prstGeom>
        </p:spPr>
      </p:pic>
      <p:sp>
        <p:nvSpPr>
          <p:cNvPr id="5" name="Rectangle 4"/>
          <p:cNvSpPr/>
          <p:nvPr/>
        </p:nvSpPr>
        <p:spPr>
          <a:xfrm>
            <a:off x="3517900" y="727633"/>
            <a:ext cx="3295650" cy="8463855"/>
          </a:xfrm>
          <a:prstGeom prst="rect">
            <a:avLst/>
          </a:prstGeom>
        </p:spPr>
        <p:txBody>
          <a:bodyPr wrap="square">
            <a:spAutoFit/>
          </a:bodyPr>
          <a:lstStyle/>
          <a:p>
            <a:pPr algn="just"/>
            <a:r>
              <a:rPr lang="en-GB" sz="1600" dirty="0">
                <a:latin typeface="Trebuchet MS" panose="020B0603020202020204" pitchFamily="34" charset="0"/>
              </a:rPr>
              <a:t>Our health and wellbeing provision ensures that our pupils lead healthy and fulfilling lives and that every pupil has the knowledge and confidence to take care of their own physical and mental wellbeing.</a:t>
            </a:r>
          </a:p>
          <a:p>
            <a:pPr algn="just"/>
            <a:r>
              <a:rPr lang="en-GB" sz="1600" dirty="0">
                <a:latin typeface="Trebuchet MS" panose="020B0603020202020204" pitchFamily="34" charset="0"/>
              </a:rPr>
              <a:t>As a result of our outstanding careers programme, all of our pupils are prepared for the next stage of their education, training and employment through our extensive network of business partners and dedicated careers’ centre. Our wide range of extra-curricular activities include residential opportunities and international travel. These opportunities enrich the formal curriculum and deepen the pupils’ knowledge and skills.</a:t>
            </a:r>
          </a:p>
          <a:p>
            <a:pPr algn="just"/>
            <a:endParaRPr lang="en-GB" sz="1600" dirty="0">
              <a:latin typeface="Trebuchet MS" panose="020B0603020202020204" pitchFamily="34" charset="0"/>
            </a:endParaRPr>
          </a:p>
          <a:p>
            <a:pPr algn="just"/>
            <a:endParaRPr lang="en-GB" sz="1600" dirty="0">
              <a:latin typeface="Trebuchet MS" panose="020B0603020202020204" pitchFamily="34" charset="0"/>
            </a:endParaRPr>
          </a:p>
          <a:p>
            <a:pPr algn="just"/>
            <a:endParaRPr lang="en-GB" sz="1600" dirty="0">
              <a:latin typeface="Trebuchet MS" panose="020B0603020202020204" pitchFamily="34" charset="0"/>
            </a:endParaRPr>
          </a:p>
          <a:p>
            <a:pPr algn="just"/>
            <a:endParaRPr lang="en-GB" sz="1600" dirty="0">
              <a:latin typeface="Trebuchet MS" panose="020B0603020202020204" pitchFamily="34" charset="0"/>
            </a:endParaRPr>
          </a:p>
          <a:p>
            <a:pPr algn="just"/>
            <a:endParaRPr lang="en-GB" sz="1600" dirty="0">
              <a:latin typeface="Trebuchet MS" panose="020B0603020202020204" pitchFamily="34" charset="0"/>
            </a:endParaRPr>
          </a:p>
          <a:p>
            <a:pPr algn="just"/>
            <a:endParaRPr lang="en-GB" sz="1600" dirty="0">
              <a:latin typeface="Trebuchet MS" panose="020B0603020202020204" pitchFamily="34" charset="0"/>
            </a:endParaRPr>
          </a:p>
          <a:p>
            <a:pPr algn="just"/>
            <a:endParaRPr lang="en-GB" sz="1600" dirty="0">
              <a:latin typeface="Trebuchet MS" panose="020B0603020202020204" pitchFamily="34" charset="0"/>
            </a:endParaRPr>
          </a:p>
          <a:p>
            <a:pPr algn="just"/>
            <a:endParaRPr lang="en-GB" sz="1600" dirty="0">
              <a:latin typeface="Trebuchet MS" panose="020B0603020202020204" pitchFamily="34" charset="0"/>
            </a:endParaRPr>
          </a:p>
          <a:p>
            <a:pPr algn="just"/>
            <a:endParaRPr lang="en-GB" sz="1600" dirty="0">
              <a:latin typeface="Trebuchet MS" panose="020B0603020202020204" pitchFamily="34" charset="0"/>
            </a:endParaRPr>
          </a:p>
          <a:p>
            <a:pPr algn="just"/>
            <a:r>
              <a:rPr lang="en-GB" sz="1600" dirty="0">
                <a:latin typeface="Trebuchet MS" panose="020B0603020202020204" pitchFamily="34" charset="0"/>
              </a:rPr>
              <a:t>Every child at Murray Park School is equipped to become a well-qualified and successful young person.</a:t>
            </a:r>
          </a:p>
        </p:txBody>
      </p:sp>
      <p:sp>
        <p:nvSpPr>
          <p:cNvPr id="6" name="Rectangle 5"/>
          <p:cNvSpPr/>
          <p:nvPr/>
        </p:nvSpPr>
        <p:spPr>
          <a:xfrm>
            <a:off x="133350" y="723706"/>
            <a:ext cx="3340100" cy="8463855"/>
          </a:xfrm>
          <a:prstGeom prst="rect">
            <a:avLst/>
          </a:prstGeom>
        </p:spPr>
        <p:txBody>
          <a:bodyPr wrap="square">
            <a:spAutoFit/>
          </a:bodyPr>
          <a:lstStyle/>
          <a:p>
            <a:pPr algn="just"/>
            <a:r>
              <a:rPr lang="en-GB" sz="1600" dirty="0">
                <a:latin typeface="Trebuchet MS" panose="020B0603020202020204" pitchFamily="34" charset="0"/>
              </a:rPr>
              <a:t>At Murray Park School, our curriculum vision is to provide an ambitious and inspirational education for all of our pupils.  Our strong set of values: Perseverance; Respect; Independence; Dreams and Excellence (PRIDE) underpins our ethos.  Through our curriculum, our pupils develop the confidence to embrace the responsibilities that life has to offer and to become valued members of the local community, both now and in the future.</a:t>
            </a:r>
          </a:p>
          <a:p>
            <a:pPr algn="just"/>
            <a:endParaRPr lang="en-GB" sz="1600" dirty="0">
              <a:latin typeface="Trebuchet MS" panose="020B0603020202020204" pitchFamily="34" charset="0"/>
            </a:endParaRPr>
          </a:p>
          <a:p>
            <a:pPr algn="just"/>
            <a:endParaRPr lang="en-GB" sz="1600" dirty="0">
              <a:latin typeface="Trebuchet MS" panose="020B0603020202020204" pitchFamily="34" charset="0"/>
            </a:endParaRPr>
          </a:p>
          <a:p>
            <a:pPr algn="just"/>
            <a:endParaRPr lang="en-GB" sz="1600" dirty="0">
              <a:latin typeface="Trebuchet MS" panose="020B0603020202020204" pitchFamily="34" charset="0"/>
            </a:endParaRPr>
          </a:p>
          <a:p>
            <a:pPr algn="just"/>
            <a:endParaRPr lang="en-GB" sz="1600" dirty="0">
              <a:latin typeface="Trebuchet MS" panose="020B0603020202020204" pitchFamily="34" charset="0"/>
            </a:endParaRPr>
          </a:p>
          <a:p>
            <a:pPr algn="just"/>
            <a:endParaRPr lang="en-GB" sz="1600" dirty="0">
              <a:latin typeface="Trebuchet MS" panose="020B0603020202020204" pitchFamily="34" charset="0"/>
            </a:endParaRPr>
          </a:p>
          <a:p>
            <a:pPr algn="just"/>
            <a:endParaRPr lang="en-GB" sz="1600" dirty="0">
              <a:latin typeface="Trebuchet MS" panose="020B0603020202020204" pitchFamily="34" charset="0"/>
            </a:endParaRPr>
          </a:p>
          <a:p>
            <a:pPr algn="just"/>
            <a:endParaRPr lang="en-GB" sz="1600" dirty="0">
              <a:latin typeface="Trebuchet MS" panose="020B0603020202020204" pitchFamily="34" charset="0"/>
            </a:endParaRPr>
          </a:p>
          <a:p>
            <a:pPr algn="just"/>
            <a:endParaRPr lang="en-GB" sz="1600" dirty="0">
              <a:latin typeface="Trebuchet MS" panose="020B0603020202020204" pitchFamily="34" charset="0"/>
            </a:endParaRPr>
          </a:p>
          <a:p>
            <a:pPr algn="just"/>
            <a:endParaRPr lang="en-GB" sz="1600" dirty="0">
              <a:latin typeface="Trebuchet MS" panose="020B0603020202020204" pitchFamily="34" charset="0"/>
            </a:endParaRPr>
          </a:p>
          <a:p>
            <a:pPr algn="just"/>
            <a:r>
              <a:rPr lang="en-GB" sz="1600" dirty="0">
                <a:latin typeface="Trebuchet MS" panose="020B0603020202020204" pitchFamily="34" charset="0"/>
              </a:rPr>
              <a:t>In all lessons the pupils are challenged and engaged in an education that prepares them for their futures. Our Learning Motto, OASIS, enables all of our pupils to develop life skills, such as, creativity, empathy and collaboration, resulting in resilient individuals with high aspirations. </a:t>
            </a:r>
          </a:p>
        </p:txBody>
      </p:sp>
      <p:sp>
        <p:nvSpPr>
          <p:cNvPr id="4" name="Rectangle 3"/>
          <p:cNvSpPr/>
          <p:nvPr/>
        </p:nvSpPr>
        <p:spPr>
          <a:xfrm>
            <a:off x="0" y="9212137"/>
            <a:ext cx="6285396" cy="738664"/>
          </a:xfrm>
          <a:prstGeom prst="rect">
            <a:avLst/>
          </a:prstGeom>
        </p:spPr>
        <p:txBody>
          <a:bodyPr wrap="square">
            <a:spAutoFit/>
          </a:bodyPr>
          <a:lstStyle/>
          <a:p>
            <a:r>
              <a:rPr lang="en-GB" sz="1400" i="1" dirty="0">
                <a:solidFill>
                  <a:schemeClr val="bg1"/>
                </a:solidFill>
                <a:latin typeface="Trebuchet MS" panose="020B0603020202020204" pitchFamily="34" charset="0"/>
              </a:rPr>
              <a:t>“ The supportive atmosphere created by amazing, dedicated colleagues and students that genuinely appreciate what you do for them , gives me a reason to smile every day.” (Miss Dodd – Assistant Headteacher)</a:t>
            </a:r>
          </a:p>
        </p:txBody>
      </p:sp>
      <p:pic>
        <p:nvPicPr>
          <p:cNvPr id="14" name="Picture 13" descr="A person sitting at a piano&#10;&#10;Description automatically generated with medium confidence">
            <a:extLst>
              <a:ext uri="{FF2B5EF4-FFF2-40B4-BE49-F238E27FC236}">
                <a16:creationId xmlns:a16="http://schemas.microsoft.com/office/drawing/2014/main" id="{E47277FB-2BEF-4833-8B69-34B15ECA27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6800" y="5966299"/>
            <a:ext cx="3097748" cy="2065166"/>
          </a:xfrm>
          <a:prstGeom prst="rect">
            <a:avLst/>
          </a:prstGeom>
          <a:ln>
            <a:solidFill>
              <a:schemeClr val="tx1"/>
            </a:solidFill>
          </a:ln>
        </p:spPr>
      </p:pic>
      <p:pic>
        <p:nvPicPr>
          <p:cNvPr id="13" name="Picture 12">
            <a:extLst>
              <a:ext uri="{FF2B5EF4-FFF2-40B4-BE49-F238E27FC236}">
                <a16:creationId xmlns:a16="http://schemas.microsoft.com/office/drawing/2014/main" id="{EB335B2B-F229-4AB2-8C36-3B1C1AD866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070" y="4592909"/>
            <a:ext cx="3120659" cy="1829038"/>
          </a:xfrm>
          <a:prstGeom prst="rect">
            <a:avLst/>
          </a:prstGeom>
          <a:ln>
            <a:solidFill>
              <a:schemeClr val="tx1"/>
            </a:solidFill>
          </a:ln>
        </p:spPr>
      </p:pic>
    </p:spTree>
    <p:extLst>
      <p:ext uri="{BB962C8B-B14F-4D97-AF65-F5344CB8AC3E}">
        <p14:creationId xmlns:p14="http://schemas.microsoft.com/office/powerpoint/2010/main" val="4182854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3512"/>
            <a:ext cx="6858000" cy="62471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0" y="1"/>
            <a:ext cx="6858000" cy="60443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bg1"/>
                </a:solidFill>
                <a:latin typeface="Trajan Pro" panose="02020502050506020301" pitchFamily="18" charset="0"/>
              </a:rPr>
              <a:t>School Information</a:t>
            </a:r>
          </a:p>
        </p:txBody>
      </p:sp>
      <p:sp>
        <p:nvSpPr>
          <p:cNvPr id="12" name="Flowchart: Manual Input 11"/>
          <p:cNvSpPr/>
          <p:nvPr/>
        </p:nvSpPr>
        <p:spPr>
          <a:xfrm>
            <a:off x="0" y="9053996"/>
            <a:ext cx="6858000" cy="852004"/>
          </a:xfrm>
          <a:prstGeom prst="flowChartManualInpu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6600"/>
              </a:solidFill>
            </a:endParaRPr>
          </a:p>
        </p:txBody>
      </p:sp>
      <p:sp>
        <p:nvSpPr>
          <p:cNvPr id="3" name="Flowchart: Manual Input 2"/>
          <p:cNvSpPr/>
          <p:nvPr/>
        </p:nvSpPr>
        <p:spPr>
          <a:xfrm>
            <a:off x="0" y="9098797"/>
            <a:ext cx="6858000" cy="807203"/>
          </a:xfrm>
          <a:prstGeom prst="flowChartManualInpu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6600"/>
              </a:solidFill>
            </a:endParaRPr>
          </a:p>
        </p:txBody>
      </p:sp>
      <p:sp>
        <p:nvSpPr>
          <p:cNvPr id="18" name="Rectangle 17"/>
          <p:cNvSpPr/>
          <p:nvPr/>
        </p:nvSpPr>
        <p:spPr>
          <a:xfrm>
            <a:off x="0" y="3576702"/>
            <a:ext cx="6858000" cy="62471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0" y="3543191"/>
            <a:ext cx="6858000" cy="60443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bg1"/>
                </a:solidFill>
                <a:latin typeface="Trajan Pro" panose="02020502050506020301" pitchFamily="18" charset="0"/>
              </a:rPr>
              <a:t>Application Process</a:t>
            </a:r>
          </a:p>
        </p:txBody>
      </p:sp>
      <p:pic>
        <p:nvPicPr>
          <p:cNvPr id="28" name="Picture 27"/>
          <p:cNvPicPr>
            <a:picLocks noChangeAspect="1"/>
          </p:cNvPicPr>
          <p:nvPr/>
        </p:nvPicPr>
        <p:blipFill>
          <a:blip r:embed="rId2"/>
          <a:stretch>
            <a:fillRect/>
          </a:stretch>
        </p:blipFill>
        <p:spPr>
          <a:xfrm>
            <a:off x="6122359" y="9192820"/>
            <a:ext cx="619156" cy="619156"/>
          </a:xfrm>
          <a:prstGeom prst="rect">
            <a:avLst/>
          </a:prstGeom>
        </p:spPr>
      </p:pic>
      <p:sp>
        <p:nvSpPr>
          <p:cNvPr id="8" name="Rectangle 7"/>
          <p:cNvSpPr/>
          <p:nvPr/>
        </p:nvSpPr>
        <p:spPr>
          <a:xfrm>
            <a:off x="0" y="707780"/>
            <a:ext cx="3429000" cy="2793072"/>
          </a:xfrm>
          <a:prstGeom prst="rect">
            <a:avLst/>
          </a:prstGeom>
        </p:spPr>
        <p:txBody>
          <a:bodyPr>
            <a:spAutoFit/>
          </a:bodyPr>
          <a:lstStyle/>
          <a:p>
            <a:pPr algn="just"/>
            <a:r>
              <a:rPr lang="en-GB" sz="1350" dirty="0">
                <a:latin typeface="Trebuchet MS" panose="020B0603020202020204" pitchFamily="34" charset="0"/>
              </a:rPr>
              <a:t>Murray Park is a dynamic and forward-looking 11-16 mixed comprehensive school on the western fringes of the city of Derby. It is a Foundation Status school but has a close working relationship with the local authority. </a:t>
            </a:r>
          </a:p>
          <a:p>
            <a:pPr algn="just"/>
            <a:endParaRPr lang="en-GB" sz="1050" dirty="0">
              <a:latin typeface="Trebuchet MS" panose="020B0603020202020204" pitchFamily="34" charset="0"/>
            </a:endParaRPr>
          </a:p>
          <a:p>
            <a:pPr algn="just"/>
            <a:r>
              <a:rPr lang="en-GB" sz="1350" dirty="0">
                <a:latin typeface="Trebuchet MS" panose="020B0603020202020204" pitchFamily="34" charset="0"/>
              </a:rPr>
              <a:t>We cater for approximately 1200 students, situated on a spacious site surrounded by greenery. We serve students from the Derby City area, within reach of the Derbyshire countryside and our cohort sizes are growing each year. </a:t>
            </a:r>
          </a:p>
        </p:txBody>
      </p:sp>
      <p:sp>
        <p:nvSpPr>
          <p:cNvPr id="10" name="Rectangle 9"/>
          <p:cNvSpPr/>
          <p:nvPr/>
        </p:nvSpPr>
        <p:spPr>
          <a:xfrm>
            <a:off x="3378257" y="678085"/>
            <a:ext cx="3429000" cy="715581"/>
          </a:xfrm>
          <a:prstGeom prst="rect">
            <a:avLst/>
          </a:prstGeom>
        </p:spPr>
        <p:txBody>
          <a:bodyPr>
            <a:spAutoFit/>
          </a:bodyPr>
          <a:lstStyle/>
          <a:p>
            <a:pPr algn="just"/>
            <a:r>
              <a:rPr lang="en-GB" sz="1350" dirty="0">
                <a:latin typeface="Trebuchet MS" panose="020B0603020202020204" pitchFamily="34" charset="0"/>
              </a:rPr>
              <a:t>Our students reflect the full academic ability range and there is a breadth to the socio-economic status of our families.</a:t>
            </a:r>
          </a:p>
        </p:txBody>
      </p:sp>
      <p:pic>
        <p:nvPicPr>
          <p:cNvPr id="2" name="Picture 1"/>
          <p:cNvPicPr>
            <a:picLocks noChangeAspect="1"/>
          </p:cNvPicPr>
          <p:nvPr/>
        </p:nvPicPr>
        <p:blipFill rotWithShape="1">
          <a:blip r:embed="rId3"/>
          <a:srcRect l="11514" t="23176" r="33677" b="25389"/>
          <a:stretch/>
        </p:blipFill>
        <p:spPr>
          <a:xfrm>
            <a:off x="3514866" y="6331778"/>
            <a:ext cx="3286744" cy="2062867"/>
          </a:xfrm>
          <a:prstGeom prst="rect">
            <a:avLst/>
          </a:prstGeom>
          <a:ln>
            <a:solidFill>
              <a:schemeClr val="tx1"/>
            </a:solidFill>
          </a:ln>
        </p:spPr>
      </p:pic>
      <p:sp>
        <p:nvSpPr>
          <p:cNvPr id="4" name="Rectangle 3"/>
          <p:cNvSpPr/>
          <p:nvPr/>
        </p:nvSpPr>
        <p:spPr>
          <a:xfrm>
            <a:off x="16947" y="9259669"/>
            <a:ext cx="6122359" cy="646331"/>
          </a:xfrm>
          <a:prstGeom prst="rect">
            <a:avLst/>
          </a:prstGeom>
        </p:spPr>
        <p:txBody>
          <a:bodyPr wrap="square">
            <a:spAutoFit/>
          </a:bodyPr>
          <a:lstStyle/>
          <a:p>
            <a:r>
              <a:rPr lang="en-GB" sz="1200" b="0" i="1" dirty="0">
                <a:solidFill>
                  <a:schemeClr val="bg1"/>
                </a:solidFill>
                <a:effectLst/>
                <a:latin typeface="Trebuchet MS" panose="020B0603020202020204" pitchFamily="34" charset="0"/>
              </a:rPr>
              <a:t>“Murray Park is a fantastic school to work for, I've felt extremely welcome and supported by the school, first as a trainee and then as a new starter.” </a:t>
            </a:r>
          </a:p>
          <a:p>
            <a:r>
              <a:rPr lang="en-GB" sz="1200" b="1" i="0" dirty="0">
                <a:solidFill>
                  <a:schemeClr val="bg1"/>
                </a:solidFill>
                <a:effectLst/>
                <a:latin typeface="Trebuchet MS" panose="020B0603020202020204" pitchFamily="34" charset="0"/>
              </a:rPr>
              <a:t>James Murton – Teacher of English</a:t>
            </a:r>
            <a:endParaRPr lang="en-GB" sz="1200" b="1" i="1" dirty="0">
              <a:solidFill>
                <a:schemeClr val="bg1"/>
              </a:solidFill>
              <a:latin typeface="Trebuchet MS" panose="020B0603020202020204" pitchFamily="34" charset="0"/>
            </a:endParaRPr>
          </a:p>
        </p:txBody>
      </p:sp>
      <p:sp>
        <p:nvSpPr>
          <p:cNvPr id="5" name="Rectangle 4"/>
          <p:cNvSpPr/>
          <p:nvPr/>
        </p:nvSpPr>
        <p:spPr>
          <a:xfrm>
            <a:off x="-23997" y="4257681"/>
            <a:ext cx="3429000" cy="4870564"/>
          </a:xfrm>
          <a:prstGeom prst="rect">
            <a:avLst/>
          </a:prstGeom>
        </p:spPr>
        <p:txBody>
          <a:bodyPr wrap="square">
            <a:spAutoFit/>
          </a:bodyPr>
          <a:lstStyle/>
          <a:p>
            <a:pPr algn="just"/>
            <a:r>
              <a:rPr lang="en-GB" sz="1350" dirty="0">
                <a:latin typeface="Trebuchet MS" panose="020B0603020202020204" pitchFamily="34" charset="0"/>
              </a:rPr>
              <a:t>Informal visits to the school are available but not essential. You must complete the application form fully and give details of all employment, training and gaps in employment since leaving secondary school to the present day. Any additional information, which you wish to bring to the notice of the selection panel should be included in your letter of application. </a:t>
            </a:r>
          </a:p>
          <a:p>
            <a:pPr algn="just"/>
            <a:endParaRPr lang="en-GB" sz="1350" dirty="0">
              <a:latin typeface="Trebuchet MS" panose="020B0603020202020204" pitchFamily="34" charset="0"/>
            </a:endParaRPr>
          </a:p>
          <a:p>
            <a:pPr algn="just"/>
            <a:r>
              <a:rPr lang="en-GB" sz="1350" dirty="0">
                <a:latin typeface="Trebuchet MS" panose="020B0603020202020204" pitchFamily="34" charset="0"/>
              </a:rPr>
              <a:t>Your letter  of application should make reference to the job description and in particular how you meet the person specification. At least one of your references should be a current employer and you should indicate if you are happy for us to contact each reference. </a:t>
            </a:r>
          </a:p>
          <a:p>
            <a:pPr algn="just"/>
            <a:endParaRPr lang="en-GB" sz="1350" dirty="0">
              <a:latin typeface="Trebuchet MS" panose="020B0603020202020204" pitchFamily="34" charset="0"/>
            </a:endParaRPr>
          </a:p>
          <a:p>
            <a:pPr algn="just"/>
            <a:r>
              <a:rPr lang="en-GB" sz="1350" dirty="0">
                <a:latin typeface="Trebuchet MS" panose="020B0603020202020204" pitchFamily="34" charset="0"/>
              </a:rPr>
              <a:t>Please provide an email address for your referees so that we can contact them.</a:t>
            </a:r>
          </a:p>
          <a:p>
            <a:pPr algn="just"/>
            <a:endParaRPr lang="en-GB" sz="1350" dirty="0">
              <a:latin typeface="Trebuchet MS" panose="020B0603020202020204" pitchFamily="34" charset="0"/>
            </a:endParaRPr>
          </a:p>
          <a:p>
            <a:pPr algn="just"/>
            <a:r>
              <a:rPr lang="en-GB" sz="1350" dirty="0">
                <a:latin typeface="Trebuchet MS" panose="020B0603020202020204" pitchFamily="34" charset="0"/>
              </a:rPr>
              <a:t>Please email your completed application form and letter of application to:</a:t>
            </a:r>
          </a:p>
        </p:txBody>
      </p:sp>
      <p:sp>
        <p:nvSpPr>
          <p:cNvPr id="15" name="Rectangle 14">
            <a:extLst>
              <a:ext uri="{FF2B5EF4-FFF2-40B4-BE49-F238E27FC236}">
                <a16:creationId xmlns:a16="http://schemas.microsoft.com/office/drawing/2014/main" id="{52CDC408-3A62-C031-8ADF-8591610403AB}"/>
              </a:ext>
            </a:extLst>
          </p:cNvPr>
          <p:cNvSpPr/>
          <p:nvPr/>
        </p:nvSpPr>
        <p:spPr>
          <a:xfrm>
            <a:off x="3429000" y="4028364"/>
            <a:ext cx="3429000" cy="507831"/>
          </a:xfrm>
          <a:prstGeom prst="rect">
            <a:avLst/>
          </a:prstGeom>
        </p:spPr>
        <p:txBody>
          <a:bodyPr wrap="square">
            <a:spAutoFit/>
          </a:bodyPr>
          <a:lstStyle/>
          <a:p>
            <a:pPr algn="just"/>
            <a:endParaRPr lang="en-GB" sz="1350" dirty="0">
              <a:latin typeface="Trebuchet MS" panose="020B0603020202020204" pitchFamily="34" charset="0"/>
              <a:cs typeface="Calibri"/>
            </a:endParaRPr>
          </a:p>
          <a:p>
            <a:pPr algn="just"/>
            <a:r>
              <a:rPr lang="en-GB" sz="1350" dirty="0">
                <a:latin typeface="Trebuchet MS" panose="020B0603020202020204" pitchFamily="34" charset="0"/>
              </a:rPr>
              <a:t>recruitment@murraypark.derby.sch.uk</a:t>
            </a:r>
            <a:endParaRPr lang="en-GB" sz="1350" dirty="0">
              <a:latin typeface="Trebuchet MS" panose="020B0603020202020204" pitchFamily="34" charset="0"/>
              <a:cs typeface="Calibri"/>
            </a:endParaRPr>
          </a:p>
        </p:txBody>
      </p:sp>
      <p:pic>
        <p:nvPicPr>
          <p:cNvPr id="17" name="Picture 16" descr="A building with a red door&#10;&#10;Description automatically generated">
            <a:extLst>
              <a:ext uri="{FF2B5EF4-FFF2-40B4-BE49-F238E27FC236}">
                <a16:creationId xmlns:a16="http://schemas.microsoft.com/office/drawing/2014/main" id="{269BEAB2-C560-A592-2553-C19D4DB433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22" r="21903" b="9037"/>
          <a:stretch/>
        </p:blipFill>
        <p:spPr>
          <a:xfrm>
            <a:off x="3459583" y="1427442"/>
            <a:ext cx="3315523" cy="1959195"/>
          </a:xfrm>
          <a:prstGeom prst="rect">
            <a:avLst/>
          </a:prstGeom>
          <a:ln>
            <a:solidFill>
              <a:schemeClr val="tx1"/>
            </a:solidFill>
          </a:ln>
        </p:spPr>
      </p:pic>
      <p:sp>
        <p:nvSpPr>
          <p:cNvPr id="21" name="TextBox 20">
            <a:extLst>
              <a:ext uri="{FF2B5EF4-FFF2-40B4-BE49-F238E27FC236}">
                <a16:creationId xmlns:a16="http://schemas.microsoft.com/office/drawing/2014/main" id="{824472D9-4BE6-B8D5-CE52-EB2CF462EF7A}"/>
              </a:ext>
            </a:extLst>
          </p:cNvPr>
          <p:cNvSpPr txBox="1"/>
          <p:nvPr/>
        </p:nvSpPr>
        <p:spPr>
          <a:xfrm>
            <a:off x="3429000" y="5147103"/>
            <a:ext cx="3392303" cy="1131079"/>
          </a:xfrm>
          <a:prstGeom prst="rect">
            <a:avLst/>
          </a:prstGeom>
          <a:noFill/>
        </p:spPr>
        <p:txBody>
          <a:bodyPr wrap="square">
            <a:spAutoFit/>
          </a:bodyPr>
          <a:lstStyle/>
          <a:p>
            <a:pPr algn="just"/>
            <a:r>
              <a:rPr lang="en-GB" sz="1350" dirty="0">
                <a:latin typeface="Trebuchet MS" panose="020B0603020202020204" pitchFamily="34" charset="0"/>
              </a:rPr>
              <a:t>Murray Park School is committed to safeguarding and promoting the welfare of children and appointment to this post is subject to a criminal record and background check and references</a:t>
            </a:r>
          </a:p>
        </p:txBody>
      </p:sp>
    </p:spTree>
    <p:extLst>
      <p:ext uri="{BB962C8B-B14F-4D97-AF65-F5344CB8AC3E}">
        <p14:creationId xmlns:p14="http://schemas.microsoft.com/office/powerpoint/2010/main" val="3446800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3512"/>
            <a:ext cx="6858000" cy="62471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0" y="1"/>
            <a:ext cx="6858000" cy="60443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Trajan Pro" panose="02020502050506020301" pitchFamily="18" charset="0"/>
              </a:rPr>
              <a:t>Ofsted</a:t>
            </a:r>
          </a:p>
        </p:txBody>
      </p:sp>
      <p:sp>
        <p:nvSpPr>
          <p:cNvPr id="12" name="Flowchart: Manual Input 11"/>
          <p:cNvSpPr/>
          <p:nvPr/>
        </p:nvSpPr>
        <p:spPr>
          <a:xfrm>
            <a:off x="0" y="9053996"/>
            <a:ext cx="6858000" cy="852004"/>
          </a:xfrm>
          <a:prstGeom prst="flowChartManualInpu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6600"/>
              </a:solidFill>
            </a:endParaRPr>
          </a:p>
        </p:txBody>
      </p:sp>
      <p:sp>
        <p:nvSpPr>
          <p:cNvPr id="3" name="Flowchart: Manual Input 2"/>
          <p:cNvSpPr/>
          <p:nvPr/>
        </p:nvSpPr>
        <p:spPr>
          <a:xfrm>
            <a:off x="0" y="9098797"/>
            <a:ext cx="6858000" cy="807203"/>
          </a:xfrm>
          <a:prstGeom prst="flowChartManualInpu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6600"/>
              </a:solidFill>
            </a:endParaRPr>
          </a:p>
        </p:txBody>
      </p:sp>
      <p:pic>
        <p:nvPicPr>
          <p:cNvPr id="28" name="Picture 27"/>
          <p:cNvPicPr>
            <a:picLocks noChangeAspect="1"/>
          </p:cNvPicPr>
          <p:nvPr/>
        </p:nvPicPr>
        <p:blipFill>
          <a:blip r:embed="rId2"/>
          <a:stretch>
            <a:fillRect/>
          </a:stretch>
        </p:blipFill>
        <p:spPr>
          <a:xfrm>
            <a:off x="6122359" y="9192820"/>
            <a:ext cx="619156" cy="619156"/>
          </a:xfrm>
          <a:prstGeom prst="rect">
            <a:avLst/>
          </a:prstGeom>
        </p:spPr>
      </p:pic>
      <p:sp>
        <p:nvSpPr>
          <p:cNvPr id="2" name="Rectangle 1"/>
          <p:cNvSpPr/>
          <p:nvPr/>
        </p:nvSpPr>
        <p:spPr>
          <a:xfrm>
            <a:off x="0" y="670030"/>
            <a:ext cx="6858000" cy="954107"/>
          </a:xfrm>
          <a:prstGeom prst="rect">
            <a:avLst/>
          </a:prstGeom>
        </p:spPr>
        <p:txBody>
          <a:bodyPr wrap="square">
            <a:spAutoFit/>
          </a:bodyPr>
          <a:lstStyle/>
          <a:p>
            <a:pPr algn="just"/>
            <a:r>
              <a:rPr lang="en-GB" sz="1350" dirty="0">
                <a:latin typeface="Trebuchet MS" panose="020B0603020202020204" pitchFamily="34" charset="0"/>
              </a:rPr>
              <a:t>Our School was inspected in September 2022 and gained a Good judgment from Ofsted. Here are just a few quotes from their highly positive report. To access our full report please use our website link:</a:t>
            </a:r>
          </a:p>
          <a:p>
            <a:pPr algn="just"/>
            <a:r>
              <a:rPr lang="en-GB" sz="1350" dirty="0">
                <a:hlinkClick r:id="rId3"/>
              </a:rPr>
              <a:t>Ofsted Reports | Murray Park</a:t>
            </a:r>
            <a:endParaRPr lang="en-GB" sz="1350" dirty="0">
              <a:latin typeface="Trebuchet MS" panose="020B0603020202020204" pitchFamily="34" charset="0"/>
            </a:endParaRPr>
          </a:p>
        </p:txBody>
      </p:sp>
      <p:sp>
        <p:nvSpPr>
          <p:cNvPr id="15" name="Rectangle 14"/>
          <p:cNvSpPr/>
          <p:nvPr/>
        </p:nvSpPr>
        <p:spPr>
          <a:xfrm>
            <a:off x="0" y="9239433"/>
            <a:ext cx="6241774" cy="646331"/>
          </a:xfrm>
          <a:prstGeom prst="rect">
            <a:avLst/>
          </a:prstGeom>
        </p:spPr>
        <p:txBody>
          <a:bodyPr wrap="square">
            <a:spAutoFit/>
          </a:bodyPr>
          <a:lstStyle/>
          <a:p>
            <a:pPr>
              <a:spcAft>
                <a:spcPts val="0"/>
              </a:spcAft>
            </a:pPr>
            <a:r>
              <a:rPr lang="en-GB" sz="1200" i="1" dirty="0">
                <a:solidFill>
                  <a:schemeClr val="bg1"/>
                </a:solidFill>
                <a:latin typeface="Trebuchet MS" panose="020B0603020202020204" pitchFamily="34" charset="0"/>
                <a:ea typeface="Calibri" panose="020F0502020204030204" pitchFamily="34" charset="0"/>
              </a:rPr>
              <a:t>“Since starting at Murray Park there has been no time for nerves, just excitement. I am delighted to continue my journey here, whilst inspiring others on my way.” </a:t>
            </a:r>
          </a:p>
          <a:p>
            <a:pPr>
              <a:spcAft>
                <a:spcPts val="0"/>
              </a:spcAft>
            </a:pPr>
            <a:r>
              <a:rPr lang="en-GB" sz="1200" b="1" dirty="0">
                <a:solidFill>
                  <a:schemeClr val="bg1"/>
                </a:solidFill>
                <a:latin typeface="Trebuchet MS" panose="020B0603020202020204" pitchFamily="34" charset="0"/>
                <a:ea typeface="Calibri" panose="020F0502020204030204" pitchFamily="34" charset="0"/>
              </a:rPr>
              <a:t>Charlotte Bunting – Teacher of Science</a:t>
            </a:r>
            <a:endParaRPr lang="en-GB" sz="1200" b="1" dirty="0">
              <a:solidFill>
                <a:schemeClr val="bg1"/>
              </a:solidFill>
              <a:effectLst/>
              <a:latin typeface="Trebuchet MS" panose="020B0603020202020204" pitchFamily="34" charset="0"/>
              <a:ea typeface="Calibri" panose="020F0502020204030204" pitchFamily="34" charset="0"/>
            </a:endParaRPr>
          </a:p>
        </p:txBody>
      </p:sp>
      <p:sp>
        <p:nvSpPr>
          <p:cNvPr id="22" name="Rectangle 21">
            <a:extLst>
              <a:ext uri="{FF2B5EF4-FFF2-40B4-BE49-F238E27FC236}">
                <a16:creationId xmlns:a16="http://schemas.microsoft.com/office/drawing/2014/main" id="{4464304D-B4A3-4182-B301-FE6E9AA80263}"/>
              </a:ext>
            </a:extLst>
          </p:cNvPr>
          <p:cNvSpPr/>
          <p:nvPr/>
        </p:nvSpPr>
        <p:spPr>
          <a:xfrm>
            <a:off x="0" y="4465972"/>
            <a:ext cx="6858000" cy="62471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23319EB-DE49-4177-B49B-BC9446197DDD}"/>
              </a:ext>
            </a:extLst>
          </p:cNvPr>
          <p:cNvSpPr/>
          <p:nvPr/>
        </p:nvSpPr>
        <p:spPr>
          <a:xfrm>
            <a:off x="0" y="4401854"/>
            <a:ext cx="6868427" cy="62471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Trajan Pro" panose="02020502050506020301" pitchFamily="18" charset="0"/>
                <a:ea typeface="+mn-ea"/>
                <a:cs typeface="+mn-cs"/>
              </a:rPr>
              <a:t>SAFEGUARDING INFORMATION</a:t>
            </a:r>
          </a:p>
        </p:txBody>
      </p:sp>
      <p:sp>
        <p:nvSpPr>
          <p:cNvPr id="25" name="TextBox 24">
            <a:extLst>
              <a:ext uri="{FF2B5EF4-FFF2-40B4-BE49-F238E27FC236}">
                <a16:creationId xmlns:a16="http://schemas.microsoft.com/office/drawing/2014/main" id="{0471B286-0F77-457E-A7B7-B19D413DE976}"/>
              </a:ext>
            </a:extLst>
          </p:cNvPr>
          <p:cNvSpPr txBox="1"/>
          <p:nvPr/>
        </p:nvSpPr>
        <p:spPr>
          <a:xfrm>
            <a:off x="35244" y="5102204"/>
            <a:ext cx="6756516" cy="4131900"/>
          </a:xfrm>
          <a:prstGeom prst="rect">
            <a:avLst/>
          </a:prstGeom>
          <a:noFill/>
        </p:spPr>
        <p:txBody>
          <a:bodyPr wrap="square">
            <a:spAutoFit/>
          </a:bodyPr>
          <a:lstStyle/>
          <a:p>
            <a:pPr marL="0" indent="0" algn="just">
              <a:spcAft>
                <a:spcPts val="0"/>
              </a:spcAft>
              <a:buNone/>
            </a:pPr>
            <a:r>
              <a:rPr lang="en-GB" sz="1350" dirty="0">
                <a:solidFill>
                  <a:srgbClr val="000000"/>
                </a:solidFill>
                <a:latin typeface="Trebuchet MS" panose="020B0603020202020204" pitchFamily="34" charset="0"/>
                <a:ea typeface="Calibri" panose="020F0502020204030204" pitchFamily="34" charset="0"/>
              </a:rPr>
              <a:t>Murray Park School shares a commitment to safeguard and promote the welfare of children and young people. Our commitment is underpinned by robust processes and procedures that seek to maximise opportunity, minimise risk and continuously promote a culture that embraces the ethos of safeguarding amongst our workforce. </a:t>
            </a:r>
          </a:p>
          <a:p>
            <a:pPr marL="0" indent="0" algn="just">
              <a:spcAft>
                <a:spcPts val="0"/>
              </a:spcAft>
              <a:buNone/>
            </a:pPr>
            <a:r>
              <a:rPr lang="en-GB" sz="1350" dirty="0">
                <a:solidFill>
                  <a:srgbClr val="000000"/>
                </a:solidFill>
                <a:latin typeface="Trebuchet MS" panose="020B0603020202020204" pitchFamily="34" charset="0"/>
                <a:ea typeface="Calibri" panose="020F0502020204030204" pitchFamily="34" charset="0"/>
              </a:rPr>
              <a:t>This post is Exempt from the Rehabilitation of Offenders Act 1974 and the amendments to the Exceptions Order 1975, 2013 and 2020 and is subject to an enhanced DBS Disclosure check. </a:t>
            </a:r>
          </a:p>
          <a:p>
            <a:pPr marL="0" indent="0" algn="just">
              <a:spcAft>
                <a:spcPts val="0"/>
              </a:spcAft>
              <a:buNone/>
            </a:pPr>
            <a:endParaRPr lang="en-GB" sz="600" b="1" dirty="0">
              <a:latin typeface="Trebuchet MS" panose="020B0603020202020204" pitchFamily="34" charset="0"/>
              <a:ea typeface="Times New Roman" panose="02020603050405020304" pitchFamily="18" charset="0"/>
            </a:endParaRPr>
          </a:p>
          <a:p>
            <a:pPr marL="0" indent="0" algn="just">
              <a:spcAft>
                <a:spcPts val="0"/>
              </a:spcAft>
              <a:buNone/>
            </a:pPr>
            <a:r>
              <a:rPr lang="en-GB" sz="1350" b="1" dirty="0">
                <a:latin typeface="Trebuchet MS" panose="020B0603020202020204" pitchFamily="34" charset="0"/>
                <a:ea typeface="Times New Roman" panose="02020603050405020304" pitchFamily="18" charset="0"/>
              </a:rPr>
              <a:t>Recruitment Information</a:t>
            </a:r>
          </a:p>
          <a:p>
            <a:pPr marL="0" indent="0" algn="just">
              <a:spcAft>
                <a:spcPts val="0"/>
              </a:spcAft>
              <a:buNone/>
            </a:pPr>
            <a:r>
              <a:rPr lang="en-GB" sz="1350" dirty="0">
                <a:latin typeface="Trebuchet MS" panose="020B0603020202020204" pitchFamily="34" charset="0"/>
                <a:ea typeface="Times New Roman" panose="02020603050405020304" pitchFamily="18" charset="0"/>
              </a:rPr>
              <a:t>The application form must be completed in line with our Important Recruitment Information section on the school website.  It is an offence to apply for the role if you are barred from engaging in regulated activity relevant to children.</a:t>
            </a:r>
          </a:p>
          <a:p>
            <a:pPr marL="342900" lvl="0" indent="-342900" algn="just">
              <a:spcAft>
                <a:spcPts val="0"/>
              </a:spcAft>
              <a:buFont typeface="Symbol" panose="05050102010706020507" pitchFamily="18" charset="2"/>
              <a:buChar char=""/>
            </a:pPr>
            <a:r>
              <a:rPr lang="en-GB" sz="1350" dirty="0">
                <a:latin typeface="Trebuchet MS" panose="020B0603020202020204" pitchFamily="34" charset="0"/>
                <a:ea typeface="Calibri" panose="020F0502020204030204" pitchFamily="34" charset="0"/>
                <a:cs typeface="Calibri" panose="020F0502020204030204" pitchFamily="34" charset="0"/>
              </a:rPr>
              <a:t>Child Protection and Safeguarding Policy </a:t>
            </a:r>
            <a:endParaRPr lang="en-GB" sz="1350" dirty="0">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GB" sz="1350" dirty="0">
                <a:latin typeface="Trebuchet MS" panose="020B0603020202020204" pitchFamily="34" charset="0"/>
                <a:ea typeface="Calibri" panose="020F0502020204030204" pitchFamily="34" charset="0"/>
                <a:cs typeface="Calibri" panose="020F0502020204030204" pitchFamily="34" charset="0"/>
              </a:rPr>
              <a:t>Recruitment of Ex Offenders  </a:t>
            </a:r>
            <a:endParaRPr lang="en-GB" sz="1350" dirty="0">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GB" sz="1350" dirty="0">
                <a:latin typeface="Trebuchet MS" panose="020B0603020202020204" pitchFamily="34" charset="0"/>
                <a:ea typeface="Calibri" panose="020F0502020204030204" pitchFamily="34" charset="0"/>
                <a:cs typeface="Calibri" panose="020F0502020204030204" pitchFamily="34" charset="0"/>
              </a:rPr>
              <a:t>The Equality and Diversity Form</a:t>
            </a:r>
            <a:endParaRPr lang="en-GB" sz="1350" dirty="0">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GB" sz="1350" dirty="0">
                <a:latin typeface="Trebuchet MS" panose="020B0603020202020204" pitchFamily="34" charset="0"/>
                <a:ea typeface="Calibri" panose="020F0502020204030204" pitchFamily="34" charset="0"/>
                <a:cs typeface="Calibri" panose="020F0502020204030204" pitchFamily="34" charset="0"/>
              </a:rPr>
              <a:t>GDPR Privacy Notice</a:t>
            </a:r>
            <a:endParaRPr lang="en-GB" sz="1350" dirty="0">
              <a:latin typeface="Trebuchet MS" panose="020B0603020202020204" pitchFamily="34" charset="0"/>
              <a:ea typeface="Calibri" panose="020F0502020204030204" pitchFamily="34" charset="0"/>
              <a:cs typeface="Times New Roman" panose="02020603050405020304" pitchFamily="18" charset="0"/>
            </a:endParaRPr>
          </a:p>
          <a:p>
            <a:pPr algn="just">
              <a:spcAft>
                <a:spcPts val="0"/>
              </a:spcAft>
            </a:pPr>
            <a:endParaRPr lang="en-GB" sz="800" dirty="0">
              <a:latin typeface="Trebuchet MS" panose="020B0603020202020204" pitchFamily="34" charset="0"/>
              <a:ea typeface="Times New Roman" panose="02020603050405020304" pitchFamily="18" charset="0"/>
            </a:endParaRPr>
          </a:p>
          <a:p>
            <a:pPr algn="just">
              <a:spcAft>
                <a:spcPts val="0"/>
              </a:spcAft>
            </a:pPr>
            <a:r>
              <a:rPr lang="en-GB" sz="1350" b="1" dirty="0">
                <a:latin typeface="Trebuchet MS" panose="020B0603020202020204" pitchFamily="34" charset="0"/>
                <a:ea typeface="Times New Roman" panose="02020603050405020304" pitchFamily="18" charset="0"/>
              </a:rPr>
              <a:t>Recruitment Policy</a:t>
            </a:r>
          </a:p>
          <a:p>
            <a:pPr marL="0" indent="0" algn="just">
              <a:spcAft>
                <a:spcPts val="0"/>
              </a:spcAft>
              <a:buNone/>
            </a:pPr>
            <a:r>
              <a:rPr lang="en-GB" sz="1350" dirty="0">
                <a:latin typeface="Trebuchet MS" panose="020B0603020202020204" pitchFamily="34" charset="0"/>
                <a:ea typeface="Times New Roman" panose="02020603050405020304" pitchFamily="18" charset="0"/>
              </a:rPr>
              <a:t>These documents can be found using following the link: </a:t>
            </a:r>
            <a:r>
              <a:rPr lang="en-GB" sz="1350" u="sng" dirty="0">
                <a:solidFill>
                  <a:srgbClr val="0563C1"/>
                </a:solidFill>
                <a:latin typeface="Trebuchet MS" panose="020B0603020202020204" pitchFamily="34" charset="0"/>
                <a:ea typeface="Times New Roman" panose="02020603050405020304" pitchFamily="18" charset="0"/>
                <a:hlinkClick r:id="rId4"/>
              </a:rPr>
              <a:t>https://www.murraypark.derby.sch.uk/key-information/vacancies/</a:t>
            </a:r>
            <a:endParaRPr lang="en-GB" sz="1350" dirty="0">
              <a:latin typeface="Trebuchet MS" panose="020B0603020202020204" pitchFamily="34" charset="0"/>
              <a:ea typeface="Times New Roman" panose="02020603050405020304" pitchFamily="18" charset="0"/>
            </a:endParaRPr>
          </a:p>
        </p:txBody>
      </p:sp>
      <p:graphicFrame>
        <p:nvGraphicFramePr>
          <p:cNvPr id="4" name="Table 4">
            <a:extLst>
              <a:ext uri="{FF2B5EF4-FFF2-40B4-BE49-F238E27FC236}">
                <a16:creationId xmlns:a16="http://schemas.microsoft.com/office/drawing/2014/main" id="{C97BA69F-7A7C-2B2B-1B9C-D08EE35131E5}"/>
              </a:ext>
            </a:extLst>
          </p:cNvPr>
          <p:cNvGraphicFramePr>
            <a:graphicFrameLocks noGrp="1"/>
          </p:cNvGraphicFramePr>
          <p:nvPr/>
        </p:nvGraphicFramePr>
        <p:xfrm>
          <a:off x="83613" y="1594568"/>
          <a:ext cx="6690774" cy="2724907"/>
        </p:xfrm>
        <a:graphic>
          <a:graphicData uri="http://schemas.openxmlformats.org/drawingml/2006/table">
            <a:tbl>
              <a:tblPr firstRow="1" bandRow="1">
                <a:tableStyleId>{5940675A-B579-460E-94D1-54222C63F5DA}</a:tableStyleId>
              </a:tblPr>
              <a:tblGrid>
                <a:gridCol w="1265502">
                  <a:extLst>
                    <a:ext uri="{9D8B030D-6E8A-4147-A177-3AD203B41FA5}">
                      <a16:colId xmlns:a16="http://schemas.microsoft.com/office/drawing/2014/main" val="2182446432"/>
                    </a:ext>
                  </a:extLst>
                </a:gridCol>
                <a:gridCol w="5425272">
                  <a:extLst>
                    <a:ext uri="{9D8B030D-6E8A-4147-A177-3AD203B41FA5}">
                      <a16:colId xmlns:a16="http://schemas.microsoft.com/office/drawing/2014/main" val="3935978199"/>
                    </a:ext>
                  </a:extLst>
                </a:gridCol>
              </a:tblGrid>
              <a:tr h="680391">
                <a:tc>
                  <a:txBody>
                    <a:bodyPr/>
                    <a:lstStyle/>
                    <a:p>
                      <a:pPr algn="l"/>
                      <a:r>
                        <a:rPr lang="en-GB" sz="1200" b="0" dirty="0">
                          <a:solidFill>
                            <a:schemeClr val="bg1"/>
                          </a:solidFill>
                          <a:latin typeface="Trebuchet MS" panose="020B0603020202020204" pitchFamily="34" charset="0"/>
                        </a:rPr>
                        <a:t>Quality of Education</a:t>
                      </a:r>
                    </a:p>
                  </a:txBody>
                  <a:tcPr anchor="ctr">
                    <a:solidFill>
                      <a:srgbClr val="002060"/>
                    </a:solidFill>
                  </a:tcPr>
                </a:tc>
                <a:tc>
                  <a:txBody>
                    <a:bodyPr/>
                    <a:lstStyle/>
                    <a:p>
                      <a:r>
                        <a:rPr lang="en-GB" sz="1200" b="0" kern="1200" dirty="0">
                          <a:solidFill>
                            <a:sysClr val="windowText" lastClr="000000"/>
                          </a:solidFill>
                          <a:effectLst/>
                          <a:latin typeface="Trebuchet MS" panose="020B0603020202020204" pitchFamily="34" charset="0"/>
                        </a:rPr>
                        <a:t>“Leaders have designed an ambitious curriculum that allows pupils to learn a broad range of knowledge.”</a:t>
                      </a:r>
                    </a:p>
                    <a:p>
                      <a:r>
                        <a:rPr lang="en-GB" sz="1200" b="0" kern="1200" dirty="0">
                          <a:solidFill>
                            <a:sysClr val="windowText" lastClr="000000"/>
                          </a:solidFill>
                          <a:effectLst/>
                          <a:latin typeface="Trebuchet MS" panose="020B0603020202020204" pitchFamily="34" charset="0"/>
                        </a:rPr>
                        <a:t>“Leaders have planned assessments to check pupils' understanding.”</a:t>
                      </a:r>
                      <a:endParaRPr lang="en-GB" sz="1200" b="0" kern="1200" dirty="0">
                        <a:solidFill>
                          <a:sysClr val="windowText" lastClr="000000"/>
                        </a:solidFill>
                        <a:effectLst/>
                        <a:latin typeface="Trebuchet MS" panose="020B0603020202020204" pitchFamily="34" charset="0"/>
                        <a:ea typeface="+mn-ea"/>
                        <a:cs typeface="+mn-cs"/>
                      </a:endParaRPr>
                    </a:p>
                  </a:txBody>
                  <a:tcPr/>
                </a:tc>
                <a:extLst>
                  <a:ext uri="{0D108BD9-81ED-4DB2-BD59-A6C34878D82A}">
                    <a16:rowId xmlns:a16="http://schemas.microsoft.com/office/drawing/2014/main" val="905779583"/>
                  </a:ext>
                </a:extLst>
              </a:tr>
              <a:tr h="680391">
                <a:tc>
                  <a:txBody>
                    <a:bodyPr/>
                    <a:lstStyle/>
                    <a:p>
                      <a:pPr algn="l"/>
                      <a:r>
                        <a:rPr lang="en-GB" sz="1200" b="0" dirty="0">
                          <a:solidFill>
                            <a:schemeClr val="bg1"/>
                          </a:solidFill>
                          <a:latin typeface="Trebuchet MS" panose="020B0603020202020204" pitchFamily="34" charset="0"/>
                        </a:rPr>
                        <a:t>Behaviour and Attitudes</a:t>
                      </a:r>
                    </a:p>
                  </a:txBody>
                  <a:tcPr anchor="ctr">
                    <a:solidFill>
                      <a:srgbClr val="002060"/>
                    </a:solidFill>
                  </a:tcPr>
                </a:tc>
                <a:tc>
                  <a:txBody>
                    <a:bodyPr/>
                    <a:lstStyle/>
                    <a:p>
                      <a:r>
                        <a:rPr lang="en-GB" sz="1200" b="0" kern="1200" dirty="0">
                          <a:solidFill>
                            <a:sysClr val="windowText" lastClr="000000"/>
                          </a:solidFill>
                          <a:effectLst/>
                          <a:latin typeface="Trebuchet MS" panose="020B0603020202020204" pitchFamily="34" charset="0"/>
                        </a:rPr>
                        <a:t>“Pupils are happy and safe at Murray Park. They know </a:t>
                      </a:r>
                      <a:r>
                        <a:rPr lang="en-GB" sz="1200" b="0" kern="1200">
                          <a:solidFill>
                            <a:sysClr val="windowText" lastClr="000000"/>
                          </a:solidFill>
                          <a:effectLst/>
                          <a:latin typeface="Trebuchet MS" panose="020B0603020202020204" pitchFamily="34" charset="0"/>
                        </a:rPr>
                        <a:t>teachers care </a:t>
                      </a:r>
                      <a:r>
                        <a:rPr lang="en-GB" sz="1200" b="0" kern="1200" dirty="0">
                          <a:solidFill>
                            <a:sysClr val="windowText" lastClr="000000"/>
                          </a:solidFill>
                          <a:effectLst/>
                          <a:latin typeface="Trebuchet MS" panose="020B0603020202020204" pitchFamily="34" charset="0"/>
                        </a:rPr>
                        <a:t>about them.”</a:t>
                      </a:r>
                    </a:p>
                    <a:p>
                      <a:r>
                        <a:rPr lang="en-GB" sz="1200" b="0" kern="1200" dirty="0">
                          <a:solidFill>
                            <a:sysClr val="windowText" lastClr="000000"/>
                          </a:solidFill>
                          <a:effectLst/>
                          <a:latin typeface="Trebuchet MS" panose="020B0603020202020204" pitchFamily="34" charset="0"/>
                        </a:rPr>
                        <a:t>“Leaders have ensured that classrooms are places where pupils can learn.”</a:t>
                      </a:r>
                      <a:endParaRPr lang="en-GB" sz="1200" b="0" kern="1200" dirty="0">
                        <a:solidFill>
                          <a:sysClr val="windowText" lastClr="000000"/>
                        </a:solidFill>
                        <a:effectLst/>
                        <a:latin typeface="Trebuchet MS" panose="020B0603020202020204" pitchFamily="34" charset="0"/>
                        <a:ea typeface="+mn-ea"/>
                        <a:cs typeface="+mn-cs"/>
                      </a:endParaRPr>
                    </a:p>
                  </a:txBody>
                  <a:tcPr/>
                </a:tc>
                <a:extLst>
                  <a:ext uri="{0D108BD9-81ED-4DB2-BD59-A6C34878D82A}">
                    <a16:rowId xmlns:a16="http://schemas.microsoft.com/office/drawing/2014/main" val="1111569241"/>
                  </a:ext>
                </a:extLst>
              </a:tr>
              <a:tr h="877924">
                <a:tc>
                  <a:txBody>
                    <a:bodyPr/>
                    <a:lstStyle/>
                    <a:p>
                      <a:pPr algn="l"/>
                      <a:r>
                        <a:rPr lang="en-GB" sz="1200" b="0">
                          <a:solidFill>
                            <a:schemeClr val="bg1"/>
                          </a:solidFill>
                          <a:latin typeface="Trebuchet MS" panose="020B0603020202020204" pitchFamily="34" charset="0"/>
                        </a:rPr>
                        <a:t>Personal Development</a:t>
                      </a:r>
                    </a:p>
                  </a:txBody>
                  <a:tcPr anchor="ctr">
                    <a:solidFill>
                      <a:srgbClr val="002060"/>
                    </a:solidFill>
                  </a:tcPr>
                </a:tc>
                <a:tc>
                  <a:txBody>
                    <a:bodyPr/>
                    <a:lstStyle/>
                    <a:p>
                      <a:r>
                        <a:rPr lang="en-GB" sz="1200" b="0" kern="1200" dirty="0">
                          <a:solidFill>
                            <a:sysClr val="windowText" lastClr="000000"/>
                          </a:solidFill>
                          <a:effectLst/>
                          <a:latin typeface="Trebuchet MS" panose="020B0603020202020204" pitchFamily="34" charset="0"/>
                        </a:rPr>
                        <a:t>“The 'Charter for Success' encourages pupils to engage in activities such as theatre trips and cookery.”</a:t>
                      </a:r>
                    </a:p>
                    <a:p>
                      <a:r>
                        <a:rPr lang="en-GB" sz="1200" b="0" kern="1200" dirty="0">
                          <a:solidFill>
                            <a:sysClr val="windowText" lastClr="000000"/>
                          </a:solidFill>
                          <a:effectLst/>
                          <a:latin typeface="Trebuchet MS" panose="020B0603020202020204" pitchFamily="34" charset="0"/>
                        </a:rPr>
                        <a:t>“Leaders ensure that all pupils have opportunities to gain different cultural experiences.”</a:t>
                      </a:r>
                      <a:endParaRPr lang="en-GB" sz="1200" b="0" kern="1200" dirty="0">
                        <a:solidFill>
                          <a:sysClr val="windowText" lastClr="000000"/>
                        </a:solidFill>
                        <a:effectLst/>
                        <a:latin typeface="Trebuchet MS" panose="020B0603020202020204" pitchFamily="34" charset="0"/>
                        <a:ea typeface="+mn-ea"/>
                        <a:cs typeface="+mn-cs"/>
                      </a:endParaRPr>
                    </a:p>
                  </a:txBody>
                  <a:tcPr/>
                </a:tc>
                <a:extLst>
                  <a:ext uri="{0D108BD9-81ED-4DB2-BD59-A6C34878D82A}">
                    <a16:rowId xmlns:a16="http://schemas.microsoft.com/office/drawing/2014/main" val="2258748755"/>
                  </a:ext>
                </a:extLst>
              </a:tr>
              <a:tr h="486201">
                <a:tc>
                  <a:txBody>
                    <a:bodyPr/>
                    <a:lstStyle/>
                    <a:p>
                      <a:pPr algn="l"/>
                      <a:r>
                        <a:rPr lang="en-GB" sz="1200" b="0">
                          <a:solidFill>
                            <a:schemeClr val="bg1"/>
                          </a:solidFill>
                          <a:latin typeface="Trebuchet MS" panose="020B0603020202020204" pitchFamily="34" charset="0"/>
                        </a:rPr>
                        <a:t>Leadership and Management </a:t>
                      </a:r>
                    </a:p>
                  </a:txBody>
                  <a:tcPr anchor="ctr">
                    <a:solidFill>
                      <a:srgbClr val="002060"/>
                    </a:solidFill>
                  </a:tcPr>
                </a:tc>
                <a:tc>
                  <a:txBody>
                    <a:bodyPr/>
                    <a:lstStyle/>
                    <a:p>
                      <a:r>
                        <a:rPr lang="en-GB" sz="1200" b="0" kern="1200" dirty="0">
                          <a:solidFill>
                            <a:sysClr val="windowText" lastClr="000000"/>
                          </a:solidFill>
                          <a:effectLst/>
                          <a:latin typeface="Trebuchet MS" panose="020B0603020202020204" pitchFamily="34" charset="0"/>
                        </a:rPr>
                        <a:t>“Leaders have prioritised reading.”</a:t>
                      </a:r>
                    </a:p>
                    <a:p>
                      <a:r>
                        <a:rPr lang="en-GB" sz="1200" b="0" kern="1200" dirty="0">
                          <a:solidFill>
                            <a:sysClr val="windowText" lastClr="000000"/>
                          </a:solidFill>
                          <a:effectLst/>
                          <a:latin typeface="Trebuchet MS" panose="020B0603020202020204" pitchFamily="34" charset="0"/>
                        </a:rPr>
                        <a:t>“Leaders have created a culture of safeguarding.”</a:t>
                      </a:r>
                      <a:endParaRPr lang="en-GB" sz="1200" b="0" kern="1200" dirty="0">
                        <a:solidFill>
                          <a:sysClr val="windowText" lastClr="000000"/>
                        </a:solidFill>
                        <a:effectLst/>
                        <a:latin typeface="Trebuchet MS" panose="020B0603020202020204" pitchFamily="34" charset="0"/>
                        <a:ea typeface="+mn-ea"/>
                        <a:cs typeface="+mn-cs"/>
                      </a:endParaRPr>
                    </a:p>
                  </a:txBody>
                  <a:tcPr/>
                </a:tc>
                <a:extLst>
                  <a:ext uri="{0D108BD9-81ED-4DB2-BD59-A6C34878D82A}">
                    <a16:rowId xmlns:a16="http://schemas.microsoft.com/office/drawing/2014/main" val="2363797438"/>
                  </a:ext>
                </a:extLst>
              </a:tr>
            </a:tbl>
          </a:graphicData>
        </a:graphic>
      </p:graphicFrame>
    </p:spTree>
    <p:extLst>
      <p:ext uri="{BB962C8B-B14F-4D97-AF65-F5344CB8AC3E}">
        <p14:creationId xmlns:p14="http://schemas.microsoft.com/office/powerpoint/2010/main" val="4002630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3512"/>
            <a:ext cx="6858000" cy="62471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0" y="1"/>
            <a:ext cx="6858000" cy="60443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bg1"/>
                </a:solidFill>
                <a:latin typeface="Trajan Pro" panose="02020502050506020301" pitchFamily="18" charset="0"/>
              </a:rPr>
              <a:t>Staff Well-being</a:t>
            </a:r>
          </a:p>
        </p:txBody>
      </p:sp>
      <p:sp>
        <p:nvSpPr>
          <p:cNvPr id="12" name="Flowchart: Manual Input 11"/>
          <p:cNvSpPr/>
          <p:nvPr/>
        </p:nvSpPr>
        <p:spPr>
          <a:xfrm>
            <a:off x="0" y="9046908"/>
            <a:ext cx="6858000" cy="852004"/>
          </a:xfrm>
          <a:prstGeom prst="flowChartManualInpu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6600"/>
              </a:solidFill>
            </a:endParaRPr>
          </a:p>
        </p:txBody>
      </p:sp>
      <p:sp>
        <p:nvSpPr>
          <p:cNvPr id="3" name="Flowchart: Manual Input 2"/>
          <p:cNvSpPr/>
          <p:nvPr/>
        </p:nvSpPr>
        <p:spPr>
          <a:xfrm>
            <a:off x="0" y="9083243"/>
            <a:ext cx="6858000" cy="851171"/>
          </a:xfrm>
          <a:prstGeom prst="flowChartManualInpu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6600"/>
              </a:solidFill>
            </a:endParaRPr>
          </a:p>
        </p:txBody>
      </p:sp>
      <p:pic>
        <p:nvPicPr>
          <p:cNvPr id="28" name="Picture 27"/>
          <p:cNvPicPr>
            <a:picLocks noChangeAspect="1"/>
          </p:cNvPicPr>
          <p:nvPr/>
        </p:nvPicPr>
        <p:blipFill>
          <a:blip r:embed="rId2"/>
          <a:stretch>
            <a:fillRect/>
          </a:stretch>
        </p:blipFill>
        <p:spPr>
          <a:xfrm>
            <a:off x="6122359" y="9192820"/>
            <a:ext cx="619156" cy="619156"/>
          </a:xfrm>
          <a:prstGeom prst="rect">
            <a:avLst/>
          </a:prstGeom>
        </p:spPr>
      </p:pic>
      <p:sp>
        <p:nvSpPr>
          <p:cNvPr id="2" name="Rectangle 1"/>
          <p:cNvSpPr/>
          <p:nvPr/>
        </p:nvSpPr>
        <p:spPr>
          <a:xfrm>
            <a:off x="46494" y="713912"/>
            <a:ext cx="5213145" cy="1131079"/>
          </a:xfrm>
          <a:prstGeom prst="rect">
            <a:avLst/>
          </a:prstGeom>
        </p:spPr>
        <p:txBody>
          <a:bodyPr wrap="square">
            <a:spAutoFit/>
          </a:bodyPr>
          <a:lstStyle/>
          <a:p>
            <a:pPr algn="just"/>
            <a:r>
              <a:rPr lang="en-GB" sz="1350" dirty="0">
                <a:latin typeface="Trebuchet MS" panose="020B0603020202020204" pitchFamily="34" charset="0"/>
              </a:rPr>
              <a:t>Murray Park considers the well-being of staff to be important. When we make strategic or operational decisions, we always consider the well-being and workload of staff. See below for some of the ways we support staff wellbeing and workload for all our team: </a:t>
            </a:r>
          </a:p>
        </p:txBody>
      </p:sp>
      <p:graphicFrame>
        <p:nvGraphicFramePr>
          <p:cNvPr id="4" name="Table 4">
            <a:extLst>
              <a:ext uri="{FF2B5EF4-FFF2-40B4-BE49-F238E27FC236}">
                <a16:creationId xmlns:a16="http://schemas.microsoft.com/office/drawing/2014/main" id="{AAA689FA-FB0E-9BEB-FF46-ADBFDED033B2}"/>
              </a:ext>
            </a:extLst>
          </p:cNvPr>
          <p:cNvGraphicFramePr>
            <a:graphicFrameLocks noGrp="1"/>
          </p:cNvGraphicFramePr>
          <p:nvPr/>
        </p:nvGraphicFramePr>
        <p:xfrm>
          <a:off x="76199" y="1918956"/>
          <a:ext cx="6665316" cy="7048460"/>
        </p:xfrm>
        <a:graphic>
          <a:graphicData uri="http://schemas.openxmlformats.org/drawingml/2006/table">
            <a:tbl>
              <a:tblPr firstRow="1" bandRow="1">
                <a:tableStyleId>{2D5ABB26-0587-4C30-8999-92F81FD0307C}</a:tableStyleId>
              </a:tblPr>
              <a:tblGrid>
                <a:gridCol w="753141">
                  <a:extLst>
                    <a:ext uri="{9D8B030D-6E8A-4147-A177-3AD203B41FA5}">
                      <a16:colId xmlns:a16="http://schemas.microsoft.com/office/drawing/2014/main" val="1357715492"/>
                    </a:ext>
                  </a:extLst>
                </a:gridCol>
                <a:gridCol w="5912175">
                  <a:extLst>
                    <a:ext uri="{9D8B030D-6E8A-4147-A177-3AD203B41FA5}">
                      <a16:colId xmlns:a16="http://schemas.microsoft.com/office/drawing/2014/main" val="2916234703"/>
                    </a:ext>
                  </a:extLst>
                </a:gridCol>
              </a:tblGrid>
              <a:tr h="704846">
                <a:tc>
                  <a:txBody>
                    <a:bodyPr/>
                    <a:lstStyle/>
                    <a:p>
                      <a:endParaRPr lang="en-GB"/>
                    </a:p>
                  </a:txBody>
                  <a:tcPr anchor="ctr"/>
                </a:tc>
                <a:tc>
                  <a:txBody>
                    <a:bodyPr/>
                    <a:lstStyle/>
                    <a:p>
                      <a:r>
                        <a:rPr lang="en-GB" sz="1350" b="0" dirty="0">
                          <a:latin typeface="Trebuchet MS" panose="020B0603020202020204" pitchFamily="34" charset="0"/>
                        </a:rPr>
                        <a:t>Opportunity for flexible working for all staff </a:t>
                      </a:r>
                    </a:p>
                  </a:txBody>
                  <a:tcPr anchor="ctr"/>
                </a:tc>
                <a:extLst>
                  <a:ext uri="{0D108BD9-81ED-4DB2-BD59-A6C34878D82A}">
                    <a16:rowId xmlns:a16="http://schemas.microsoft.com/office/drawing/2014/main" val="54926776"/>
                  </a:ext>
                </a:extLst>
              </a:tr>
              <a:tr h="704846">
                <a:tc>
                  <a:txBody>
                    <a:bodyPr/>
                    <a:lstStyle/>
                    <a:p>
                      <a:endParaRPr lang="en-GB"/>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350" b="0" dirty="0">
                          <a:latin typeface="Trebuchet MS" panose="020B0603020202020204" pitchFamily="34" charset="0"/>
                        </a:rPr>
                        <a:t>A robust and centralised behaviour system, including an internal Alternative Provision. </a:t>
                      </a:r>
                    </a:p>
                  </a:txBody>
                  <a:tcPr anchor="ctr"/>
                </a:tc>
                <a:extLst>
                  <a:ext uri="{0D108BD9-81ED-4DB2-BD59-A6C34878D82A}">
                    <a16:rowId xmlns:a16="http://schemas.microsoft.com/office/drawing/2014/main" val="4059404412"/>
                  </a:ext>
                </a:extLst>
              </a:tr>
              <a:tr h="704846">
                <a:tc>
                  <a:txBody>
                    <a:bodyPr/>
                    <a:lstStyle/>
                    <a:p>
                      <a:endParaRPr lang="en-GB"/>
                    </a:p>
                  </a:txBody>
                  <a:tcPr anchor="ctr"/>
                </a:tc>
                <a:tc>
                  <a:txBody>
                    <a:bodyPr/>
                    <a:lstStyle/>
                    <a:p>
                      <a:r>
                        <a:rPr lang="en-GB" sz="1350" b="0">
                          <a:latin typeface="Trebuchet MS" panose="020B0603020202020204" pitchFamily="34" charset="0"/>
                        </a:rPr>
                        <a:t>A designated, trained, mental health leader.</a:t>
                      </a:r>
                    </a:p>
                  </a:txBody>
                  <a:tcPr anchor="ctr"/>
                </a:tc>
                <a:extLst>
                  <a:ext uri="{0D108BD9-81ED-4DB2-BD59-A6C34878D82A}">
                    <a16:rowId xmlns:a16="http://schemas.microsoft.com/office/drawing/2014/main" val="2446322883"/>
                  </a:ext>
                </a:extLst>
              </a:tr>
              <a:tr h="704846">
                <a:tc>
                  <a:txBody>
                    <a:bodyPr/>
                    <a:lstStyle/>
                    <a:p>
                      <a:endParaRPr lang="en-GB"/>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350" b="0" dirty="0">
                          <a:latin typeface="Trebuchet MS" panose="020B0603020202020204" pitchFamily="34" charset="0"/>
                        </a:rPr>
                        <a:t>A Leadership Team who fully consider staff workload and wellbeing when considering any changes to practice or systems. </a:t>
                      </a:r>
                    </a:p>
                  </a:txBody>
                  <a:tcPr anchor="ctr"/>
                </a:tc>
                <a:extLst>
                  <a:ext uri="{0D108BD9-81ED-4DB2-BD59-A6C34878D82A}">
                    <a16:rowId xmlns:a16="http://schemas.microsoft.com/office/drawing/2014/main" val="38908735"/>
                  </a:ext>
                </a:extLst>
              </a:tr>
              <a:tr h="704846">
                <a:tc>
                  <a:txBody>
                    <a:bodyPr/>
                    <a:lstStyle/>
                    <a:p>
                      <a:endParaRPr lang="en-GB"/>
                    </a:p>
                  </a:txBody>
                  <a:tcPr anchor="ctr"/>
                </a:tc>
                <a:tc>
                  <a:txBody>
                    <a:bodyPr/>
                    <a:lstStyle/>
                    <a:p>
                      <a:r>
                        <a:rPr lang="en-GB" sz="1350" b="0" dirty="0">
                          <a:latin typeface="Trebuchet MS" panose="020B0603020202020204" pitchFamily="34" charset="0"/>
                        </a:rPr>
                        <a:t>Paid lunch duties, including a free meal. </a:t>
                      </a:r>
                    </a:p>
                  </a:txBody>
                  <a:tcPr anchor="ctr"/>
                </a:tc>
                <a:extLst>
                  <a:ext uri="{0D108BD9-81ED-4DB2-BD59-A6C34878D82A}">
                    <a16:rowId xmlns:a16="http://schemas.microsoft.com/office/drawing/2014/main" val="3882836116"/>
                  </a:ext>
                </a:extLst>
              </a:tr>
              <a:tr h="704846">
                <a:tc>
                  <a:txBody>
                    <a:bodyPr/>
                    <a:lstStyle/>
                    <a:p>
                      <a:endParaRPr lang="en-GB"/>
                    </a:p>
                  </a:txBody>
                  <a:tcPr anchor="ctr"/>
                </a:tc>
                <a:tc>
                  <a:txBody>
                    <a:bodyPr/>
                    <a:lstStyle/>
                    <a:p>
                      <a:r>
                        <a:rPr lang="en-GB" sz="1350" b="0" dirty="0">
                          <a:latin typeface="Trebuchet MS" panose="020B0603020202020204" pitchFamily="34" charset="0"/>
                        </a:rPr>
                        <a:t>CPD for all staff, in all roles, including whole-school and opportunities for any bespoke courses. </a:t>
                      </a:r>
                    </a:p>
                  </a:txBody>
                  <a:tcPr anchor="ctr"/>
                </a:tc>
                <a:extLst>
                  <a:ext uri="{0D108BD9-81ED-4DB2-BD59-A6C34878D82A}">
                    <a16:rowId xmlns:a16="http://schemas.microsoft.com/office/drawing/2014/main" val="664418876"/>
                  </a:ext>
                </a:extLst>
              </a:tr>
              <a:tr h="704846">
                <a:tc>
                  <a:txBody>
                    <a:bodyPr/>
                    <a:lstStyle/>
                    <a:p>
                      <a:endParaRPr lang="en-GB"/>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350" b="0" dirty="0">
                          <a:latin typeface="Trebuchet MS" panose="020B0603020202020204" pitchFamily="34" charset="0"/>
                        </a:rPr>
                        <a:t>Latest technology, including new laptops for teachers. </a:t>
                      </a:r>
                    </a:p>
                  </a:txBody>
                  <a:tcPr anchor="ctr"/>
                </a:tc>
                <a:extLst>
                  <a:ext uri="{0D108BD9-81ED-4DB2-BD59-A6C34878D82A}">
                    <a16:rowId xmlns:a16="http://schemas.microsoft.com/office/drawing/2014/main" val="3978745925"/>
                  </a:ext>
                </a:extLst>
              </a:tr>
              <a:tr h="704846">
                <a:tc>
                  <a:txBody>
                    <a:bodyPr/>
                    <a:lstStyle/>
                    <a:p>
                      <a:endParaRPr lang="en-GB"/>
                    </a:p>
                  </a:txBody>
                  <a:tcPr anchor="ctr"/>
                </a:tc>
                <a:tc>
                  <a:txBody>
                    <a:bodyPr/>
                    <a:lstStyle/>
                    <a:p>
                      <a:r>
                        <a:rPr lang="en-GB" sz="1350" b="0" dirty="0">
                          <a:latin typeface="Trebuchet MS" panose="020B0603020202020204" pitchFamily="34" charset="0"/>
                        </a:rPr>
                        <a:t>A measured approach to data management, including meeting free weeks during data points. </a:t>
                      </a:r>
                    </a:p>
                  </a:txBody>
                  <a:tcPr anchor="ctr"/>
                </a:tc>
                <a:extLst>
                  <a:ext uri="{0D108BD9-81ED-4DB2-BD59-A6C34878D82A}">
                    <a16:rowId xmlns:a16="http://schemas.microsoft.com/office/drawing/2014/main" val="1686078352"/>
                  </a:ext>
                </a:extLst>
              </a:tr>
              <a:tr h="704846">
                <a:tc>
                  <a:txBody>
                    <a:bodyPr/>
                    <a:lstStyle/>
                    <a:p>
                      <a:endParaRPr lang="en-GB"/>
                    </a:p>
                  </a:txBody>
                  <a:tcPr anchor="ctr"/>
                </a:tc>
                <a:tc>
                  <a:txBody>
                    <a:bodyPr/>
                    <a:lstStyle/>
                    <a:p>
                      <a:r>
                        <a:rPr lang="en-GB" sz="1350" b="0" dirty="0">
                          <a:latin typeface="Trebuchet MS" panose="020B0603020202020204" pitchFamily="34" charset="0"/>
                        </a:rPr>
                        <a:t>An approach to pedagogy that ensures we deliver high-quality teaching in each and every lesson, whilst giving staff professional autonomy. </a:t>
                      </a:r>
                    </a:p>
                  </a:txBody>
                  <a:tcPr anchor="ctr"/>
                </a:tc>
                <a:extLst>
                  <a:ext uri="{0D108BD9-81ED-4DB2-BD59-A6C34878D82A}">
                    <a16:rowId xmlns:a16="http://schemas.microsoft.com/office/drawing/2014/main" val="3130818889"/>
                  </a:ext>
                </a:extLst>
              </a:tr>
              <a:tr h="704846">
                <a:tc>
                  <a:txBody>
                    <a:bodyPr/>
                    <a:lstStyle/>
                    <a:p>
                      <a:endParaRPr lang="en-GB"/>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350" b="0" dirty="0">
                          <a:latin typeface="Trebuchet MS" panose="020B0603020202020204" pitchFamily="34" charset="0"/>
                        </a:rPr>
                        <a:t>Staff social and sports events. </a:t>
                      </a:r>
                    </a:p>
                  </a:txBody>
                  <a:tcPr anchor="ctr"/>
                </a:tc>
                <a:extLst>
                  <a:ext uri="{0D108BD9-81ED-4DB2-BD59-A6C34878D82A}">
                    <a16:rowId xmlns:a16="http://schemas.microsoft.com/office/drawing/2014/main" val="3720181353"/>
                  </a:ext>
                </a:extLst>
              </a:tr>
            </a:tbl>
          </a:graphicData>
        </a:graphic>
      </p:graphicFrame>
      <p:pic>
        <p:nvPicPr>
          <p:cNvPr id="8" name="Graphic 7" descr="Pasta outline">
            <a:extLst>
              <a:ext uri="{FF2B5EF4-FFF2-40B4-BE49-F238E27FC236}">
                <a16:creationId xmlns:a16="http://schemas.microsoft.com/office/drawing/2014/main" id="{E4DFC2F6-1F58-EA91-F41B-584AF68C3F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4585" y="4724334"/>
            <a:ext cx="623871" cy="623871"/>
          </a:xfrm>
          <a:prstGeom prst="rect">
            <a:avLst/>
          </a:prstGeom>
        </p:spPr>
      </p:pic>
      <p:pic>
        <p:nvPicPr>
          <p:cNvPr id="11" name="Graphic 10" descr="Lecturer outline">
            <a:extLst>
              <a:ext uri="{FF2B5EF4-FFF2-40B4-BE49-F238E27FC236}">
                <a16:creationId xmlns:a16="http://schemas.microsoft.com/office/drawing/2014/main" id="{1C06AA7C-C63F-656A-5B32-BAD1BD2AAC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6875" y="5419051"/>
            <a:ext cx="623872" cy="623872"/>
          </a:xfrm>
          <a:prstGeom prst="rect">
            <a:avLst/>
          </a:prstGeom>
        </p:spPr>
      </p:pic>
      <p:pic>
        <p:nvPicPr>
          <p:cNvPr id="14" name="Graphic 13" descr="Laptop outline">
            <a:extLst>
              <a:ext uri="{FF2B5EF4-FFF2-40B4-BE49-F238E27FC236}">
                <a16:creationId xmlns:a16="http://schemas.microsoft.com/office/drawing/2014/main" id="{AE53B9EA-9C35-7783-85DF-4BAD0848E35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1885" y="6181093"/>
            <a:ext cx="623872" cy="623872"/>
          </a:xfrm>
          <a:prstGeom prst="rect">
            <a:avLst/>
          </a:prstGeom>
        </p:spPr>
      </p:pic>
      <p:pic>
        <p:nvPicPr>
          <p:cNvPr id="17" name="Graphic 16" descr="Statistics outline">
            <a:extLst>
              <a:ext uri="{FF2B5EF4-FFF2-40B4-BE49-F238E27FC236}">
                <a16:creationId xmlns:a16="http://schemas.microsoft.com/office/drawing/2014/main" id="{9BAF427A-6F58-B115-391E-296D31DD11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685" y="6887940"/>
            <a:ext cx="738147" cy="738147"/>
          </a:xfrm>
          <a:prstGeom prst="rect">
            <a:avLst/>
          </a:prstGeom>
        </p:spPr>
      </p:pic>
      <p:pic>
        <p:nvPicPr>
          <p:cNvPr id="19" name="Graphic 18" descr="Classroom outline">
            <a:extLst>
              <a:ext uri="{FF2B5EF4-FFF2-40B4-BE49-F238E27FC236}">
                <a16:creationId xmlns:a16="http://schemas.microsoft.com/office/drawing/2014/main" id="{C1135B43-867E-D3C6-E124-D246A0BF6D1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23620" y="7639176"/>
            <a:ext cx="653264" cy="653264"/>
          </a:xfrm>
          <a:prstGeom prst="rect">
            <a:avLst/>
          </a:prstGeom>
        </p:spPr>
      </p:pic>
      <p:pic>
        <p:nvPicPr>
          <p:cNvPr id="21" name="Graphic 20" descr="Cycle with people outline">
            <a:extLst>
              <a:ext uri="{FF2B5EF4-FFF2-40B4-BE49-F238E27FC236}">
                <a16:creationId xmlns:a16="http://schemas.microsoft.com/office/drawing/2014/main" id="{069345D0-70DA-F53E-BD80-92B8E1518AA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8618" y="8256755"/>
            <a:ext cx="736366" cy="736366"/>
          </a:xfrm>
          <a:prstGeom prst="rect">
            <a:avLst/>
          </a:prstGeom>
        </p:spPr>
      </p:pic>
      <p:pic>
        <p:nvPicPr>
          <p:cNvPr id="26" name="Graphic 25" descr="Crown outline">
            <a:extLst>
              <a:ext uri="{FF2B5EF4-FFF2-40B4-BE49-F238E27FC236}">
                <a16:creationId xmlns:a16="http://schemas.microsoft.com/office/drawing/2014/main" id="{015D1A3D-65DB-0038-3823-5ED151778B4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40312" y="3987174"/>
            <a:ext cx="623872" cy="623872"/>
          </a:xfrm>
          <a:prstGeom prst="rect">
            <a:avLst/>
          </a:prstGeom>
        </p:spPr>
      </p:pic>
      <p:pic>
        <p:nvPicPr>
          <p:cNvPr id="29" name="Graphic 28" descr="Brain in head outline">
            <a:extLst>
              <a:ext uri="{FF2B5EF4-FFF2-40B4-BE49-F238E27FC236}">
                <a16:creationId xmlns:a16="http://schemas.microsoft.com/office/drawing/2014/main" id="{5E018882-E249-3DC2-BC7F-194C25E9264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49580" y="3353458"/>
            <a:ext cx="623873" cy="623873"/>
          </a:xfrm>
          <a:prstGeom prst="rect">
            <a:avLst/>
          </a:prstGeom>
        </p:spPr>
      </p:pic>
      <p:pic>
        <p:nvPicPr>
          <p:cNvPr id="31" name="Graphic 30" descr="Clock outline">
            <a:extLst>
              <a:ext uri="{FF2B5EF4-FFF2-40B4-BE49-F238E27FC236}">
                <a16:creationId xmlns:a16="http://schemas.microsoft.com/office/drawing/2014/main" id="{B15E07F7-ABE3-77E8-E813-DC8E7BB8687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23620" y="1949395"/>
            <a:ext cx="656159" cy="656159"/>
          </a:xfrm>
          <a:prstGeom prst="rect">
            <a:avLst/>
          </a:prstGeom>
        </p:spPr>
      </p:pic>
      <p:pic>
        <p:nvPicPr>
          <p:cNvPr id="33" name="Graphic 32" descr="Contract outline">
            <a:extLst>
              <a:ext uri="{FF2B5EF4-FFF2-40B4-BE49-F238E27FC236}">
                <a16:creationId xmlns:a16="http://schemas.microsoft.com/office/drawing/2014/main" id="{6E9994FD-75B2-0413-8D70-35EA5302463E}"/>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27785" y="2646293"/>
            <a:ext cx="645221" cy="645221"/>
          </a:xfrm>
          <a:prstGeom prst="rect">
            <a:avLst/>
          </a:prstGeom>
        </p:spPr>
      </p:pic>
      <p:sp>
        <p:nvSpPr>
          <p:cNvPr id="13" name="TextBox 12">
            <a:extLst>
              <a:ext uri="{FF2B5EF4-FFF2-40B4-BE49-F238E27FC236}">
                <a16:creationId xmlns:a16="http://schemas.microsoft.com/office/drawing/2014/main" id="{04C5A46A-C89F-291E-37AF-ECA9FA5ED271}"/>
              </a:ext>
            </a:extLst>
          </p:cNvPr>
          <p:cNvSpPr txBox="1"/>
          <p:nvPr/>
        </p:nvSpPr>
        <p:spPr>
          <a:xfrm>
            <a:off x="4607" y="9262970"/>
            <a:ext cx="6131399"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white"/>
                </a:solidFill>
                <a:effectLst/>
                <a:uLnTx/>
                <a:uFillTx/>
                <a:latin typeface="Trebuchet MS" panose="020B0603020202020204" pitchFamily="34" charset="0"/>
                <a:ea typeface="Calibri" panose="020F0502020204030204" pitchFamily="34" charset="0"/>
                <a:cs typeface="+mn-cs"/>
              </a:rPr>
              <a:t>“Murray Park School is at the </a:t>
            </a:r>
            <a:r>
              <a:rPr lang="en-GB" sz="1200" i="1" dirty="0">
                <a:solidFill>
                  <a:prstClr val="white"/>
                </a:solidFill>
                <a:latin typeface="Trebuchet MS" panose="020B0603020202020204" pitchFamily="34" charset="0"/>
                <a:ea typeface="Calibri" panose="020F0502020204030204" pitchFamily="34" charset="0"/>
              </a:rPr>
              <a:t>centre </a:t>
            </a:r>
            <a:r>
              <a:rPr kumimoji="0" lang="en-GB" sz="1200" b="0" i="1" u="none" strike="noStrike" kern="1200" cap="none" spc="0" normalizeH="0" baseline="0" noProof="0" dirty="0">
                <a:ln>
                  <a:noFill/>
                </a:ln>
                <a:solidFill>
                  <a:prstClr val="white"/>
                </a:solidFill>
                <a:effectLst/>
                <a:uLnTx/>
                <a:uFillTx/>
                <a:latin typeface="Trebuchet MS" panose="020B0603020202020204" pitchFamily="34" charset="0"/>
                <a:ea typeface="Calibri" panose="020F0502020204030204" pitchFamily="34" charset="0"/>
                <a:cs typeface="+mn-cs"/>
              </a:rPr>
              <a:t>of the community. For our students this is their </a:t>
            </a:r>
            <a:r>
              <a:rPr lang="en-GB" sz="1200" i="1" dirty="0">
                <a:solidFill>
                  <a:prstClr val="white"/>
                </a:solidFill>
                <a:latin typeface="Trebuchet MS" panose="020B0603020202020204" pitchFamily="34" charset="0"/>
                <a:ea typeface="Calibri" panose="020F0502020204030204" pitchFamily="34" charset="0"/>
              </a:rPr>
              <a:t>OASIS.</a:t>
            </a:r>
            <a:r>
              <a:rPr kumimoji="0" lang="en-GB" sz="1200" b="0" i="1" u="none" strike="noStrike" kern="1200" cap="none" spc="0" normalizeH="0" baseline="0" noProof="0" dirty="0">
                <a:ln>
                  <a:noFill/>
                </a:ln>
                <a:solidFill>
                  <a:prstClr val="white"/>
                </a:solidFill>
                <a:effectLst/>
                <a:uLnTx/>
                <a:uFillTx/>
                <a:latin typeface="Trebuchet MS" panose="020B0603020202020204" pitchFamily="34" charset="0"/>
                <a:ea typeface="Calibri" panose="020F0502020204030204" pitchFamily="34" charset="0"/>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solidFill>
                  <a:prstClr val="white"/>
                </a:solidFill>
                <a:latin typeface="Trebuchet MS" panose="020B0603020202020204" pitchFamily="34" charset="0"/>
                <a:ea typeface="Calibri" panose="020F0502020204030204" pitchFamily="34" charset="0"/>
              </a:rPr>
              <a:t>Katy Drew – Alternative Provision Lead</a:t>
            </a:r>
            <a:endParaRPr kumimoji="0" lang="en-GB" sz="1200" b="1" i="0" u="none" strike="noStrike" kern="1200" cap="none" spc="0" normalizeH="0" baseline="0" noProof="0" dirty="0">
              <a:ln>
                <a:noFill/>
              </a:ln>
              <a:solidFill>
                <a:prstClr val="white"/>
              </a:solidFill>
              <a:effectLst/>
              <a:uLnTx/>
              <a:uFillTx/>
              <a:latin typeface="Trebuchet MS" panose="020B0603020202020204" pitchFamily="34" charset="0"/>
              <a:ea typeface="Calibri" panose="020F0502020204030204" pitchFamily="34" charset="0"/>
              <a:cs typeface="+mn-cs"/>
            </a:endParaRPr>
          </a:p>
        </p:txBody>
      </p:sp>
      <p:pic>
        <p:nvPicPr>
          <p:cNvPr id="6" name="Picture 5" descr="A couple of boys playing basketball&#10;&#10;Description automatically generated">
            <a:extLst>
              <a:ext uri="{FF2B5EF4-FFF2-40B4-BE49-F238E27FC236}">
                <a16:creationId xmlns:a16="http://schemas.microsoft.com/office/drawing/2014/main" id="{A94B7C44-2043-8DC4-4E26-151824148422}"/>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259639" y="728372"/>
            <a:ext cx="1481876" cy="1069371"/>
          </a:xfrm>
          <a:prstGeom prst="rect">
            <a:avLst/>
          </a:prstGeom>
        </p:spPr>
      </p:pic>
    </p:spTree>
    <p:extLst>
      <p:ext uri="{BB962C8B-B14F-4D97-AF65-F5344CB8AC3E}">
        <p14:creationId xmlns:p14="http://schemas.microsoft.com/office/powerpoint/2010/main" val="3140631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3512"/>
            <a:ext cx="6858000" cy="62471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0" y="1"/>
            <a:ext cx="6858000" cy="60443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chemeClr val="bg1"/>
                </a:solidFill>
                <a:latin typeface="Trajan Pro"/>
              </a:rPr>
              <a:t>Job Advert</a:t>
            </a:r>
          </a:p>
        </p:txBody>
      </p:sp>
      <p:sp>
        <p:nvSpPr>
          <p:cNvPr id="4" name="Rectangle 3"/>
          <p:cNvSpPr/>
          <p:nvPr/>
        </p:nvSpPr>
        <p:spPr>
          <a:xfrm>
            <a:off x="10276" y="653633"/>
            <a:ext cx="6822324" cy="7186583"/>
          </a:xfrm>
          <a:prstGeom prst="rect">
            <a:avLst/>
          </a:prstGeom>
        </p:spPr>
        <p:txBody>
          <a:bodyPr wrap="square" lIns="91440" tIns="45720" rIns="91440" bIns="45720" anchor="t">
            <a:spAutoFit/>
          </a:bodyPr>
          <a:lstStyle/>
          <a:p>
            <a:pPr algn="ctr"/>
            <a:r>
              <a:rPr lang="en-GB" sz="1200" b="1" u="sng" dirty="0">
                <a:latin typeface="Trebuchet MS"/>
              </a:rPr>
              <a:t>Cleaner</a:t>
            </a:r>
          </a:p>
          <a:p>
            <a:endParaRPr lang="en-GB" sz="500" dirty="0">
              <a:latin typeface="Trebuchet MS" panose="020B0603020202020204" pitchFamily="34" charset="0"/>
            </a:endParaRPr>
          </a:p>
          <a:p>
            <a:r>
              <a:rPr lang="en-GB" sz="1200" b="1" dirty="0">
                <a:latin typeface="Trebuchet MS"/>
              </a:rPr>
              <a:t>Salary: 		 £11.59 per hour (pay award pending)</a:t>
            </a:r>
            <a:endParaRPr lang="en-GB" sz="1200" dirty="0">
              <a:latin typeface="Trebuchet MS"/>
            </a:endParaRPr>
          </a:p>
          <a:p>
            <a:endParaRPr lang="en-GB" sz="1200" dirty="0">
              <a:latin typeface="Trebuchet MS" panose="020B0603020202020204" pitchFamily="34" charset="0"/>
            </a:endParaRPr>
          </a:p>
          <a:p>
            <a:r>
              <a:rPr lang="en-GB" sz="1200" b="1" dirty="0">
                <a:latin typeface="Trebuchet MS"/>
              </a:rPr>
              <a:t>Responsible to:</a:t>
            </a:r>
            <a:r>
              <a:rPr lang="en-GB" sz="1200" dirty="0">
                <a:latin typeface="Trebuchet MS"/>
              </a:rPr>
              <a:t> 	 </a:t>
            </a:r>
            <a:r>
              <a:rPr lang="en-GB" sz="1200" b="1" dirty="0">
                <a:latin typeface="Trebuchet MS"/>
              </a:rPr>
              <a:t>Site/Facilities Manager</a:t>
            </a:r>
          </a:p>
          <a:p>
            <a:endParaRPr lang="en-GB" sz="1200" dirty="0">
              <a:latin typeface="Trebuchet MS"/>
            </a:endParaRPr>
          </a:p>
          <a:p>
            <a:r>
              <a:rPr lang="en-GB" sz="1200" b="1" dirty="0">
                <a:latin typeface="Trebuchet MS"/>
              </a:rPr>
              <a:t>Contract:		15 hours per week, Mon-Fri 3.00pm – 6.00pm daily, 39 weeks term time 			plus 2 weeks to be worked over the summer holiday period (hours to be 			arranged with line manager).</a:t>
            </a:r>
          </a:p>
          <a:p>
            <a:endParaRPr lang="en-GB" sz="1200" dirty="0">
              <a:latin typeface="Trebuchet MS" panose="020B0603020202020204" pitchFamily="34" charset="0"/>
            </a:endParaRPr>
          </a:p>
          <a:p>
            <a:pPr algn="just"/>
            <a:r>
              <a:rPr lang="en-GB" sz="1200" b="1" dirty="0">
                <a:solidFill>
                  <a:srgbClr val="002060"/>
                </a:solidFill>
                <a:latin typeface="Trebuchet MS"/>
              </a:rPr>
              <a:t>Framework: </a:t>
            </a:r>
            <a:r>
              <a:rPr lang="en-GB" sz="1200" dirty="0">
                <a:latin typeface="Trebuchet MS"/>
              </a:rPr>
              <a:t>To work within the NJC Green Book Terms and Conditions, current legislation and the policies of the school.</a:t>
            </a:r>
          </a:p>
          <a:p>
            <a:pPr algn="just">
              <a:spcAft>
                <a:spcPts val="0"/>
              </a:spcAft>
            </a:pPr>
            <a:endParaRPr lang="en-GB" sz="12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endParaRPr>
          </a:p>
          <a:p>
            <a:pPr algn="just">
              <a:spcAft>
                <a:spcPts val="0"/>
              </a:spcAft>
            </a:pPr>
            <a:endParaRPr lang="en-GB" sz="12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endParaRPr>
          </a:p>
          <a:p>
            <a:pPr algn="just"/>
            <a:r>
              <a:rPr lang="en-GB" sz="1200" dirty="0">
                <a:solidFill>
                  <a:srgbClr val="000000"/>
                </a:solidFill>
                <a:latin typeface="Trebuchet MS"/>
                <a:ea typeface="Times New Roman" panose="02020603050405020304" pitchFamily="18" charset="0"/>
                <a:cs typeface="Times New Roman"/>
              </a:rPr>
              <a:t>Murray Park School is a rewarding and professionally stimulating place to work. Over the last 3 years we have undergone a journey of rapid improvement; moving from a Requires Improvement Ofsted grading to Good in September 2022, along with a much improved Progress 8 score, as well as now being over-subscribed. Never complacent, we are now on our next stage of development and seek high-quality staff to enable this. </a:t>
            </a:r>
          </a:p>
          <a:p>
            <a:pPr algn="just"/>
            <a:endParaRPr lang="en-GB" sz="1200" dirty="0">
              <a:solidFill>
                <a:srgbClr val="000000"/>
              </a:solidFill>
              <a:latin typeface="Trebuchet MS"/>
              <a:ea typeface="Times New Roman" panose="02020603050405020304" pitchFamily="18" charset="0"/>
              <a:cs typeface="Times New Roman" panose="02020603050405020304" pitchFamily="18" charset="0"/>
            </a:endParaRPr>
          </a:p>
          <a:p>
            <a:endParaRPr lang="en-GB" sz="1200" dirty="0">
              <a:solidFill>
                <a:srgbClr val="FF0000"/>
              </a:solidFill>
              <a:latin typeface="Trebuchet MS" panose="020B0603020202020204" pitchFamily="34" charset="0"/>
              <a:ea typeface="Times New Roman" panose="02020603050405020304" pitchFamily="18" charset="0"/>
              <a:cs typeface="Times New Roman" panose="02020603050405020304" pitchFamily="18" charset="0"/>
            </a:endParaRPr>
          </a:p>
          <a:p>
            <a:r>
              <a:rPr lang="en-GB" sz="1200" dirty="0">
                <a:effectLst/>
                <a:latin typeface="Trebuchet MS"/>
                <a:ea typeface="Calibri" panose="020F0502020204030204" pitchFamily="34" charset="0"/>
                <a:cs typeface="Times New Roman"/>
              </a:rPr>
              <a:t> </a:t>
            </a:r>
            <a:r>
              <a:rPr lang="en-GB" sz="1200" b="1" dirty="0">
                <a:effectLst/>
                <a:latin typeface="Trebuchet MS" panose="020B0603020202020204" pitchFamily="34" charset="0"/>
                <a:ea typeface="Times New Roman" panose="02020603050405020304" pitchFamily="18" charset="0"/>
                <a:cs typeface="Arial" panose="020B0604020202020204" pitchFamily="34" charset="0"/>
              </a:rPr>
              <a:t>Other considerations:</a:t>
            </a:r>
          </a:p>
          <a:p>
            <a:endParaRPr lang="en-GB" sz="1200" b="1" dirty="0">
              <a:effectLst/>
              <a:latin typeface="Trebuchet MS" panose="020B0603020202020204" pitchFamily="34" charset="0"/>
              <a:ea typeface="Times New Roman" panose="02020603050405020304" pitchFamily="18" charset="0"/>
              <a:cs typeface="Arial" panose="020B0604020202020204" pitchFamily="34" charset="0"/>
            </a:endParaRPr>
          </a:p>
          <a:p>
            <a:endParaRPr lang="en-GB" sz="1200" b="1" dirty="0">
              <a:effectLst/>
              <a:latin typeface="Trebuchet MS" panose="020B0603020202020204" pitchFamily="34" charset="0"/>
              <a:ea typeface="Times New Roman" panose="02020603050405020304" pitchFamily="18" charset="0"/>
              <a:cs typeface="Arial" panose="020B0604020202020204" pitchFamily="34" charset="0"/>
            </a:endParaRPr>
          </a:p>
          <a:p>
            <a:r>
              <a:rPr lang="en-GB" sz="1200" dirty="0">
                <a:effectLst/>
                <a:latin typeface="Trebuchet MS" panose="020B0603020202020204" pitchFamily="34" charset="0"/>
                <a:ea typeface="Times New Roman" panose="02020603050405020304" pitchFamily="18" charset="0"/>
                <a:cs typeface="Arial" panose="020B0604020202020204" pitchFamily="34" charset="0"/>
              </a:rPr>
              <a:t>The postholder will be expected to observe safe working practices in carrying out the required duties and ensure that instructions specified by the Site Manager are adhered to. Previous experience preferred but not essential as training will be given. Must be able to work on their own and as part of a team.  Flexibility is required to cover sickness/absence.</a:t>
            </a:r>
          </a:p>
          <a:p>
            <a:endParaRPr lang="en-GB" sz="1200" dirty="0">
              <a:latin typeface="Trebuchet MS" panose="020B0603020202020204" pitchFamily="34" charset="0"/>
              <a:cs typeface="Arial" panose="020B0604020202020204" pitchFamily="34" charset="0"/>
            </a:endParaRPr>
          </a:p>
          <a:p>
            <a:r>
              <a:rPr lang="en-GB" sz="1200" dirty="0">
                <a:effectLst/>
                <a:latin typeface="Trebuchet MS" panose="020B0603020202020204" pitchFamily="34" charset="0"/>
                <a:ea typeface="Calibri" panose="020F0502020204030204" pitchFamily="34" charset="0"/>
                <a:cs typeface="Arial" panose="020B0604020202020204" pitchFamily="34" charset="0"/>
              </a:rPr>
              <a:t> </a:t>
            </a:r>
            <a:r>
              <a:rPr lang="en-GB" sz="1200" b="1" i="1" dirty="0">
                <a:solidFill>
                  <a:srgbClr val="212121"/>
                </a:solidFill>
                <a:effectLst/>
                <a:latin typeface="Trebuchet MS" panose="020B0603020202020204" pitchFamily="34" charset="0"/>
                <a:ea typeface="Calibri" panose="020F0502020204030204" pitchFamily="34" charset="0"/>
                <a:cs typeface="Arial" panose="020B0604020202020204" pitchFamily="34" charset="0"/>
              </a:rPr>
              <a:t>For all positions:</a:t>
            </a:r>
            <a:endParaRPr lang="en-GB" sz="1200" dirty="0">
              <a:effectLst/>
              <a:latin typeface="Trebuchet MS" panose="020B0603020202020204" pitchFamily="34" charset="0"/>
              <a:ea typeface="Calibri" panose="020F0502020204030204" pitchFamily="34" charset="0"/>
              <a:cs typeface="Arial" panose="020B0604020202020204" pitchFamily="34" charset="0"/>
            </a:endParaRPr>
          </a:p>
          <a:p>
            <a:pPr marL="342900" lvl="0" indent="-342900">
              <a:buSzPts val="1000"/>
              <a:buFont typeface="Symbol" panose="05050102010706020507" pitchFamily="18" charset="2"/>
              <a:buChar char=""/>
              <a:tabLst>
                <a:tab pos="457200" algn="l"/>
              </a:tabLst>
            </a:pPr>
            <a:r>
              <a:rPr lang="en-GB" sz="1200" dirty="0">
                <a:solidFill>
                  <a:srgbClr val="212121"/>
                </a:solidFill>
                <a:effectLst/>
                <a:latin typeface="Trebuchet MS" panose="020B0603020202020204" pitchFamily="34" charset="0"/>
                <a:ea typeface="Calibri" panose="020F0502020204030204" pitchFamily="34" charset="0"/>
                <a:cs typeface="Arial" panose="020B0604020202020204" pitchFamily="34" charset="0"/>
              </a:rPr>
              <a:t>Previous experience preferred but not essential</a:t>
            </a:r>
            <a:endParaRPr lang="en-GB" sz="1200" dirty="0">
              <a:effectLst/>
              <a:latin typeface="Trebuchet MS" panose="020B0603020202020204" pitchFamily="34" charset="0"/>
              <a:ea typeface="Calibri" panose="020F0502020204030204" pitchFamily="34" charset="0"/>
              <a:cs typeface="Arial" panose="020B0604020202020204" pitchFamily="34" charset="0"/>
            </a:endParaRPr>
          </a:p>
          <a:p>
            <a:pPr marL="342900" lvl="0" indent="-342900">
              <a:buSzPts val="1000"/>
              <a:buFont typeface="Symbol" panose="05050102010706020507" pitchFamily="18" charset="2"/>
              <a:buChar char=""/>
              <a:tabLst>
                <a:tab pos="457200" algn="l"/>
              </a:tabLst>
            </a:pPr>
            <a:r>
              <a:rPr lang="en-GB" sz="1200" dirty="0">
                <a:solidFill>
                  <a:srgbClr val="212121"/>
                </a:solidFill>
                <a:effectLst/>
                <a:latin typeface="Trebuchet MS" panose="020B0603020202020204" pitchFamily="34" charset="0"/>
                <a:ea typeface="Calibri" panose="020F0502020204030204" pitchFamily="34" charset="0"/>
                <a:cs typeface="Arial" panose="020B0604020202020204" pitchFamily="34" charset="0"/>
              </a:rPr>
              <a:t>Must be able to work on their own and as part of a team</a:t>
            </a:r>
            <a:endParaRPr lang="en-GB" sz="1200" dirty="0">
              <a:effectLst/>
              <a:latin typeface="Trebuchet MS" panose="020B0603020202020204" pitchFamily="34" charset="0"/>
              <a:ea typeface="Calibri" panose="020F0502020204030204" pitchFamily="34" charset="0"/>
              <a:cs typeface="Arial" panose="020B0604020202020204" pitchFamily="34" charset="0"/>
            </a:endParaRPr>
          </a:p>
          <a:p>
            <a:pPr marL="342900" lvl="0" indent="-342900">
              <a:buSzPts val="1000"/>
              <a:buFont typeface="Symbol" panose="05050102010706020507" pitchFamily="18" charset="2"/>
              <a:buChar char=""/>
              <a:tabLst>
                <a:tab pos="457200" algn="l"/>
              </a:tabLst>
            </a:pPr>
            <a:r>
              <a:rPr lang="en-GB" sz="1200" dirty="0">
                <a:solidFill>
                  <a:srgbClr val="212121"/>
                </a:solidFill>
                <a:effectLst/>
                <a:latin typeface="Trebuchet MS" panose="020B0603020202020204" pitchFamily="34" charset="0"/>
                <a:ea typeface="Calibri" panose="020F0502020204030204" pitchFamily="34" charset="0"/>
                <a:cs typeface="Arial" panose="020B0604020202020204" pitchFamily="34" charset="0"/>
              </a:rPr>
              <a:t>Flexibility is required to cover sickness/absence</a:t>
            </a:r>
            <a:endParaRPr lang="en-GB" sz="1200" dirty="0">
              <a:effectLst/>
              <a:latin typeface="Trebuchet MS" panose="020B0603020202020204" pitchFamily="34" charset="0"/>
              <a:ea typeface="Calibri" panose="020F0502020204030204" pitchFamily="34" charset="0"/>
              <a:cs typeface="Arial" panose="020B0604020202020204" pitchFamily="34" charset="0"/>
            </a:endParaRPr>
          </a:p>
          <a:p>
            <a:pPr marL="342900" lvl="0" indent="-342900">
              <a:buSzPts val="1000"/>
              <a:buFont typeface="Symbol" panose="05050102010706020507" pitchFamily="18" charset="2"/>
              <a:buChar char=""/>
              <a:tabLst>
                <a:tab pos="457200" algn="l"/>
              </a:tabLst>
            </a:pPr>
            <a:r>
              <a:rPr lang="en-GB" sz="1200" dirty="0">
                <a:solidFill>
                  <a:srgbClr val="212121"/>
                </a:solidFill>
                <a:effectLst/>
                <a:latin typeface="Trebuchet MS" panose="020B0603020202020204" pitchFamily="34" charset="0"/>
                <a:ea typeface="Calibri" panose="020F0502020204030204" pitchFamily="34" charset="0"/>
                <a:cs typeface="Arial" panose="020B0604020202020204" pitchFamily="34" charset="0"/>
              </a:rPr>
              <a:t>Application packs can be found on the School's website</a:t>
            </a:r>
            <a:endParaRPr lang="en-GB" sz="1200" dirty="0">
              <a:effectLst/>
              <a:latin typeface="Trebuchet MS" panose="020B0603020202020204" pitchFamily="34" charset="0"/>
              <a:ea typeface="Calibri" panose="020F0502020204030204" pitchFamily="34" charset="0"/>
              <a:cs typeface="Arial" panose="020B0604020202020204" pitchFamily="34" charset="0"/>
            </a:endParaRPr>
          </a:p>
          <a:p>
            <a:endParaRPr lang="en-GB" sz="12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200" b="1" dirty="0">
                <a:latin typeface="Arial" panose="020B0604020202020204" pitchFamily="34" charset="0"/>
                <a:ea typeface="Calibri" panose="020F0502020204030204" pitchFamily="34" charset="0"/>
                <a:cs typeface="Arial" panose="020B0604020202020204" pitchFamily="34" charset="0"/>
              </a:rPr>
              <a:t> </a:t>
            </a:r>
            <a:endParaRPr lang="en-GB" sz="800" b="1" dirty="0">
              <a:latin typeface="Trebuchet MS" panose="020B0603020202020204" pitchFamily="34" charset="0"/>
              <a:ea typeface="Calibri" panose="020F0502020204030204" pitchFamily="34" charset="0"/>
              <a:cs typeface="Times New Roman" panose="02020603050405020304" pitchFamily="18" charset="0"/>
            </a:endParaRPr>
          </a:p>
          <a:p>
            <a:pPr>
              <a:spcAft>
                <a:spcPts val="0"/>
              </a:spcAft>
            </a:pPr>
            <a:r>
              <a:rPr lang="en-GB" sz="1200" b="1" dirty="0">
                <a:solidFill>
                  <a:srgbClr val="002060"/>
                </a:solidFill>
                <a:latin typeface="Trebuchet MS"/>
                <a:ea typeface="Calibri" panose="020F0502020204030204" pitchFamily="34" charset="0"/>
                <a:cs typeface="Times New Roman"/>
              </a:rPr>
              <a:t>How to Apply</a:t>
            </a:r>
            <a:endParaRPr lang="en-GB" sz="1200" dirty="0">
              <a:solidFill>
                <a:srgbClr val="002060"/>
              </a:solidFill>
              <a:latin typeface="Trebuchet MS" panose="020B0603020202020204" pitchFamily="34" charset="0"/>
              <a:ea typeface="Calibri" panose="020F0502020204030204" pitchFamily="34" charset="0"/>
              <a:cs typeface="Times New Roman" panose="02020603050405020304" pitchFamily="18" charset="0"/>
            </a:endParaRPr>
          </a:p>
          <a:p>
            <a:r>
              <a:rPr lang="en-GB" sz="1200" dirty="0">
                <a:latin typeface="Trebuchet MS"/>
                <a:ea typeface="Calibri" panose="020F0502020204030204" pitchFamily="34" charset="0"/>
                <a:cs typeface="Times New Roman"/>
              </a:rPr>
              <a:t>An application pack can be downloaded from the school website at http://murraypark.derby.sch.uk/key-information/vacancies  </a:t>
            </a:r>
            <a:endParaRPr lang="en-GB" sz="1200" dirty="0">
              <a:latin typeface="Trebuchet MS"/>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0D38EDF-875C-212D-E1D6-FEF624C536AA}"/>
              </a:ext>
            </a:extLst>
          </p:cNvPr>
          <p:cNvSpPr txBox="1"/>
          <p:nvPr/>
        </p:nvSpPr>
        <p:spPr>
          <a:xfrm>
            <a:off x="12700" y="8515064"/>
            <a:ext cx="6855576" cy="461665"/>
          </a:xfrm>
          <a:prstGeom prst="rect">
            <a:avLst/>
          </a:prstGeom>
          <a:noFill/>
        </p:spPr>
        <p:txBody>
          <a:bodyPr wrap="square">
            <a:spAutoFit/>
          </a:bodyPr>
          <a:lstStyle/>
          <a:p>
            <a:r>
              <a:rPr lang="en-GB" sz="1200" i="1" dirty="0">
                <a:latin typeface="Trebuchet MS" panose="020B0603020202020204" pitchFamily="34" charset="0"/>
              </a:rPr>
              <a:t>Murray Park School is committed to safeguarding and promoting the welfare of children and appointment to this post is subject to a criminal record and background check and references</a:t>
            </a:r>
          </a:p>
        </p:txBody>
      </p:sp>
      <p:sp>
        <p:nvSpPr>
          <p:cNvPr id="6" name="Flowchart: Manual Input 5">
            <a:extLst>
              <a:ext uri="{FF2B5EF4-FFF2-40B4-BE49-F238E27FC236}">
                <a16:creationId xmlns:a16="http://schemas.microsoft.com/office/drawing/2014/main" id="{6BA68EA5-DC6A-25BB-B5E4-13F03387DFD6}"/>
              </a:ext>
            </a:extLst>
          </p:cNvPr>
          <p:cNvSpPr/>
          <p:nvPr/>
        </p:nvSpPr>
        <p:spPr>
          <a:xfrm>
            <a:off x="-8020" y="9002545"/>
            <a:ext cx="6879265" cy="852004"/>
          </a:xfrm>
          <a:prstGeom prst="flowChartManualInpu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6600"/>
              </a:solidFill>
            </a:endParaRPr>
          </a:p>
        </p:txBody>
      </p:sp>
      <p:sp>
        <p:nvSpPr>
          <p:cNvPr id="8" name="Flowchart: Manual Input 7">
            <a:extLst>
              <a:ext uri="{FF2B5EF4-FFF2-40B4-BE49-F238E27FC236}">
                <a16:creationId xmlns:a16="http://schemas.microsoft.com/office/drawing/2014/main" id="{32AE7423-A663-58EE-1AD5-B53D7F0DABF2}"/>
              </a:ext>
            </a:extLst>
          </p:cNvPr>
          <p:cNvSpPr/>
          <p:nvPr/>
        </p:nvSpPr>
        <p:spPr>
          <a:xfrm>
            <a:off x="-8020" y="9038880"/>
            <a:ext cx="6879265" cy="851171"/>
          </a:xfrm>
          <a:prstGeom prst="flowChartManualInpu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6600"/>
              </a:solidFill>
            </a:endParaRPr>
          </a:p>
        </p:txBody>
      </p:sp>
      <p:pic>
        <p:nvPicPr>
          <p:cNvPr id="10" name="Picture 9">
            <a:extLst>
              <a:ext uri="{FF2B5EF4-FFF2-40B4-BE49-F238E27FC236}">
                <a16:creationId xmlns:a16="http://schemas.microsoft.com/office/drawing/2014/main" id="{FFFC369C-835F-A24A-0286-97829385C67B}"/>
              </a:ext>
            </a:extLst>
          </p:cNvPr>
          <p:cNvPicPr>
            <a:picLocks noChangeAspect="1"/>
          </p:cNvPicPr>
          <p:nvPr/>
        </p:nvPicPr>
        <p:blipFill>
          <a:blip r:embed="rId2"/>
          <a:stretch>
            <a:fillRect/>
          </a:stretch>
        </p:blipFill>
        <p:spPr>
          <a:xfrm>
            <a:off x="6135604" y="9148457"/>
            <a:ext cx="619156" cy="619156"/>
          </a:xfrm>
          <a:prstGeom prst="rect">
            <a:avLst/>
          </a:prstGeom>
        </p:spPr>
      </p:pic>
      <p:sp>
        <p:nvSpPr>
          <p:cNvPr id="13" name="TextBox 12">
            <a:extLst>
              <a:ext uri="{FF2B5EF4-FFF2-40B4-BE49-F238E27FC236}">
                <a16:creationId xmlns:a16="http://schemas.microsoft.com/office/drawing/2014/main" id="{40B74B26-B6BD-783B-C374-331A8939E4ED}"/>
              </a:ext>
            </a:extLst>
          </p:cNvPr>
          <p:cNvSpPr txBox="1"/>
          <p:nvPr/>
        </p:nvSpPr>
        <p:spPr>
          <a:xfrm>
            <a:off x="-8021" y="9213554"/>
            <a:ext cx="6027139" cy="646331"/>
          </a:xfrm>
          <a:prstGeom prst="rect">
            <a:avLst/>
          </a:prstGeom>
          <a:noFill/>
        </p:spPr>
        <p:txBody>
          <a:bodyPr wrap="square">
            <a:spAutoFit/>
          </a:bodyPr>
          <a:lstStyle/>
          <a:p>
            <a:r>
              <a:rPr lang="en-GB" sz="1200" i="1" dirty="0">
                <a:solidFill>
                  <a:schemeClr val="bg1"/>
                </a:solidFill>
                <a:latin typeface="Trebuchet MS" panose="020B0603020202020204" pitchFamily="34" charset="0"/>
              </a:rPr>
              <a:t>“Murray Park is an extremely engaging place to work, but more than that it feels like a family and really integrates the ‘community’ aspect of the school’s name.”</a:t>
            </a:r>
          </a:p>
          <a:p>
            <a:r>
              <a:rPr lang="en-GB" sz="1200" b="1" dirty="0">
                <a:solidFill>
                  <a:schemeClr val="bg1"/>
                </a:solidFill>
                <a:latin typeface="Trebuchet MS" panose="020B0603020202020204" pitchFamily="34" charset="0"/>
              </a:rPr>
              <a:t>Joe Potts – Teacher of Geography</a:t>
            </a:r>
          </a:p>
        </p:txBody>
      </p:sp>
    </p:spTree>
    <p:extLst>
      <p:ext uri="{BB962C8B-B14F-4D97-AF65-F5344CB8AC3E}">
        <p14:creationId xmlns:p14="http://schemas.microsoft.com/office/powerpoint/2010/main" val="3276847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3512"/>
            <a:ext cx="6858000" cy="62471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0" y="1"/>
            <a:ext cx="6858000" cy="60443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Trajan Pro" panose="02020502050506020301" pitchFamily="18" charset="0"/>
              </a:rPr>
              <a:t>Roles and Responsibilities</a:t>
            </a:r>
          </a:p>
        </p:txBody>
      </p:sp>
      <p:sp>
        <p:nvSpPr>
          <p:cNvPr id="12" name="Flowchart: Manual Input 11"/>
          <p:cNvSpPr/>
          <p:nvPr/>
        </p:nvSpPr>
        <p:spPr>
          <a:xfrm>
            <a:off x="0" y="9082688"/>
            <a:ext cx="6858000" cy="823311"/>
          </a:xfrm>
          <a:prstGeom prst="flowChartManualInpu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6600"/>
              </a:solidFill>
            </a:endParaRPr>
          </a:p>
        </p:txBody>
      </p:sp>
      <p:sp>
        <p:nvSpPr>
          <p:cNvPr id="3" name="Flowchart: Manual Input 2"/>
          <p:cNvSpPr/>
          <p:nvPr/>
        </p:nvSpPr>
        <p:spPr>
          <a:xfrm>
            <a:off x="0" y="9136476"/>
            <a:ext cx="6858000" cy="769524"/>
          </a:xfrm>
          <a:prstGeom prst="flowChartManualInpu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b="1" i="1" dirty="0">
              <a:latin typeface="Trebuchet MS" panose="020B0603020202020204" pitchFamily="34" charset="0"/>
            </a:endParaRPr>
          </a:p>
        </p:txBody>
      </p:sp>
      <p:pic>
        <p:nvPicPr>
          <p:cNvPr id="28" name="Picture 27"/>
          <p:cNvPicPr>
            <a:picLocks noChangeAspect="1"/>
          </p:cNvPicPr>
          <p:nvPr/>
        </p:nvPicPr>
        <p:blipFill>
          <a:blip r:embed="rId2"/>
          <a:stretch>
            <a:fillRect/>
          </a:stretch>
        </p:blipFill>
        <p:spPr>
          <a:xfrm>
            <a:off x="6285396" y="9238146"/>
            <a:ext cx="483704" cy="48370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056766650"/>
              </p:ext>
            </p:extLst>
          </p:nvPr>
        </p:nvGraphicFramePr>
        <p:xfrm>
          <a:off x="165100" y="842371"/>
          <a:ext cx="6553476" cy="741680"/>
        </p:xfrm>
        <a:graphic>
          <a:graphicData uri="http://schemas.openxmlformats.org/drawingml/2006/table">
            <a:tbl>
              <a:tblPr firstRow="1" bandRow="1">
                <a:tableStyleId>{5C22544A-7EE6-4342-B048-85BDC9FD1C3A}</a:tableStyleId>
              </a:tblPr>
              <a:tblGrid>
                <a:gridCol w="6553476">
                  <a:extLst>
                    <a:ext uri="{9D8B030D-6E8A-4147-A177-3AD203B41FA5}">
                      <a16:colId xmlns:a16="http://schemas.microsoft.com/office/drawing/2014/main" val="2564249419"/>
                    </a:ext>
                  </a:extLst>
                </a:gridCol>
              </a:tblGrid>
              <a:tr h="370840">
                <a:tc>
                  <a:txBody>
                    <a:bodyPr/>
                    <a:lstStyle/>
                    <a:p>
                      <a:pPr algn="ctr"/>
                      <a:r>
                        <a:rPr lang="en-GB" sz="1200" dirty="0">
                          <a:solidFill>
                            <a:schemeClr val="bg1"/>
                          </a:solidFill>
                          <a:latin typeface="Trebuchet MS" panose="020B0603020202020204" pitchFamily="34" charset="0"/>
                        </a:rPr>
                        <a:t>Key purpose</a:t>
                      </a:r>
                      <a:r>
                        <a:rPr lang="en-GB" sz="1200" baseline="0" dirty="0">
                          <a:solidFill>
                            <a:schemeClr val="bg1"/>
                          </a:solidFill>
                          <a:latin typeface="Trebuchet MS" panose="020B0603020202020204" pitchFamily="34" charset="0"/>
                        </a:rPr>
                        <a:t>:</a:t>
                      </a:r>
                      <a:endParaRPr lang="en-GB" sz="1200" dirty="0">
                        <a:solidFill>
                          <a:schemeClr val="bg1"/>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923039950"/>
                  </a:ext>
                </a:extLst>
              </a:tr>
              <a:tr h="370840">
                <a:tc>
                  <a:txBody>
                    <a:bodyPr/>
                    <a:lstStyle/>
                    <a:p>
                      <a:pPr marL="0" lvl="0" indent="0">
                        <a:buFont typeface="Arial" panose="020B0604020202020204" pitchFamily="34" charset="0"/>
                        <a:buNone/>
                      </a:pPr>
                      <a:r>
                        <a:rPr lang="en-GB" sz="1200" kern="1200" dirty="0">
                          <a:solidFill>
                            <a:schemeClr val="dk1"/>
                          </a:solidFill>
                          <a:effectLst/>
                          <a:latin typeface="Trebuchet MS" panose="020B0603020202020204" pitchFamily="34" charset="0"/>
                          <a:ea typeface="+mn-ea"/>
                          <a:cs typeface="+mn-cs"/>
                        </a:rPr>
                        <a:t>To provide a high standard of hygiene and cleanliness throughout the school daily.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8056215"/>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346127696"/>
              </p:ext>
            </p:extLst>
          </p:nvPr>
        </p:nvGraphicFramePr>
        <p:xfrm>
          <a:off x="152262" y="1838594"/>
          <a:ext cx="6540500" cy="6560640"/>
        </p:xfrm>
        <a:graphic>
          <a:graphicData uri="http://schemas.openxmlformats.org/drawingml/2006/table">
            <a:tbl>
              <a:tblPr firstRow="1" bandRow="1">
                <a:tableStyleId>{5C22544A-7EE6-4342-B048-85BDC9FD1C3A}</a:tableStyleId>
              </a:tblPr>
              <a:tblGrid>
                <a:gridCol w="6540500">
                  <a:extLst>
                    <a:ext uri="{9D8B030D-6E8A-4147-A177-3AD203B41FA5}">
                      <a16:colId xmlns:a16="http://schemas.microsoft.com/office/drawing/2014/main" val="2564249419"/>
                    </a:ext>
                  </a:extLst>
                </a:gridCol>
              </a:tblGrid>
              <a:tr h="284215">
                <a:tc>
                  <a:txBody>
                    <a:bodyPr/>
                    <a:lstStyle/>
                    <a:p>
                      <a:pPr marL="0" indent="0" algn="ctr">
                        <a:buFont typeface="Arial" panose="020B0604020202020204" pitchFamily="34" charset="0"/>
                        <a:buNone/>
                      </a:pPr>
                      <a:r>
                        <a:rPr lang="en-GB" sz="1200" dirty="0">
                          <a:solidFill>
                            <a:schemeClr val="bg1"/>
                          </a:solidFill>
                          <a:latin typeface="Trebuchet MS" panose="020B0603020202020204" pitchFamily="34" charset="0"/>
                        </a:rPr>
                        <a:t>Key</a:t>
                      </a:r>
                      <a:r>
                        <a:rPr lang="en-GB" sz="1200" baseline="0" dirty="0">
                          <a:solidFill>
                            <a:schemeClr val="bg1"/>
                          </a:solidFill>
                          <a:latin typeface="Trebuchet MS" panose="020B0603020202020204" pitchFamily="34" charset="0"/>
                        </a:rPr>
                        <a:t> Tasks:</a:t>
                      </a:r>
                      <a:endParaRPr lang="en-GB" sz="1200" dirty="0">
                        <a:solidFill>
                          <a:schemeClr val="bg1"/>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923039950"/>
                  </a:ext>
                </a:extLst>
              </a:tr>
              <a:tr h="6276425">
                <a:tc>
                  <a:txBody>
                    <a:bodyPr/>
                    <a:lstStyle/>
                    <a:p>
                      <a:pPr marL="285750" indent="-285750">
                        <a:buFont typeface="Arial" panose="020B0604020202020204" pitchFamily="34" charset="0"/>
                        <a:buChar char="•"/>
                      </a:pPr>
                      <a:r>
                        <a:rPr lang="en-GB" sz="1350" kern="1200" dirty="0">
                          <a:solidFill>
                            <a:schemeClr val="dk1"/>
                          </a:solidFill>
                          <a:effectLst/>
                          <a:latin typeface="+mn-lt"/>
                          <a:ea typeface="+mn-ea"/>
                          <a:cs typeface="+mn-cs"/>
                        </a:rPr>
                        <a:t>Cleaners are required to undertake the following duties as directed by the Supervisor using the prescribed methods and frequencies in line with the requirements of the cleaning specification.  </a:t>
                      </a:r>
                    </a:p>
                    <a:p>
                      <a:pPr marL="285750" lvl="0" indent="-285750">
                        <a:buFont typeface="Arial" panose="020B0604020202020204" pitchFamily="34" charset="0"/>
                        <a:buChar char="•"/>
                      </a:pPr>
                      <a:r>
                        <a:rPr lang="en-GB" sz="1350" kern="1200" dirty="0">
                          <a:solidFill>
                            <a:schemeClr val="dk1"/>
                          </a:solidFill>
                          <a:effectLst/>
                          <a:latin typeface="+mn-lt"/>
                          <a:ea typeface="+mn-ea"/>
                          <a:cs typeface="+mn-cs"/>
                        </a:rPr>
                        <a:t>Emptying waste bins or similar receptacles, transporting waste materials to designated collection points.</a:t>
                      </a:r>
                    </a:p>
                    <a:p>
                      <a:pPr marL="285750" lvl="0" indent="-285750">
                        <a:buFont typeface="Arial" panose="020B0604020202020204" pitchFamily="34" charset="0"/>
                        <a:buChar char="•"/>
                      </a:pPr>
                      <a:r>
                        <a:rPr lang="en-GB" sz="1350" kern="1200" dirty="0">
                          <a:solidFill>
                            <a:schemeClr val="dk1"/>
                          </a:solidFill>
                          <a:effectLst/>
                          <a:latin typeface="+mn-lt"/>
                          <a:ea typeface="+mn-ea"/>
                          <a:cs typeface="+mn-cs"/>
                        </a:rPr>
                        <a:t>Sweeping floors with brushes or dust control mops</a:t>
                      </a:r>
                    </a:p>
                    <a:p>
                      <a:pPr marL="285750" lvl="0" indent="-285750">
                        <a:buFont typeface="Arial" panose="020B0604020202020204" pitchFamily="34" charset="0"/>
                        <a:buChar char="•"/>
                      </a:pPr>
                      <a:r>
                        <a:rPr lang="en-GB" sz="1350" kern="1200" dirty="0">
                          <a:solidFill>
                            <a:schemeClr val="dk1"/>
                          </a:solidFill>
                          <a:effectLst/>
                          <a:latin typeface="+mn-lt"/>
                          <a:ea typeface="+mn-ea"/>
                          <a:cs typeface="+mn-cs"/>
                        </a:rPr>
                        <a:t>Mopping floors with wet or damp mops </a:t>
                      </a:r>
                    </a:p>
                    <a:p>
                      <a:pPr marL="285750" lvl="0" indent="-285750">
                        <a:buFont typeface="Arial" panose="020B0604020202020204" pitchFamily="34" charset="0"/>
                        <a:buChar char="•"/>
                      </a:pPr>
                      <a:r>
                        <a:rPr lang="en-GB" sz="1350" kern="1200" dirty="0">
                          <a:solidFill>
                            <a:schemeClr val="dk1"/>
                          </a:solidFill>
                          <a:effectLst/>
                          <a:latin typeface="+mn-lt"/>
                          <a:ea typeface="+mn-ea"/>
                          <a:cs typeface="+mn-cs"/>
                        </a:rPr>
                        <a:t>Suction cleaning carpeted areas and spot cleaning carpets.</a:t>
                      </a:r>
                    </a:p>
                    <a:p>
                      <a:pPr marL="285750" lvl="0" indent="-285750">
                        <a:buFont typeface="Arial" panose="020B0604020202020204" pitchFamily="34" charset="0"/>
                        <a:buChar char="•"/>
                      </a:pPr>
                      <a:r>
                        <a:rPr lang="en-GB" sz="1350" kern="1200" dirty="0">
                          <a:solidFill>
                            <a:schemeClr val="dk1"/>
                          </a:solidFill>
                          <a:effectLst/>
                          <a:latin typeface="+mn-lt"/>
                          <a:ea typeface="+mn-ea"/>
                          <a:cs typeface="+mn-cs"/>
                        </a:rPr>
                        <a:t>Using electronic powered cleaning/scrubbing/polishing to burnish, scrub, polish and spray clean floors (after receiving proper instruction and training)</a:t>
                      </a:r>
                    </a:p>
                    <a:p>
                      <a:pPr marL="285750" lvl="0" indent="-285750">
                        <a:buFont typeface="Arial" panose="020B0604020202020204" pitchFamily="34" charset="0"/>
                        <a:buChar char="•"/>
                      </a:pPr>
                      <a:r>
                        <a:rPr lang="en-GB" sz="1350" kern="1200" dirty="0">
                          <a:solidFill>
                            <a:schemeClr val="dk1"/>
                          </a:solidFill>
                          <a:effectLst/>
                          <a:latin typeface="+mn-lt"/>
                          <a:ea typeface="+mn-ea"/>
                          <a:cs typeface="+mn-cs"/>
                        </a:rPr>
                        <a:t>Using electrically powered pick-up machines</a:t>
                      </a:r>
                    </a:p>
                    <a:p>
                      <a:pPr marL="285750" lvl="0" indent="-285750">
                        <a:buFont typeface="Arial" panose="020B0604020202020204" pitchFamily="34" charset="0"/>
                        <a:buChar char="•"/>
                      </a:pPr>
                      <a:r>
                        <a:rPr lang="en-GB" sz="1350" kern="1200" dirty="0">
                          <a:solidFill>
                            <a:schemeClr val="dk1"/>
                          </a:solidFill>
                          <a:effectLst/>
                          <a:latin typeface="+mn-lt"/>
                          <a:ea typeface="+mn-ea"/>
                          <a:cs typeface="+mn-cs"/>
                        </a:rPr>
                        <a:t>To dust, damp wipe, wash and polish furniture, ledges, window sills, external surfaces of cupboards, radiators, shelves and fitments.</a:t>
                      </a:r>
                    </a:p>
                    <a:p>
                      <a:pPr marL="285750" lvl="0" indent="-285750">
                        <a:buFont typeface="Arial" panose="020B0604020202020204" pitchFamily="34" charset="0"/>
                        <a:buChar char="•"/>
                      </a:pPr>
                      <a:r>
                        <a:rPr lang="en-GB" sz="1350" kern="1200" dirty="0">
                          <a:solidFill>
                            <a:schemeClr val="dk1"/>
                          </a:solidFill>
                          <a:effectLst/>
                          <a:latin typeface="+mn-lt"/>
                          <a:ea typeface="+mn-ea"/>
                          <a:cs typeface="+mn-cs"/>
                        </a:rPr>
                        <a:t>To replenish consumable items (soap, toilet rolls, paper towels) as required</a:t>
                      </a:r>
                    </a:p>
                    <a:p>
                      <a:pPr marL="285750" lvl="0" indent="-285750">
                        <a:buFont typeface="Arial" panose="020B0604020202020204" pitchFamily="34" charset="0"/>
                        <a:buChar char="•"/>
                      </a:pPr>
                      <a:r>
                        <a:rPr lang="en-GB" sz="1350" kern="1200" dirty="0">
                          <a:solidFill>
                            <a:schemeClr val="dk1"/>
                          </a:solidFill>
                          <a:effectLst/>
                          <a:latin typeface="+mn-lt"/>
                          <a:ea typeface="+mn-ea"/>
                          <a:cs typeface="+mn-cs"/>
                        </a:rPr>
                        <a:t>To clean toilets, urinals, hand basins, sinks, baths, showers.</a:t>
                      </a:r>
                    </a:p>
                    <a:p>
                      <a:pPr marL="285750" lvl="0" indent="-285750">
                        <a:buFont typeface="Arial" panose="020B0604020202020204" pitchFamily="34" charset="0"/>
                        <a:buChar char="•"/>
                      </a:pPr>
                      <a:r>
                        <a:rPr lang="en-GB" sz="1350" kern="1200" dirty="0">
                          <a:solidFill>
                            <a:schemeClr val="dk1"/>
                          </a:solidFill>
                          <a:effectLst/>
                          <a:latin typeface="+mn-lt"/>
                          <a:ea typeface="+mn-ea"/>
                          <a:cs typeface="+mn-cs"/>
                        </a:rPr>
                        <a:t>To use such chemical agents as required in the discharge of cleaning operations or maintenance procedures (after receiving proper instruction and training) in particular toilet floors are to be swept and mopped with a germicidal agent daily.</a:t>
                      </a:r>
                    </a:p>
                    <a:p>
                      <a:pPr marL="285750" lvl="0" indent="-285750">
                        <a:buFont typeface="Arial" panose="020B0604020202020204" pitchFamily="34" charset="0"/>
                        <a:buChar char="•"/>
                      </a:pPr>
                      <a:r>
                        <a:rPr lang="en-GB" sz="1350" kern="1200" dirty="0">
                          <a:solidFill>
                            <a:schemeClr val="dk1"/>
                          </a:solidFill>
                          <a:effectLst/>
                          <a:latin typeface="+mn-lt"/>
                          <a:ea typeface="+mn-ea"/>
                          <a:cs typeface="+mn-cs"/>
                        </a:rPr>
                        <a:t>Cleaners working in Specialist teaching areas (</a:t>
                      </a:r>
                      <a:r>
                        <a:rPr lang="en-GB" sz="1350" kern="1200" dirty="0" err="1">
                          <a:solidFill>
                            <a:schemeClr val="dk1"/>
                          </a:solidFill>
                          <a:effectLst/>
                          <a:latin typeface="+mn-lt"/>
                          <a:ea typeface="+mn-ea"/>
                          <a:cs typeface="+mn-cs"/>
                        </a:rPr>
                        <a:t>ie</a:t>
                      </a:r>
                      <a:r>
                        <a:rPr lang="en-GB" sz="1350" kern="1200" dirty="0">
                          <a:solidFill>
                            <a:schemeClr val="dk1"/>
                          </a:solidFill>
                          <a:effectLst/>
                          <a:latin typeface="+mn-lt"/>
                          <a:ea typeface="+mn-ea"/>
                          <a:cs typeface="+mn-cs"/>
                        </a:rPr>
                        <a:t> Art, Design &amp; Technology, Food Tech, Science etc) are required to sweep or wipe benches, clean cookers and work surface areas etc.</a:t>
                      </a:r>
                    </a:p>
                    <a:p>
                      <a:pPr marL="285750" lvl="0" indent="-285750">
                        <a:buFont typeface="Arial" panose="020B0604020202020204" pitchFamily="34" charset="0"/>
                        <a:buChar char="•"/>
                      </a:pPr>
                      <a:r>
                        <a:rPr lang="en-GB" sz="1350" kern="1200" dirty="0">
                          <a:solidFill>
                            <a:schemeClr val="dk1"/>
                          </a:solidFill>
                          <a:effectLst/>
                          <a:latin typeface="+mn-lt"/>
                          <a:ea typeface="+mn-ea"/>
                          <a:cs typeface="+mn-cs"/>
                        </a:rPr>
                        <a:t>To clean the inside of window panes and the glass in interior doors and partitions when necessary within the limitations of safe working practices.  </a:t>
                      </a:r>
                    </a:p>
                    <a:p>
                      <a:pPr marL="285750" lvl="0" indent="-285750">
                        <a:buFont typeface="Arial" panose="020B0604020202020204" pitchFamily="34" charset="0"/>
                        <a:buChar char="•"/>
                      </a:pPr>
                      <a:r>
                        <a:rPr lang="en-GB" sz="1350" kern="1200" dirty="0">
                          <a:solidFill>
                            <a:schemeClr val="dk1"/>
                          </a:solidFill>
                          <a:effectLst/>
                          <a:latin typeface="+mn-lt"/>
                          <a:ea typeface="+mn-ea"/>
                          <a:cs typeface="+mn-cs"/>
                        </a:rPr>
                        <a:t>Washing walls, cleaning of furniture and deep cleaning during the school holiday period.</a:t>
                      </a:r>
                    </a:p>
                    <a:p>
                      <a:pPr marL="285750" lvl="0" indent="-285750">
                        <a:buFont typeface="Arial" panose="020B0604020202020204" pitchFamily="34" charset="0"/>
                        <a:buChar char="•"/>
                      </a:pPr>
                      <a:r>
                        <a:rPr lang="en-GB" sz="1350" kern="1200" dirty="0">
                          <a:solidFill>
                            <a:schemeClr val="dk1"/>
                          </a:solidFill>
                          <a:effectLst/>
                          <a:latin typeface="+mn-lt"/>
                          <a:ea typeface="+mn-ea"/>
                          <a:cs typeface="+mn-cs"/>
                        </a:rPr>
                        <a:t>Cleaning of external foyer/entrance areas including glass in exterior doors and partitions when necessary with the limitations of safe working practices.</a:t>
                      </a:r>
                    </a:p>
                    <a:p>
                      <a:pPr marL="285750" lvl="0" indent="-285750">
                        <a:buFont typeface="Arial" panose="020B0604020202020204" pitchFamily="34" charset="0"/>
                        <a:buChar char="•"/>
                      </a:pPr>
                      <a:r>
                        <a:rPr lang="en-GB" sz="1350" kern="1200" dirty="0">
                          <a:solidFill>
                            <a:schemeClr val="dk1"/>
                          </a:solidFill>
                          <a:effectLst/>
                          <a:latin typeface="+mn-lt"/>
                          <a:ea typeface="+mn-ea"/>
                          <a:cs typeface="+mn-cs"/>
                        </a:rPr>
                        <a:t>Use of various products when needed for preventative infection control in touch point areas.</a:t>
                      </a:r>
                    </a:p>
                    <a:p>
                      <a:pPr marL="285750" lvl="0" indent="-285750">
                        <a:buFont typeface="Arial" panose="020B0604020202020204" pitchFamily="34" charset="0"/>
                        <a:buChar char="•"/>
                      </a:pPr>
                      <a:r>
                        <a:rPr lang="en-GB" sz="1350" kern="1200" dirty="0">
                          <a:solidFill>
                            <a:schemeClr val="dk1"/>
                          </a:solidFill>
                          <a:effectLst/>
                          <a:latin typeface="+mn-lt"/>
                          <a:ea typeface="+mn-ea"/>
                          <a:cs typeface="+mn-cs"/>
                        </a:rPr>
                        <a:t>To carry out any other reasonable duties within the overall function of the job.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8056215"/>
                  </a:ext>
                </a:extLst>
              </a:tr>
            </a:tbl>
          </a:graphicData>
        </a:graphic>
      </p:graphicFrame>
      <p:sp>
        <p:nvSpPr>
          <p:cNvPr id="2" name="Rectangle 1"/>
          <p:cNvSpPr/>
          <p:nvPr/>
        </p:nvSpPr>
        <p:spPr>
          <a:xfrm>
            <a:off x="165100" y="8583383"/>
            <a:ext cx="6464300" cy="499304"/>
          </a:xfrm>
          <a:prstGeom prst="rect">
            <a:avLst/>
          </a:prstGeom>
        </p:spPr>
        <p:txBody>
          <a:bodyPr wrap="square">
            <a:spAutoFit/>
          </a:bodyPr>
          <a:lstStyle/>
          <a:p>
            <a:pPr>
              <a:lnSpc>
                <a:spcPct val="115000"/>
              </a:lnSpc>
              <a:spcAft>
                <a:spcPts val="1000"/>
              </a:spcAft>
            </a:pPr>
            <a:r>
              <a:rPr lang="en-GB" sz="1200" dirty="0">
                <a:latin typeface="Trebuchet MS" panose="020B0603020202020204" pitchFamily="34" charset="0"/>
                <a:ea typeface="Calibri" panose="020F0502020204030204" pitchFamily="34" charset="0"/>
                <a:cs typeface="Times New Roman" panose="02020603050405020304" pitchFamily="18" charset="0"/>
              </a:rPr>
              <a:t>The post-holder will be expected to carry out other tasks/duties as directed by the Headteacher that are commensurate with the responsibilities of the position</a:t>
            </a:r>
          </a:p>
        </p:txBody>
      </p:sp>
      <p:sp>
        <p:nvSpPr>
          <p:cNvPr id="4" name="Flowchart: Manual Input 3">
            <a:extLst>
              <a:ext uri="{FF2B5EF4-FFF2-40B4-BE49-F238E27FC236}">
                <a16:creationId xmlns:a16="http://schemas.microsoft.com/office/drawing/2014/main" id="{04EC5D48-920C-A849-E2EF-A9304182B244}"/>
              </a:ext>
            </a:extLst>
          </p:cNvPr>
          <p:cNvSpPr/>
          <p:nvPr/>
        </p:nvSpPr>
        <p:spPr>
          <a:xfrm>
            <a:off x="0" y="9098797"/>
            <a:ext cx="6858000" cy="807203"/>
          </a:xfrm>
          <a:prstGeom prst="flowChartManualInpu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i="1" dirty="0">
                <a:latin typeface="Trebuchet MS" panose="020B0603020202020204" pitchFamily="34" charset="0"/>
              </a:rPr>
              <a:t>Murray Park School is committed to safeguarding and promoting the welfare of children and appointment to this post is subject to a criminal record and background check and references</a:t>
            </a:r>
          </a:p>
        </p:txBody>
      </p:sp>
    </p:spTree>
    <p:extLst>
      <p:ext uri="{BB962C8B-B14F-4D97-AF65-F5344CB8AC3E}">
        <p14:creationId xmlns:p14="http://schemas.microsoft.com/office/powerpoint/2010/main" val="2200533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3512"/>
            <a:ext cx="6858000" cy="62471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0" y="1"/>
            <a:ext cx="6858000" cy="60443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Trajan Pro" panose="02020502050506020301" pitchFamily="18" charset="0"/>
              </a:rPr>
              <a:t>Person Specification</a:t>
            </a:r>
          </a:p>
        </p:txBody>
      </p:sp>
      <p:sp>
        <p:nvSpPr>
          <p:cNvPr id="12" name="Flowchart: Manual Input 11"/>
          <p:cNvSpPr/>
          <p:nvPr/>
        </p:nvSpPr>
        <p:spPr>
          <a:xfrm>
            <a:off x="0" y="9053996"/>
            <a:ext cx="6858000" cy="852004"/>
          </a:xfrm>
          <a:prstGeom prst="flowChartManualInpu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6600"/>
              </a:solidFill>
            </a:endParaRPr>
          </a:p>
        </p:txBody>
      </p:sp>
      <p:pic>
        <p:nvPicPr>
          <p:cNvPr id="4" name="Picture 3">
            <a:extLst>
              <a:ext uri="{FF2B5EF4-FFF2-40B4-BE49-F238E27FC236}">
                <a16:creationId xmlns:a16="http://schemas.microsoft.com/office/drawing/2014/main" id="{8DB33C18-C0EA-3B54-E3F4-8FE12E61C001}"/>
              </a:ext>
            </a:extLst>
          </p:cNvPr>
          <p:cNvPicPr>
            <a:picLocks noChangeAspect="1"/>
          </p:cNvPicPr>
          <p:nvPr/>
        </p:nvPicPr>
        <p:blipFill>
          <a:blip r:embed="rId2"/>
          <a:stretch>
            <a:fillRect/>
          </a:stretch>
        </p:blipFill>
        <p:spPr>
          <a:xfrm>
            <a:off x="0" y="9137903"/>
            <a:ext cx="6858000" cy="768096"/>
          </a:xfrm>
          <a:prstGeom prst="rect">
            <a:avLst/>
          </a:prstGeom>
        </p:spPr>
      </p:pic>
      <p:graphicFrame>
        <p:nvGraphicFramePr>
          <p:cNvPr id="2" name="Table 1">
            <a:extLst>
              <a:ext uri="{FF2B5EF4-FFF2-40B4-BE49-F238E27FC236}">
                <a16:creationId xmlns:a16="http://schemas.microsoft.com/office/drawing/2014/main" id="{629C3DA5-8042-5123-CF0B-E3EFD2F16B1F}"/>
              </a:ext>
            </a:extLst>
          </p:cNvPr>
          <p:cNvGraphicFramePr>
            <a:graphicFrameLocks noGrp="1"/>
          </p:cNvGraphicFramePr>
          <p:nvPr/>
        </p:nvGraphicFramePr>
        <p:xfrm>
          <a:off x="370371" y="918151"/>
          <a:ext cx="5915025" cy="5821680"/>
        </p:xfrm>
        <a:graphic>
          <a:graphicData uri="http://schemas.openxmlformats.org/drawingml/2006/table">
            <a:tbl>
              <a:tblPr firstRow="1" firstCol="1" lastRow="1" lastCol="1" bandRow="1" bandCol="1"/>
              <a:tblGrid>
                <a:gridCol w="4082550">
                  <a:extLst>
                    <a:ext uri="{9D8B030D-6E8A-4147-A177-3AD203B41FA5}">
                      <a16:colId xmlns:a16="http://schemas.microsoft.com/office/drawing/2014/main" val="320280566"/>
                    </a:ext>
                  </a:extLst>
                </a:gridCol>
                <a:gridCol w="1832475">
                  <a:extLst>
                    <a:ext uri="{9D8B030D-6E8A-4147-A177-3AD203B41FA5}">
                      <a16:colId xmlns:a16="http://schemas.microsoft.com/office/drawing/2014/main" val="3161790544"/>
                    </a:ext>
                  </a:extLst>
                </a:gridCol>
              </a:tblGrid>
              <a:tr h="0">
                <a:tc>
                  <a:txBody>
                    <a:bodyPr/>
                    <a:lstStyle/>
                    <a:p>
                      <a:pPr algn="just"/>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GB" sz="1100" b="1" dirty="0">
                          <a:effectLst/>
                          <a:latin typeface="Trebuchet MS" panose="020B0603020202020204" pitchFamily="34" charset="0"/>
                          <a:ea typeface="Times New Roman" panose="02020603050405020304" pitchFamily="18" charset="0"/>
                          <a:cs typeface="Times New Roman" panose="02020603050405020304" pitchFamily="18" charset="0"/>
                        </a:rPr>
                        <a:t>Essential/</a:t>
                      </a:r>
                      <a:endParaRPr lang="en-GB" sz="1200" dirty="0">
                        <a:effectLst/>
                        <a:latin typeface="Trebuchet MS" panose="020B0603020202020204" pitchFamily="34" charset="0"/>
                        <a:ea typeface="Times New Roman" panose="02020603050405020304" pitchFamily="18" charset="0"/>
                      </a:endParaRPr>
                    </a:p>
                    <a:p>
                      <a:pPr algn="just"/>
                      <a:r>
                        <a:rPr lang="en-GB" sz="1100" b="1" dirty="0">
                          <a:effectLst/>
                          <a:latin typeface="Trebuchet MS" panose="020B0603020202020204" pitchFamily="34" charset="0"/>
                          <a:ea typeface="Times New Roman" panose="02020603050405020304" pitchFamily="18" charset="0"/>
                          <a:cs typeface="Times New Roman" panose="02020603050405020304" pitchFamily="18" charset="0"/>
                        </a:rPr>
                        <a:t>Desirable</a:t>
                      </a:r>
                      <a:endParaRPr lang="en-GB" sz="1200" dirty="0">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9609553"/>
                  </a:ext>
                </a:extLst>
              </a:tr>
              <a:tr h="0">
                <a:tc>
                  <a:txBody>
                    <a:bodyPr/>
                    <a:lstStyle/>
                    <a:p>
                      <a:pPr algn="just"/>
                      <a:r>
                        <a:rPr lang="en-GB" sz="1200" b="1" dirty="0">
                          <a:effectLst/>
                          <a:latin typeface="Trebuchet MS" panose="020B0603020202020204" pitchFamily="34" charset="0"/>
                          <a:ea typeface="Times New Roman" panose="02020603050405020304" pitchFamily="18" charset="0"/>
                          <a:cs typeface="Times New Roman" panose="02020603050405020304" pitchFamily="18" charset="0"/>
                        </a:rPr>
                        <a:t>Experience</a:t>
                      </a:r>
                      <a:endParaRPr lang="en-GB" sz="1200" dirty="0">
                        <a:effectLst/>
                        <a:latin typeface="Trebuchet MS" panose="020B0603020202020204" pitchFamily="34" charset="0"/>
                        <a:ea typeface="Times New Roman" panose="02020603050405020304" pitchFamily="18" charset="0"/>
                      </a:endParaRPr>
                    </a:p>
                    <a:p>
                      <a:pPr algn="just"/>
                      <a:r>
                        <a:rPr lang="en-GB" sz="1200" dirty="0">
                          <a:effectLst/>
                          <a:latin typeface="Trebuchet MS" panose="020B0603020202020204" pitchFamily="34" charset="0"/>
                          <a:ea typeface="Times New Roman" panose="02020603050405020304" pitchFamily="18" charset="0"/>
                          <a:cs typeface="Times New Roman" panose="02020603050405020304" pitchFamily="18" charset="0"/>
                        </a:rPr>
                        <a:t>Working or having worked in a school environment</a:t>
                      </a:r>
                      <a:endParaRPr lang="en-GB" sz="1200" dirty="0">
                        <a:effectLst/>
                        <a:latin typeface="Trebuchet MS" panose="020B0603020202020204" pitchFamily="34" charset="0"/>
                        <a:ea typeface="Times New Roman" panose="02020603050405020304" pitchFamily="18" charset="0"/>
                      </a:endParaRPr>
                    </a:p>
                    <a:p>
                      <a:pPr algn="just"/>
                      <a:r>
                        <a:rPr lang="en-GB" sz="1200" dirty="0">
                          <a:effectLst/>
                          <a:latin typeface="Trebuchet MS" panose="020B0603020202020204" pitchFamily="34" charset="0"/>
                          <a:ea typeface="Times New Roman" panose="02020603050405020304" pitchFamily="18" charset="0"/>
                          <a:cs typeface="Times New Roman" panose="02020603050405020304" pitchFamily="18" charset="0"/>
                        </a:rPr>
                        <a:t>Supervising staff (Cleaning Team)</a:t>
                      </a:r>
                      <a:endParaRPr lang="en-GB" sz="1200" dirty="0">
                        <a:effectLst/>
                        <a:latin typeface="Trebuchet MS" panose="020B0603020202020204" pitchFamily="34" charset="0"/>
                        <a:ea typeface="Times New Roman" panose="02020603050405020304" pitchFamily="18" charset="0"/>
                      </a:endParaRPr>
                    </a:p>
                    <a:p>
                      <a:pPr algn="just"/>
                      <a:r>
                        <a:rPr lang="en-GB" sz="1200" dirty="0">
                          <a:effectLst/>
                          <a:latin typeface="Trebuchet MS" panose="020B0603020202020204" pitchFamily="34" charset="0"/>
                          <a:ea typeface="Times New Roman" panose="02020603050405020304" pitchFamily="18" charset="0"/>
                          <a:cs typeface="Times New Roman" panose="02020603050405020304" pitchFamily="18" charset="0"/>
                        </a:rPr>
                        <a:t> </a:t>
                      </a:r>
                      <a:endParaRPr lang="en-GB" sz="1200" dirty="0">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a:effectLst/>
                          <a:latin typeface="Trebuchet MS" panose="020B0603020202020204" pitchFamily="34" charset="0"/>
                          <a:ea typeface="Times New Roman" panose="02020603050405020304" pitchFamily="18" charset="0"/>
                          <a:cs typeface="Times New Roman" panose="02020603050405020304" pitchFamily="18" charset="0"/>
                        </a:rPr>
                        <a:t> </a:t>
                      </a:r>
                      <a:endParaRPr lang="en-GB" sz="1200">
                        <a:effectLst/>
                        <a:latin typeface="Trebuchet MS" panose="020B0603020202020204" pitchFamily="34" charset="0"/>
                        <a:ea typeface="Times New Roman" panose="02020603050405020304" pitchFamily="18" charset="0"/>
                      </a:endParaRPr>
                    </a:p>
                    <a:p>
                      <a:r>
                        <a:rPr lang="en-GB" sz="1200" b="1">
                          <a:effectLst/>
                          <a:latin typeface="Trebuchet MS" panose="020B0603020202020204" pitchFamily="34" charset="0"/>
                          <a:ea typeface="Times New Roman" panose="02020603050405020304" pitchFamily="18" charset="0"/>
                          <a:cs typeface="Times New Roman" panose="02020603050405020304" pitchFamily="18" charset="0"/>
                        </a:rPr>
                        <a:t>D</a:t>
                      </a:r>
                      <a:endParaRPr lang="en-GB" sz="1200">
                        <a:effectLst/>
                        <a:latin typeface="Trebuchet MS" panose="020B0603020202020204" pitchFamily="34" charset="0"/>
                        <a:ea typeface="Times New Roman" panose="02020603050405020304" pitchFamily="18" charset="0"/>
                      </a:endParaRPr>
                    </a:p>
                    <a:p>
                      <a:r>
                        <a:rPr lang="en-GB" sz="1200" b="1">
                          <a:effectLst/>
                          <a:latin typeface="Trebuchet MS" panose="020B0603020202020204" pitchFamily="34" charset="0"/>
                          <a:ea typeface="Times New Roman" panose="02020603050405020304" pitchFamily="18" charset="0"/>
                          <a:cs typeface="Times New Roman" panose="02020603050405020304" pitchFamily="18" charset="0"/>
                        </a:rPr>
                        <a:t>D</a:t>
                      </a:r>
                      <a:endParaRPr lang="en-GB" sz="1200">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06633"/>
                  </a:ext>
                </a:extLst>
              </a:tr>
              <a:tr h="0">
                <a:tc>
                  <a:txBody>
                    <a:bodyPr/>
                    <a:lstStyle/>
                    <a:p>
                      <a:pPr algn="just"/>
                      <a:r>
                        <a:rPr lang="en-GB" sz="1200" b="1" dirty="0">
                          <a:effectLst/>
                          <a:latin typeface="Trebuchet MS" panose="020B0603020202020204" pitchFamily="34" charset="0"/>
                          <a:ea typeface="Times New Roman" panose="02020603050405020304" pitchFamily="18" charset="0"/>
                          <a:cs typeface="Times New Roman" panose="02020603050405020304" pitchFamily="18" charset="0"/>
                        </a:rPr>
                        <a:t>Qualifications</a:t>
                      </a:r>
                      <a:endParaRPr lang="en-GB" sz="1200" dirty="0">
                        <a:effectLst/>
                        <a:latin typeface="Trebuchet MS" panose="020B0603020202020204" pitchFamily="34" charset="0"/>
                        <a:ea typeface="Times New Roman" panose="02020603050405020304" pitchFamily="18" charset="0"/>
                      </a:endParaRPr>
                    </a:p>
                    <a:p>
                      <a:pPr algn="just"/>
                      <a:r>
                        <a:rPr lang="en-GB" sz="1200" dirty="0">
                          <a:effectLst/>
                          <a:latin typeface="Trebuchet MS" panose="020B0603020202020204" pitchFamily="34" charset="0"/>
                          <a:ea typeface="Times New Roman" panose="02020603050405020304" pitchFamily="18" charset="0"/>
                          <a:cs typeface="Times New Roman" panose="02020603050405020304" pitchFamily="18" charset="0"/>
                        </a:rPr>
                        <a:t>Evidence of relevant professional development or training</a:t>
                      </a:r>
                      <a:endParaRPr lang="en-GB" sz="1200" dirty="0">
                        <a:effectLst/>
                        <a:latin typeface="Trebuchet MS" panose="020B0603020202020204" pitchFamily="34" charset="0"/>
                        <a:ea typeface="Times New Roman" panose="02020603050405020304" pitchFamily="18" charset="0"/>
                      </a:endParaRPr>
                    </a:p>
                    <a:p>
                      <a:pPr algn="just"/>
                      <a:r>
                        <a:rPr lang="en-GB" sz="1200" dirty="0">
                          <a:effectLst/>
                          <a:latin typeface="Trebuchet MS" panose="020B0603020202020204" pitchFamily="34" charset="0"/>
                          <a:ea typeface="Times New Roman" panose="02020603050405020304" pitchFamily="18" charset="0"/>
                          <a:cs typeface="Times New Roman" panose="02020603050405020304" pitchFamily="18" charset="0"/>
                        </a:rPr>
                        <a:t>Driving Licence</a:t>
                      </a:r>
                      <a:endParaRPr lang="en-GB" sz="1200" dirty="0">
                        <a:effectLst/>
                        <a:latin typeface="Trebuchet MS" panose="020B0603020202020204" pitchFamily="34" charset="0"/>
                        <a:ea typeface="Times New Roman" panose="02020603050405020304" pitchFamily="18" charset="0"/>
                      </a:endParaRPr>
                    </a:p>
                    <a:p>
                      <a:pPr algn="just"/>
                      <a:r>
                        <a:rPr lang="en-GB" sz="1200" dirty="0">
                          <a:effectLst/>
                          <a:latin typeface="Trebuchet MS" panose="020B0603020202020204" pitchFamily="34" charset="0"/>
                          <a:ea typeface="Times New Roman" panose="02020603050405020304" pitchFamily="18" charset="0"/>
                          <a:cs typeface="Times New Roman" panose="02020603050405020304" pitchFamily="18" charset="0"/>
                        </a:rPr>
                        <a:t> </a:t>
                      </a:r>
                      <a:endParaRPr lang="en-GB" sz="1200" dirty="0">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b="1">
                          <a:effectLst/>
                          <a:latin typeface="Trebuchet MS" panose="020B0603020202020204" pitchFamily="34" charset="0"/>
                          <a:ea typeface="Times New Roman" panose="02020603050405020304" pitchFamily="18" charset="0"/>
                          <a:cs typeface="Times New Roman" panose="02020603050405020304" pitchFamily="18" charset="0"/>
                        </a:rPr>
                        <a:t> </a:t>
                      </a:r>
                      <a:endParaRPr lang="en-GB" sz="1200">
                        <a:effectLst/>
                        <a:latin typeface="Trebuchet MS" panose="020B0603020202020204" pitchFamily="34" charset="0"/>
                        <a:ea typeface="Times New Roman" panose="02020603050405020304" pitchFamily="18" charset="0"/>
                      </a:endParaRPr>
                    </a:p>
                    <a:p>
                      <a:r>
                        <a:rPr lang="en-GB" sz="1200" b="1">
                          <a:effectLst/>
                          <a:latin typeface="Trebuchet MS" panose="020B0603020202020204" pitchFamily="34" charset="0"/>
                          <a:ea typeface="Times New Roman" panose="02020603050405020304" pitchFamily="18" charset="0"/>
                          <a:cs typeface="Times New Roman" panose="02020603050405020304" pitchFamily="18" charset="0"/>
                        </a:rPr>
                        <a:t>D</a:t>
                      </a:r>
                      <a:endParaRPr lang="en-GB" sz="1200">
                        <a:effectLst/>
                        <a:latin typeface="Trebuchet MS" panose="020B0603020202020204" pitchFamily="34" charset="0"/>
                        <a:ea typeface="Times New Roman" panose="02020603050405020304" pitchFamily="18" charset="0"/>
                      </a:endParaRPr>
                    </a:p>
                    <a:p>
                      <a:r>
                        <a:rPr lang="en-GB" sz="1200" b="1">
                          <a:effectLst/>
                          <a:latin typeface="Trebuchet MS" panose="020B0603020202020204" pitchFamily="34" charset="0"/>
                          <a:ea typeface="Times New Roman" panose="02020603050405020304" pitchFamily="18" charset="0"/>
                          <a:cs typeface="Times New Roman" panose="02020603050405020304" pitchFamily="18" charset="0"/>
                        </a:rPr>
                        <a:t>D</a:t>
                      </a:r>
                      <a:endParaRPr lang="en-GB" sz="1200">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5683803"/>
                  </a:ext>
                </a:extLst>
              </a:tr>
              <a:tr h="0">
                <a:tc>
                  <a:txBody>
                    <a:bodyPr/>
                    <a:lstStyle/>
                    <a:p>
                      <a:pPr algn="just"/>
                      <a:r>
                        <a:rPr lang="en-GB" sz="1200" b="1" dirty="0">
                          <a:effectLst/>
                          <a:latin typeface="Trebuchet MS" panose="020B0603020202020204" pitchFamily="34" charset="0"/>
                          <a:ea typeface="Times New Roman" panose="02020603050405020304" pitchFamily="18" charset="0"/>
                          <a:cs typeface="Times New Roman" panose="02020603050405020304" pitchFamily="18" charset="0"/>
                        </a:rPr>
                        <a:t>Knowledge/Skills</a:t>
                      </a:r>
                      <a:endParaRPr lang="en-GB" sz="1200" dirty="0">
                        <a:effectLst/>
                        <a:latin typeface="Trebuchet MS" panose="020B0603020202020204" pitchFamily="34" charset="0"/>
                        <a:ea typeface="Times New Roman" panose="02020603050405020304" pitchFamily="18" charset="0"/>
                      </a:endParaRPr>
                    </a:p>
                    <a:p>
                      <a:pPr algn="just"/>
                      <a:r>
                        <a:rPr lang="en-GB" sz="1200" dirty="0">
                          <a:effectLst/>
                          <a:latin typeface="Trebuchet MS" panose="020B0603020202020204" pitchFamily="34" charset="0"/>
                          <a:ea typeface="Times New Roman" panose="02020603050405020304" pitchFamily="18" charset="0"/>
                          <a:cs typeface="Times New Roman" panose="02020603050405020304" pitchFamily="18" charset="0"/>
                        </a:rPr>
                        <a:t>Awareness of Health and Safety procedures/legislation</a:t>
                      </a:r>
                      <a:endParaRPr lang="en-GB" sz="1200" dirty="0">
                        <a:effectLst/>
                        <a:latin typeface="Trebuchet MS" panose="020B0603020202020204" pitchFamily="34" charset="0"/>
                        <a:ea typeface="Times New Roman" panose="02020603050405020304" pitchFamily="18" charset="0"/>
                      </a:endParaRPr>
                    </a:p>
                    <a:p>
                      <a:pPr algn="just"/>
                      <a:r>
                        <a:rPr lang="en-GB" sz="1200" dirty="0">
                          <a:effectLst/>
                          <a:latin typeface="Trebuchet MS" panose="020B0603020202020204" pitchFamily="34" charset="0"/>
                          <a:ea typeface="Times New Roman" panose="02020603050405020304" pitchFamily="18" charset="0"/>
                          <a:cs typeface="Times New Roman" panose="02020603050405020304" pitchFamily="18" charset="0"/>
                        </a:rPr>
                        <a:t>Basic computer literacy</a:t>
                      </a:r>
                      <a:endParaRPr lang="en-GB" sz="1200" dirty="0">
                        <a:effectLst/>
                        <a:latin typeface="Trebuchet MS" panose="020B0603020202020204" pitchFamily="34" charset="0"/>
                        <a:ea typeface="Times New Roman" panose="02020603050405020304" pitchFamily="18" charset="0"/>
                      </a:endParaRPr>
                    </a:p>
                    <a:p>
                      <a:pPr algn="just"/>
                      <a:r>
                        <a:rPr lang="en-GB" sz="1200" dirty="0">
                          <a:effectLst/>
                          <a:latin typeface="Trebuchet MS" panose="020B0603020202020204" pitchFamily="34" charset="0"/>
                          <a:ea typeface="Times New Roman" panose="02020603050405020304" pitchFamily="18" charset="0"/>
                          <a:cs typeface="Times New Roman" panose="02020603050405020304" pitchFamily="18" charset="0"/>
                        </a:rPr>
                        <a:t>A willingness to learn new skills</a:t>
                      </a:r>
                      <a:endParaRPr lang="en-GB" sz="1200" dirty="0">
                        <a:effectLst/>
                        <a:latin typeface="Trebuchet MS" panose="020B0603020202020204" pitchFamily="34" charset="0"/>
                        <a:ea typeface="Times New Roman" panose="02020603050405020304" pitchFamily="18" charset="0"/>
                      </a:endParaRPr>
                    </a:p>
                    <a:p>
                      <a:pPr algn="just"/>
                      <a:r>
                        <a:rPr lang="en-GB" sz="1200" dirty="0">
                          <a:effectLst/>
                          <a:latin typeface="Trebuchet MS" panose="020B0603020202020204" pitchFamily="34" charset="0"/>
                          <a:ea typeface="Times New Roman" panose="02020603050405020304" pitchFamily="18" charset="0"/>
                          <a:cs typeface="Times New Roman" panose="02020603050405020304" pitchFamily="18" charset="0"/>
                        </a:rPr>
                        <a:t>Good all round general maintenance and repair skills</a:t>
                      </a:r>
                      <a:endParaRPr lang="en-GB" sz="1200" dirty="0">
                        <a:effectLst/>
                        <a:latin typeface="Trebuchet MS" panose="020B0603020202020204" pitchFamily="34" charset="0"/>
                        <a:ea typeface="Times New Roman" panose="02020603050405020304" pitchFamily="18" charset="0"/>
                      </a:endParaRPr>
                    </a:p>
                    <a:p>
                      <a:pPr algn="just"/>
                      <a:r>
                        <a:rPr lang="en-GB" sz="1200" dirty="0">
                          <a:effectLst/>
                          <a:latin typeface="Trebuchet MS" panose="020B0603020202020204" pitchFamily="34" charset="0"/>
                          <a:ea typeface="Times New Roman" panose="02020603050405020304" pitchFamily="18" charset="0"/>
                          <a:cs typeface="Times New Roman" panose="02020603050405020304" pitchFamily="18" charset="0"/>
                        </a:rPr>
                        <a:t>Ability to prioritise</a:t>
                      </a:r>
                      <a:endParaRPr lang="en-GB" sz="1200" dirty="0">
                        <a:effectLst/>
                        <a:latin typeface="Trebuchet MS" panose="020B0603020202020204" pitchFamily="34" charset="0"/>
                        <a:ea typeface="Times New Roman" panose="02020603050405020304" pitchFamily="18" charset="0"/>
                      </a:endParaRPr>
                    </a:p>
                    <a:p>
                      <a:pPr algn="just"/>
                      <a:r>
                        <a:rPr lang="en-GB" sz="1200" dirty="0">
                          <a:effectLst/>
                          <a:latin typeface="Trebuchet MS" panose="020B0603020202020204" pitchFamily="34" charset="0"/>
                          <a:ea typeface="Times New Roman" panose="02020603050405020304" pitchFamily="18" charset="0"/>
                          <a:cs typeface="Times New Roman" panose="02020603050405020304" pitchFamily="18" charset="0"/>
                        </a:rPr>
                        <a:t>Environmental awareness</a:t>
                      </a:r>
                      <a:endParaRPr lang="en-GB" sz="1200" dirty="0">
                        <a:effectLst/>
                        <a:latin typeface="Trebuchet MS" panose="020B0603020202020204" pitchFamily="34" charset="0"/>
                        <a:ea typeface="Times New Roman" panose="02020603050405020304" pitchFamily="18" charset="0"/>
                      </a:endParaRPr>
                    </a:p>
                    <a:p>
                      <a:pPr algn="just"/>
                      <a:r>
                        <a:rPr lang="en-GB" sz="1200" dirty="0">
                          <a:effectLst/>
                          <a:latin typeface="Trebuchet MS" panose="020B0603020202020204" pitchFamily="34" charset="0"/>
                          <a:ea typeface="Times New Roman" panose="02020603050405020304" pitchFamily="18" charset="0"/>
                          <a:cs typeface="Times New Roman" panose="02020603050405020304" pitchFamily="18" charset="0"/>
                        </a:rPr>
                        <a:t> </a:t>
                      </a:r>
                      <a:endParaRPr lang="en-GB" sz="1200" dirty="0">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b="1">
                          <a:effectLst/>
                          <a:latin typeface="Trebuchet MS" panose="020B0603020202020204" pitchFamily="34" charset="0"/>
                          <a:ea typeface="Times New Roman" panose="02020603050405020304" pitchFamily="18" charset="0"/>
                          <a:cs typeface="Times New Roman" panose="02020603050405020304" pitchFamily="18" charset="0"/>
                        </a:rPr>
                        <a:t> </a:t>
                      </a:r>
                      <a:endParaRPr lang="en-GB" sz="1200">
                        <a:effectLst/>
                        <a:latin typeface="Trebuchet MS" panose="020B0603020202020204" pitchFamily="34" charset="0"/>
                        <a:ea typeface="Times New Roman" panose="02020603050405020304" pitchFamily="18" charset="0"/>
                      </a:endParaRPr>
                    </a:p>
                    <a:p>
                      <a:r>
                        <a:rPr lang="en-GB" sz="1200" b="1">
                          <a:effectLst/>
                          <a:latin typeface="Trebuchet MS" panose="020B0603020202020204" pitchFamily="34" charset="0"/>
                          <a:ea typeface="Times New Roman" panose="02020603050405020304" pitchFamily="18" charset="0"/>
                          <a:cs typeface="Times New Roman" panose="02020603050405020304" pitchFamily="18" charset="0"/>
                        </a:rPr>
                        <a:t>D</a:t>
                      </a:r>
                      <a:endParaRPr lang="en-GB" sz="1200">
                        <a:effectLst/>
                        <a:latin typeface="Trebuchet MS" panose="020B0603020202020204" pitchFamily="34" charset="0"/>
                        <a:ea typeface="Times New Roman" panose="02020603050405020304" pitchFamily="18" charset="0"/>
                      </a:endParaRPr>
                    </a:p>
                    <a:p>
                      <a:r>
                        <a:rPr lang="en-GB" sz="1200" b="1">
                          <a:effectLst/>
                          <a:latin typeface="Trebuchet MS" panose="020B0603020202020204" pitchFamily="34" charset="0"/>
                          <a:ea typeface="Times New Roman" panose="02020603050405020304" pitchFamily="18" charset="0"/>
                          <a:cs typeface="Times New Roman" panose="02020603050405020304" pitchFamily="18" charset="0"/>
                        </a:rPr>
                        <a:t>E</a:t>
                      </a:r>
                      <a:endParaRPr lang="en-GB" sz="1200">
                        <a:effectLst/>
                        <a:latin typeface="Trebuchet MS" panose="020B0603020202020204" pitchFamily="34" charset="0"/>
                        <a:ea typeface="Times New Roman" panose="02020603050405020304" pitchFamily="18" charset="0"/>
                      </a:endParaRPr>
                    </a:p>
                    <a:p>
                      <a:r>
                        <a:rPr lang="en-GB" sz="1200" b="1">
                          <a:effectLst/>
                          <a:latin typeface="Trebuchet MS" panose="020B0603020202020204" pitchFamily="34" charset="0"/>
                          <a:ea typeface="Times New Roman" panose="02020603050405020304" pitchFamily="18" charset="0"/>
                          <a:cs typeface="Times New Roman" panose="02020603050405020304" pitchFamily="18" charset="0"/>
                        </a:rPr>
                        <a:t>E</a:t>
                      </a:r>
                      <a:endParaRPr lang="en-GB" sz="1200">
                        <a:effectLst/>
                        <a:latin typeface="Trebuchet MS" panose="020B0603020202020204" pitchFamily="34" charset="0"/>
                        <a:ea typeface="Times New Roman" panose="02020603050405020304" pitchFamily="18" charset="0"/>
                      </a:endParaRPr>
                    </a:p>
                    <a:p>
                      <a:r>
                        <a:rPr lang="en-GB" sz="1200" b="1">
                          <a:effectLst/>
                          <a:latin typeface="Trebuchet MS" panose="020B0603020202020204" pitchFamily="34" charset="0"/>
                          <a:ea typeface="Times New Roman" panose="02020603050405020304" pitchFamily="18" charset="0"/>
                          <a:cs typeface="Times New Roman" panose="02020603050405020304" pitchFamily="18" charset="0"/>
                        </a:rPr>
                        <a:t>E</a:t>
                      </a:r>
                      <a:endParaRPr lang="en-GB" sz="1200">
                        <a:effectLst/>
                        <a:latin typeface="Trebuchet MS" panose="020B0603020202020204" pitchFamily="34" charset="0"/>
                        <a:ea typeface="Times New Roman" panose="02020603050405020304" pitchFamily="18" charset="0"/>
                      </a:endParaRPr>
                    </a:p>
                    <a:p>
                      <a:r>
                        <a:rPr lang="en-GB" sz="1200" b="1">
                          <a:effectLst/>
                          <a:latin typeface="Trebuchet MS" panose="020B0603020202020204" pitchFamily="34" charset="0"/>
                          <a:ea typeface="Times New Roman" panose="02020603050405020304" pitchFamily="18" charset="0"/>
                          <a:cs typeface="Times New Roman" panose="02020603050405020304" pitchFamily="18" charset="0"/>
                        </a:rPr>
                        <a:t>D</a:t>
                      </a:r>
                      <a:endParaRPr lang="en-GB" sz="1200">
                        <a:effectLst/>
                        <a:latin typeface="Trebuchet MS" panose="020B0603020202020204" pitchFamily="34" charset="0"/>
                        <a:ea typeface="Times New Roman" panose="02020603050405020304" pitchFamily="18" charset="0"/>
                      </a:endParaRPr>
                    </a:p>
                    <a:p>
                      <a:r>
                        <a:rPr lang="en-GB" sz="1200" b="1">
                          <a:effectLst/>
                          <a:latin typeface="Trebuchet MS" panose="020B0603020202020204" pitchFamily="34" charset="0"/>
                          <a:ea typeface="Times New Roman" panose="02020603050405020304" pitchFamily="18" charset="0"/>
                          <a:cs typeface="Times New Roman" panose="02020603050405020304" pitchFamily="18" charset="0"/>
                        </a:rPr>
                        <a:t>D</a:t>
                      </a:r>
                      <a:endParaRPr lang="en-GB" sz="1200">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0968740"/>
                  </a:ext>
                </a:extLst>
              </a:tr>
              <a:tr h="0">
                <a:tc>
                  <a:txBody>
                    <a:bodyPr/>
                    <a:lstStyle/>
                    <a:p>
                      <a:pPr algn="just"/>
                      <a:r>
                        <a:rPr lang="en-GB" sz="1200" b="1" dirty="0">
                          <a:effectLst/>
                          <a:latin typeface="Trebuchet MS" panose="020B0603020202020204" pitchFamily="34" charset="0"/>
                          <a:ea typeface="Times New Roman" panose="02020603050405020304" pitchFamily="18" charset="0"/>
                          <a:cs typeface="Times New Roman" panose="02020603050405020304" pitchFamily="18" charset="0"/>
                        </a:rPr>
                        <a:t>Personal Qualities</a:t>
                      </a:r>
                      <a:endParaRPr lang="en-GB" sz="1200" dirty="0">
                        <a:effectLst/>
                        <a:latin typeface="Trebuchet MS" panose="020B0603020202020204" pitchFamily="34" charset="0"/>
                        <a:ea typeface="Times New Roman" panose="02020603050405020304" pitchFamily="18" charset="0"/>
                      </a:endParaRPr>
                    </a:p>
                    <a:p>
                      <a:pPr algn="just"/>
                      <a:r>
                        <a:rPr lang="en-GB" sz="1200" dirty="0">
                          <a:effectLst/>
                          <a:latin typeface="Trebuchet MS" panose="020B0603020202020204" pitchFamily="34" charset="0"/>
                          <a:ea typeface="Times New Roman" panose="02020603050405020304" pitchFamily="18" charset="0"/>
                          <a:cs typeface="Times New Roman" panose="02020603050405020304" pitchFamily="18" charset="0"/>
                        </a:rPr>
                        <a:t>Good attendance and punctuality record</a:t>
                      </a:r>
                      <a:endParaRPr lang="en-GB" sz="1200" dirty="0">
                        <a:effectLst/>
                        <a:latin typeface="Trebuchet MS" panose="020B0603020202020204" pitchFamily="34" charset="0"/>
                        <a:ea typeface="Times New Roman" panose="02020603050405020304" pitchFamily="18" charset="0"/>
                      </a:endParaRPr>
                    </a:p>
                    <a:p>
                      <a:pPr algn="just"/>
                      <a:r>
                        <a:rPr lang="en-GB" sz="1200" dirty="0">
                          <a:effectLst/>
                          <a:latin typeface="Trebuchet MS" panose="020B0603020202020204" pitchFamily="34" charset="0"/>
                          <a:ea typeface="Times New Roman" panose="02020603050405020304" pitchFamily="18" charset="0"/>
                          <a:cs typeface="Times New Roman" panose="02020603050405020304" pitchFamily="18" charset="0"/>
                        </a:rPr>
                        <a:t>Enthusiasm and energy</a:t>
                      </a:r>
                      <a:endParaRPr lang="en-GB" sz="1200" dirty="0">
                        <a:effectLst/>
                        <a:latin typeface="Trebuchet MS" panose="020B0603020202020204" pitchFamily="34" charset="0"/>
                        <a:ea typeface="Times New Roman" panose="02020603050405020304" pitchFamily="18" charset="0"/>
                      </a:endParaRPr>
                    </a:p>
                    <a:p>
                      <a:pPr algn="just"/>
                      <a:r>
                        <a:rPr lang="en-GB" sz="1200" dirty="0">
                          <a:effectLst/>
                          <a:latin typeface="Trebuchet MS" panose="020B0603020202020204" pitchFamily="34" charset="0"/>
                          <a:ea typeface="Times New Roman" panose="02020603050405020304" pitchFamily="18" charset="0"/>
                          <a:cs typeface="Times New Roman" panose="02020603050405020304" pitchFamily="18" charset="0"/>
                        </a:rPr>
                        <a:t>Commitment to supporting the full life of the school</a:t>
                      </a:r>
                      <a:endParaRPr lang="en-GB" sz="1200" dirty="0">
                        <a:effectLst/>
                        <a:latin typeface="Trebuchet MS" panose="020B0603020202020204" pitchFamily="34" charset="0"/>
                        <a:ea typeface="Times New Roman" panose="02020603050405020304" pitchFamily="18" charset="0"/>
                      </a:endParaRPr>
                    </a:p>
                    <a:p>
                      <a:pPr algn="just"/>
                      <a:r>
                        <a:rPr lang="en-GB" sz="1200" dirty="0">
                          <a:effectLst/>
                          <a:latin typeface="Trebuchet MS" panose="020B0603020202020204" pitchFamily="34" charset="0"/>
                          <a:ea typeface="Times New Roman" panose="02020603050405020304" pitchFamily="18" charset="0"/>
                          <a:cs typeface="Times New Roman" panose="02020603050405020304" pitchFamily="18" charset="0"/>
                        </a:rPr>
                        <a:t>Professional appearance and manner</a:t>
                      </a:r>
                      <a:endParaRPr lang="en-GB" sz="1200" dirty="0">
                        <a:effectLst/>
                        <a:latin typeface="Trebuchet MS" panose="020B0603020202020204" pitchFamily="34" charset="0"/>
                        <a:ea typeface="Times New Roman" panose="02020603050405020304" pitchFamily="18" charset="0"/>
                      </a:endParaRPr>
                    </a:p>
                    <a:p>
                      <a:pPr algn="just"/>
                      <a:r>
                        <a:rPr lang="en-GB" sz="1200" dirty="0">
                          <a:effectLst/>
                          <a:latin typeface="Trebuchet MS" panose="020B0603020202020204" pitchFamily="34" charset="0"/>
                          <a:ea typeface="Times New Roman" panose="02020603050405020304" pitchFamily="18" charset="0"/>
                          <a:cs typeface="Times New Roman" panose="02020603050405020304" pitchFamily="18" charset="0"/>
                        </a:rPr>
                        <a:t>Enhanced Disclosure and Barring Service Check (on appointment)</a:t>
                      </a:r>
                      <a:endParaRPr lang="en-GB" sz="1200" dirty="0">
                        <a:effectLst/>
                        <a:latin typeface="Trebuchet MS" panose="020B0603020202020204" pitchFamily="34" charset="0"/>
                        <a:ea typeface="Times New Roman" panose="02020603050405020304" pitchFamily="18" charset="0"/>
                      </a:endParaRPr>
                    </a:p>
                    <a:p>
                      <a:pPr algn="just"/>
                      <a:r>
                        <a:rPr lang="en-GB" sz="1200" dirty="0">
                          <a:effectLst/>
                          <a:latin typeface="Trebuchet MS" panose="020B0603020202020204" pitchFamily="34" charset="0"/>
                          <a:ea typeface="Times New Roman" panose="02020603050405020304" pitchFamily="18" charset="0"/>
                          <a:cs typeface="Times New Roman" panose="02020603050405020304" pitchFamily="18" charset="0"/>
                        </a:rPr>
                        <a:t>To work well with colleagues and function as a “team”</a:t>
                      </a:r>
                      <a:endParaRPr lang="en-GB" sz="1200" dirty="0">
                        <a:effectLst/>
                        <a:latin typeface="Trebuchet MS" panose="020B0603020202020204" pitchFamily="34" charset="0"/>
                        <a:ea typeface="Times New Roman" panose="02020603050405020304" pitchFamily="18" charset="0"/>
                      </a:endParaRPr>
                    </a:p>
                    <a:p>
                      <a:pPr algn="just"/>
                      <a:r>
                        <a:rPr lang="en-GB" sz="1200" dirty="0">
                          <a:effectLst/>
                          <a:latin typeface="Trebuchet MS" panose="020B0603020202020204" pitchFamily="34" charset="0"/>
                          <a:ea typeface="Times New Roman" panose="02020603050405020304" pitchFamily="18" charset="0"/>
                          <a:cs typeface="Times New Roman" panose="02020603050405020304" pitchFamily="18" charset="0"/>
                        </a:rPr>
                        <a:t>Well developed inter-personal &amp; communication skills</a:t>
                      </a:r>
                      <a:endParaRPr lang="en-GB" sz="1200" dirty="0">
                        <a:effectLst/>
                        <a:latin typeface="Trebuchet MS" panose="020B0603020202020204" pitchFamily="34" charset="0"/>
                        <a:ea typeface="Times New Roman" panose="02020603050405020304" pitchFamily="18" charset="0"/>
                      </a:endParaRPr>
                    </a:p>
                    <a:p>
                      <a:pPr algn="just"/>
                      <a:r>
                        <a:rPr lang="en-GB" sz="1200" dirty="0">
                          <a:effectLst/>
                          <a:latin typeface="Trebuchet MS" panose="020B0603020202020204" pitchFamily="34" charset="0"/>
                          <a:ea typeface="Times New Roman" panose="02020603050405020304" pitchFamily="18" charset="0"/>
                          <a:cs typeface="Times New Roman" panose="02020603050405020304" pitchFamily="18" charset="0"/>
                        </a:rPr>
                        <a:t>To be able to work flexible hours</a:t>
                      </a:r>
                      <a:endParaRPr lang="en-GB" sz="1200" dirty="0">
                        <a:effectLst/>
                        <a:latin typeface="Trebuchet MS" panose="020B0603020202020204" pitchFamily="34" charset="0"/>
                        <a:ea typeface="Times New Roman" panose="02020603050405020304" pitchFamily="18" charset="0"/>
                      </a:endParaRPr>
                    </a:p>
                    <a:p>
                      <a:pPr algn="just"/>
                      <a:r>
                        <a:rPr lang="en-GB" sz="1200" dirty="0">
                          <a:effectLst/>
                          <a:latin typeface="Trebuchet MS" panose="020B0603020202020204" pitchFamily="34" charset="0"/>
                          <a:ea typeface="Times New Roman" panose="02020603050405020304" pitchFamily="18" charset="0"/>
                          <a:cs typeface="Times New Roman" panose="02020603050405020304" pitchFamily="18" charset="0"/>
                        </a:rPr>
                        <a:t>To use own initiative and work without supervision</a:t>
                      </a:r>
                      <a:endParaRPr lang="en-GB" sz="1200" dirty="0">
                        <a:effectLst/>
                        <a:latin typeface="Trebuchet MS" panose="020B0603020202020204" pitchFamily="34" charset="0"/>
                        <a:ea typeface="Times New Roman" panose="02020603050405020304" pitchFamily="18" charset="0"/>
                      </a:endParaRPr>
                    </a:p>
                    <a:p>
                      <a:pPr algn="just"/>
                      <a:r>
                        <a:rPr lang="en-GB" sz="1200" dirty="0">
                          <a:effectLst/>
                          <a:latin typeface="Trebuchet MS" panose="020B0603020202020204" pitchFamily="34" charset="0"/>
                          <a:ea typeface="Times New Roman" panose="02020603050405020304" pitchFamily="18" charset="0"/>
                          <a:cs typeface="Times New Roman" panose="02020603050405020304" pitchFamily="18" charset="0"/>
                        </a:rPr>
                        <a:t>Be approachable, trustworthy and reliable</a:t>
                      </a:r>
                      <a:endParaRPr lang="en-GB" sz="1200" dirty="0">
                        <a:effectLst/>
                        <a:latin typeface="Trebuchet MS" panose="020B0603020202020204" pitchFamily="34" charset="0"/>
                        <a:ea typeface="Times New Roman" panose="02020603050405020304" pitchFamily="18" charset="0"/>
                      </a:endParaRPr>
                    </a:p>
                    <a:p>
                      <a:pPr algn="just"/>
                      <a:r>
                        <a:rPr lang="en-GB" sz="1200" b="1" dirty="0">
                          <a:effectLst/>
                          <a:latin typeface="Trebuchet MS" panose="020B0603020202020204" pitchFamily="34" charset="0"/>
                          <a:ea typeface="Times New Roman" panose="02020603050405020304" pitchFamily="18" charset="0"/>
                          <a:cs typeface="Times New Roman" panose="02020603050405020304" pitchFamily="18" charset="0"/>
                        </a:rPr>
                        <a:t> </a:t>
                      </a:r>
                      <a:endParaRPr lang="en-GB" sz="1200" dirty="0">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b="1" dirty="0">
                          <a:effectLst/>
                          <a:latin typeface="Trebuchet MS" panose="020B0603020202020204" pitchFamily="34" charset="0"/>
                          <a:ea typeface="Times New Roman" panose="02020603050405020304" pitchFamily="18" charset="0"/>
                          <a:cs typeface="Times New Roman" panose="02020603050405020304" pitchFamily="18" charset="0"/>
                        </a:rPr>
                        <a:t> </a:t>
                      </a:r>
                      <a:endParaRPr lang="en-GB" sz="1200" dirty="0">
                        <a:effectLst/>
                        <a:latin typeface="Trebuchet MS" panose="020B0603020202020204" pitchFamily="34" charset="0"/>
                        <a:ea typeface="Times New Roman" panose="02020603050405020304" pitchFamily="18" charset="0"/>
                      </a:endParaRPr>
                    </a:p>
                    <a:p>
                      <a:r>
                        <a:rPr lang="en-GB" sz="1200" b="1" dirty="0">
                          <a:effectLst/>
                          <a:latin typeface="Trebuchet MS" panose="020B0603020202020204" pitchFamily="34" charset="0"/>
                          <a:ea typeface="Times New Roman" panose="02020603050405020304" pitchFamily="18" charset="0"/>
                          <a:cs typeface="Times New Roman" panose="02020603050405020304" pitchFamily="18" charset="0"/>
                        </a:rPr>
                        <a:t>E</a:t>
                      </a:r>
                      <a:endParaRPr lang="en-GB" sz="1200" dirty="0">
                        <a:effectLst/>
                        <a:latin typeface="Trebuchet MS" panose="020B0603020202020204" pitchFamily="34" charset="0"/>
                        <a:ea typeface="Times New Roman" panose="02020603050405020304" pitchFamily="18" charset="0"/>
                      </a:endParaRPr>
                    </a:p>
                    <a:p>
                      <a:r>
                        <a:rPr lang="en-GB" sz="1200" b="1" dirty="0">
                          <a:effectLst/>
                          <a:latin typeface="Trebuchet MS" panose="020B0603020202020204" pitchFamily="34" charset="0"/>
                          <a:ea typeface="Times New Roman" panose="02020603050405020304" pitchFamily="18" charset="0"/>
                          <a:cs typeface="Times New Roman" panose="02020603050405020304" pitchFamily="18" charset="0"/>
                        </a:rPr>
                        <a:t>E</a:t>
                      </a:r>
                      <a:endParaRPr lang="en-GB" sz="1200" dirty="0">
                        <a:effectLst/>
                        <a:latin typeface="Trebuchet MS" panose="020B0603020202020204" pitchFamily="34" charset="0"/>
                        <a:ea typeface="Times New Roman" panose="02020603050405020304" pitchFamily="18" charset="0"/>
                      </a:endParaRPr>
                    </a:p>
                    <a:p>
                      <a:r>
                        <a:rPr lang="en-GB" sz="1200" b="1" dirty="0">
                          <a:effectLst/>
                          <a:latin typeface="Trebuchet MS" panose="020B0603020202020204" pitchFamily="34" charset="0"/>
                          <a:ea typeface="Times New Roman" panose="02020603050405020304" pitchFamily="18" charset="0"/>
                          <a:cs typeface="Times New Roman" panose="02020603050405020304" pitchFamily="18" charset="0"/>
                        </a:rPr>
                        <a:t>E</a:t>
                      </a:r>
                      <a:endParaRPr lang="en-GB" sz="1200" dirty="0">
                        <a:effectLst/>
                        <a:latin typeface="Trebuchet MS" panose="020B0603020202020204" pitchFamily="34" charset="0"/>
                        <a:ea typeface="Times New Roman" panose="02020603050405020304" pitchFamily="18" charset="0"/>
                      </a:endParaRPr>
                    </a:p>
                    <a:p>
                      <a:r>
                        <a:rPr lang="en-GB" sz="1200" b="1" dirty="0">
                          <a:effectLst/>
                          <a:latin typeface="Trebuchet MS" panose="020B0603020202020204" pitchFamily="34" charset="0"/>
                          <a:ea typeface="Times New Roman" panose="02020603050405020304" pitchFamily="18" charset="0"/>
                          <a:cs typeface="Times New Roman" panose="02020603050405020304" pitchFamily="18" charset="0"/>
                        </a:rPr>
                        <a:t>E</a:t>
                      </a:r>
                      <a:endParaRPr lang="en-GB" sz="1200" dirty="0">
                        <a:effectLst/>
                        <a:latin typeface="Trebuchet MS" panose="020B0603020202020204" pitchFamily="34" charset="0"/>
                        <a:ea typeface="Times New Roman" panose="02020603050405020304" pitchFamily="18" charset="0"/>
                      </a:endParaRPr>
                    </a:p>
                    <a:p>
                      <a:r>
                        <a:rPr lang="en-GB" sz="1200" b="1" dirty="0">
                          <a:effectLst/>
                          <a:latin typeface="Trebuchet MS" panose="020B0603020202020204" pitchFamily="34" charset="0"/>
                          <a:ea typeface="Times New Roman" panose="02020603050405020304" pitchFamily="18" charset="0"/>
                          <a:cs typeface="Times New Roman" panose="02020603050405020304" pitchFamily="18" charset="0"/>
                        </a:rPr>
                        <a:t>E</a:t>
                      </a:r>
                      <a:endParaRPr lang="en-GB" sz="1200" dirty="0">
                        <a:effectLst/>
                        <a:latin typeface="Trebuchet MS" panose="020B0603020202020204" pitchFamily="34" charset="0"/>
                        <a:ea typeface="Times New Roman" panose="02020603050405020304" pitchFamily="18" charset="0"/>
                      </a:endParaRPr>
                    </a:p>
                    <a:p>
                      <a:r>
                        <a:rPr lang="en-GB" sz="1200" b="1" dirty="0">
                          <a:effectLst/>
                          <a:latin typeface="Trebuchet MS" panose="020B0603020202020204" pitchFamily="34" charset="0"/>
                          <a:ea typeface="Times New Roman" panose="02020603050405020304" pitchFamily="18" charset="0"/>
                          <a:cs typeface="Times New Roman" panose="02020603050405020304" pitchFamily="18" charset="0"/>
                        </a:rPr>
                        <a:t>E</a:t>
                      </a:r>
                      <a:endParaRPr lang="en-GB" sz="1200" dirty="0">
                        <a:effectLst/>
                        <a:latin typeface="Trebuchet MS" panose="020B0603020202020204" pitchFamily="34" charset="0"/>
                        <a:ea typeface="Times New Roman" panose="02020603050405020304" pitchFamily="18" charset="0"/>
                      </a:endParaRPr>
                    </a:p>
                    <a:p>
                      <a:r>
                        <a:rPr lang="en-GB" sz="1200" b="1" dirty="0">
                          <a:effectLst/>
                          <a:latin typeface="Trebuchet MS" panose="020B0603020202020204" pitchFamily="34" charset="0"/>
                          <a:ea typeface="Times New Roman" panose="02020603050405020304" pitchFamily="18" charset="0"/>
                          <a:cs typeface="Times New Roman" panose="02020603050405020304" pitchFamily="18" charset="0"/>
                        </a:rPr>
                        <a:t>E</a:t>
                      </a:r>
                      <a:endParaRPr lang="en-GB" sz="1200" dirty="0">
                        <a:effectLst/>
                        <a:latin typeface="Trebuchet MS" panose="020B0603020202020204" pitchFamily="34" charset="0"/>
                        <a:ea typeface="Times New Roman" panose="02020603050405020304" pitchFamily="18" charset="0"/>
                      </a:endParaRPr>
                    </a:p>
                    <a:p>
                      <a:r>
                        <a:rPr lang="en-GB" sz="1200" b="1" dirty="0">
                          <a:effectLst/>
                          <a:latin typeface="Trebuchet MS" panose="020B0603020202020204" pitchFamily="34" charset="0"/>
                          <a:ea typeface="Times New Roman" panose="02020603050405020304" pitchFamily="18" charset="0"/>
                          <a:cs typeface="Times New Roman" panose="02020603050405020304" pitchFamily="18" charset="0"/>
                        </a:rPr>
                        <a:t>E</a:t>
                      </a:r>
                      <a:endParaRPr lang="en-GB" sz="1200" dirty="0">
                        <a:effectLst/>
                        <a:latin typeface="Trebuchet MS" panose="020B0603020202020204" pitchFamily="34" charset="0"/>
                        <a:ea typeface="Times New Roman" panose="02020603050405020304" pitchFamily="18" charset="0"/>
                      </a:endParaRPr>
                    </a:p>
                    <a:p>
                      <a:r>
                        <a:rPr lang="en-GB" sz="1200" b="1" dirty="0">
                          <a:effectLst/>
                          <a:latin typeface="Trebuchet MS" panose="020B0603020202020204" pitchFamily="34" charset="0"/>
                          <a:ea typeface="Times New Roman" panose="02020603050405020304" pitchFamily="18" charset="0"/>
                          <a:cs typeface="Times New Roman" panose="02020603050405020304" pitchFamily="18" charset="0"/>
                        </a:rPr>
                        <a:t>E</a:t>
                      </a:r>
                      <a:endParaRPr lang="en-GB" sz="1200" dirty="0">
                        <a:effectLst/>
                        <a:latin typeface="Trebuchet MS" panose="020B0603020202020204" pitchFamily="34" charset="0"/>
                        <a:ea typeface="Times New Roman" panose="02020603050405020304" pitchFamily="18" charset="0"/>
                      </a:endParaRPr>
                    </a:p>
                    <a:p>
                      <a:r>
                        <a:rPr lang="en-GB" sz="1200" b="1" dirty="0">
                          <a:effectLst/>
                          <a:latin typeface="Trebuchet MS" panose="020B0603020202020204" pitchFamily="34" charset="0"/>
                          <a:ea typeface="Times New Roman" panose="02020603050405020304" pitchFamily="18" charset="0"/>
                          <a:cs typeface="Times New Roman" panose="02020603050405020304" pitchFamily="18" charset="0"/>
                        </a:rPr>
                        <a:t>E</a:t>
                      </a:r>
                      <a:endParaRPr lang="en-GB" sz="1200" dirty="0">
                        <a:effectLst/>
                        <a:latin typeface="Trebuchet MS" panose="020B0603020202020204" pitchFamily="34" charset="0"/>
                        <a:ea typeface="Times New Roman" panose="02020603050405020304" pitchFamily="18" charset="0"/>
                      </a:endParaRPr>
                    </a:p>
                    <a:p>
                      <a:r>
                        <a:rPr lang="en-GB" sz="1200" b="1" dirty="0">
                          <a:effectLst/>
                          <a:latin typeface="Trebuchet MS" panose="020B0603020202020204" pitchFamily="34" charset="0"/>
                          <a:ea typeface="Times New Roman" panose="02020603050405020304" pitchFamily="18" charset="0"/>
                          <a:cs typeface="Times New Roman" panose="02020603050405020304" pitchFamily="18" charset="0"/>
                        </a:rPr>
                        <a:t> </a:t>
                      </a:r>
                      <a:endParaRPr lang="en-GB" sz="1200" dirty="0">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5693453"/>
                  </a:ext>
                </a:extLst>
              </a:tr>
            </a:tbl>
          </a:graphicData>
        </a:graphic>
      </p:graphicFrame>
      <p:sp>
        <p:nvSpPr>
          <p:cNvPr id="10" name="TextBox 9">
            <a:extLst>
              <a:ext uri="{FF2B5EF4-FFF2-40B4-BE49-F238E27FC236}">
                <a16:creationId xmlns:a16="http://schemas.microsoft.com/office/drawing/2014/main" id="{EA6F8910-81F1-1493-6621-F69CA1CADB6E}"/>
              </a:ext>
            </a:extLst>
          </p:cNvPr>
          <p:cNvSpPr txBox="1"/>
          <p:nvPr/>
        </p:nvSpPr>
        <p:spPr>
          <a:xfrm>
            <a:off x="291230" y="6796711"/>
            <a:ext cx="6275540" cy="2385268"/>
          </a:xfrm>
          <a:prstGeom prst="rect">
            <a:avLst/>
          </a:prstGeom>
          <a:noFill/>
        </p:spPr>
        <p:txBody>
          <a:bodyPr wrap="square">
            <a:spAutoFit/>
          </a:bodyPr>
          <a:lstStyle/>
          <a:p>
            <a:r>
              <a:rPr lang="en-GB" sz="1200" b="1" dirty="0">
                <a:latin typeface="Trebuchet MS" panose="020B0603020202020204" pitchFamily="34" charset="0"/>
              </a:rPr>
              <a:t>About You:</a:t>
            </a:r>
          </a:p>
          <a:p>
            <a:endParaRPr lang="en-GB" sz="300" dirty="0">
              <a:latin typeface="Trebuchet MS" panose="020B0603020202020204" pitchFamily="34" charset="0"/>
            </a:endParaRPr>
          </a:p>
          <a:p>
            <a:r>
              <a:rPr lang="en-GB" sz="1200" dirty="0">
                <a:latin typeface="Trebuchet MS" panose="020B0603020202020204" pitchFamily="34" charset="0"/>
              </a:rPr>
              <a:t>Murray Park site team are committed to delivering a safe and supportive environment to support school with their vision of realising the full potential of every student here.  We can only achieve this by having the right kind of people, so if you are enthusiastic, self-motivated, reliable and flexible with a positive outlook, we want to hear from you.</a:t>
            </a:r>
          </a:p>
          <a:p>
            <a:r>
              <a:rPr lang="en-GB" sz="1200" dirty="0">
                <a:latin typeface="Trebuchet MS" panose="020B0603020202020204" pitchFamily="34" charset="0"/>
              </a:rPr>
              <a:t>You will be willing, flexible and presentable, able to demonstrate excellent customer care and have good clear communication skills.  An ability to get on with people of all ages and backgrounds is essential.  You must be physically fit as the role often requires lifting and manual tasks.  Duties will be varied so a wide range of practical maintenance skills and experience would be an advantage.  You must be willing to undertake an enhanced Disclosure and Barring Service check and having an existing enhanced DBS is preferable.</a:t>
            </a:r>
          </a:p>
        </p:txBody>
      </p:sp>
      <p:pic>
        <p:nvPicPr>
          <p:cNvPr id="28" name="Picture 27"/>
          <p:cNvPicPr>
            <a:picLocks noChangeAspect="1"/>
          </p:cNvPicPr>
          <p:nvPr/>
        </p:nvPicPr>
        <p:blipFill>
          <a:blip r:embed="rId3"/>
          <a:stretch>
            <a:fillRect/>
          </a:stretch>
        </p:blipFill>
        <p:spPr>
          <a:xfrm>
            <a:off x="6324918" y="9229047"/>
            <a:ext cx="483704" cy="483704"/>
          </a:xfrm>
          <a:prstGeom prst="rect">
            <a:avLst/>
          </a:prstGeom>
        </p:spPr>
      </p:pic>
    </p:spTree>
    <p:extLst>
      <p:ext uri="{BB962C8B-B14F-4D97-AF65-F5344CB8AC3E}">
        <p14:creationId xmlns:p14="http://schemas.microsoft.com/office/powerpoint/2010/main" val="20058311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08AA80C5D53E46A4D59602BEE4D997" ma:contentTypeVersion="16" ma:contentTypeDescription="Create a new document." ma:contentTypeScope="" ma:versionID="d5ee5b029600aee061978e8e1ce09bfc">
  <xsd:schema xmlns:xsd="http://www.w3.org/2001/XMLSchema" xmlns:xs="http://www.w3.org/2001/XMLSchema" xmlns:p="http://schemas.microsoft.com/office/2006/metadata/properties" xmlns:ns2="5049b43c-c704-44a8-be6c-0f52d37ab076" xmlns:ns3="529a5f9e-ba10-4cfc-b0c5-eb6786e7e845" targetNamespace="http://schemas.microsoft.com/office/2006/metadata/properties" ma:root="true" ma:fieldsID="d28bc5fddbc7d5e02b1709edc197fb86" ns2:_="" ns3:_="">
    <xsd:import namespace="5049b43c-c704-44a8-be6c-0f52d37ab076"/>
    <xsd:import namespace="529a5f9e-ba10-4cfc-b0c5-eb6786e7e84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3:SharedWithUsers" minOccurs="0"/>
                <xsd:element ref="ns3:SharedWithDetail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49b43c-c704-44a8-be6c-0f52d37ab0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9e42029-35f6-435d-9d55-d0537d857b3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29a5f9e-ba10-4cfc-b0c5-eb6786e7e84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fbfe1e5-9a44-4d28-8c99-4beab7e7c5b7}" ma:internalName="TaxCatchAll" ma:showField="CatchAllData" ma:web="529a5f9e-ba10-4cfc-b0c5-eb6786e7e8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049b43c-c704-44a8-be6c-0f52d37ab076">
      <Terms xmlns="http://schemas.microsoft.com/office/infopath/2007/PartnerControls"/>
    </lcf76f155ced4ddcb4097134ff3c332f>
    <TaxCatchAll xmlns="529a5f9e-ba10-4cfc-b0c5-eb6786e7e84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2040C3-AB2A-4F56-BBE6-0B2066A02741}">
  <ds:schemaRefs>
    <ds:schemaRef ds:uri="5049b43c-c704-44a8-be6c-0f52d37ab076"/>
    <ds:schemaRef ds:uri="529a5f9e-ba10-4cfc-b0c5-eb6786e7e8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C86046D-C19F-472D-B0FD-23D46F34FAB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049b43c-c704-44a8-be6c-0f52d37ab076"/>
    <ds:schemaRef ds:uri="529a5f9e-ba10-4cfc-b0c5-eb6786e7e845"/>
    <ds:schemaRef ds:uri="http://www.w3.org/XML/1998/namespace"/>
    <ds:schemaRef ds:uri="http://purl.org/dc/dcmitype/"/>
  </ds:schemaRefs>
</ds:datastoreItem>
</file>

<file path=customXml/itemProps3.xml><?xml version="1.0" encoding="utf-8"?>
<ds:datastoreItem xmlns:ds="http://schemas.openxmlformats.org/officeDocument/2006/customXml" ds:itemID="{5777E06A-4F9D-4B44-9C20-04884310ED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187</TotalTime>
  <Words>2792</Words>
  <Application>Microsoft Office PowerPoint</Application>
  <PresentationFormat>A4 Paper (210x297 mm)</PresentationFormat>
  <Paragraphs>254</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Symbol</vt:lpstr>
      <vt:lpstr>Times New Roman</vt:lpstr>
      <vt:lpstr>Trajan Pro</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Murray Park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Gregory</dc:creator>
  <cp:lastModifiedBy>Jo Houlihan</cp:lastModifiedBy>
  <cp:revision>24</cp:revision>
  <cp:lastPrinted>2022-10-03T09:34:12Z</cp:lastPrinted>
  <dcterms:created xsi:type="dcterms:W3CDTF">2020-09-23T07:01:42Z</dcterms:created>
  <dcterms:modified xsi:type="dcterms:W3CDTF">2024-10-22T14:06:41Z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0x010100E208AA80C5D53E46A4D59602BEE4D997</vt:lpwstr>
  </property>
  <property fmtid="{D5CDD505-2E9C-101B-9397-08002B2CF9AE}" pid="3" name="MediaServiceImageTags">
    <vt:lpwstr/>
  </property>
</Properties>
</file>