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9" r:id="rId5"/>
    <p:sldId id="265" r:id="rId6"/>
    <p:sldId id="267" r:id="rId7"/>
    <p:sldId id="260" r:id="rId8"/>
    <p:sldId id="268" r:id="rId9"/>
    <p:sldId id="274" r:id="rId10"/>
    <p:sldId id="270" r:id="rId11"/>
    <p:sldId id="262" r:id="rId12"/>
    <p:sldId id="276" r:id="rId13"/>
    <p:sldId id="269" r:id="rId14"/>
    <p:sldId id="271" r:id="rId15"/>
  </p:sldIdLst>
  <p:sldSz cx="6858000" cy="9906000" type="A4"/>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therine Pearch" initials="CP" lastIdx="3" clrIdx="0">
    <p:extLst>
      <p:ext uri="{19B8F6BF-5375-455C-9EA6-DF929625EA0E}">
        <p15:presenceInfo xmlns:p15="http://schemas.microsoft.com/office/powerpoint/2012/main" userId="S-1-5-21-3040893425-446970615-1828643738-41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871FD0-BA10-4F72-8CC5-3DA598E1B11E}" v="1" dt="2022-11-29T07:49:36.0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261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7D71C9C4-A127-4547-BAB9-7BD3C05EB44A}" type="datetimeFigureOut">
              <a:rPr lang="en-GB" smtClean="0"/>
              <a:t>29/11/2022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19C32EE-2A88-42D7-9F29-6CB9DB459194}" type="slidenum">
              <a:rPr lang="en-GB" smtClean="0"/>
              <a:t>‹#›</a:t>
            </a:fld>
            <a:endParaRPr lang="en-GB" dirty="0"/>
          </a:p>
        </p:txBody>
      </p:sp>
    </p:spTree>
    <p:extLst>
      <p:ext uri="{BB962C8B-B14F-4D97-AF65-F5344CB8AC3E}">
        <p14:creationId xmlns:p14="http://schemas.microsoft.com/office/powerpoint/2010/main" val="2363107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71C9C4-A127-4547-BAB9-7BD3C05EB44A}" type="datetimeFigureOut">
              <a:rPr lang="en-GB" smtClean="0"/>
              <a:t>29/11/2022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19C32EE-2A88-42D7-9F29-6CB9DB459194}" type="slidenum">
              <a:rPr lang="en-GB" smtClean="0"/>
              <a:t>‹#›</a:t>
            </a:fld>
            <a:endParaRPr lang="en-GB" dirty="0"/>
          </a:p>
        </p:txBody>
      </p:sp>
    </p:spTree>
    <p:extLst>
      <p:ext uri="{BB962C8B-B14F-4D97-AF65-F5344CB8AC3E}">
        <p14:creationId xmlns:p14="http://schemas.microsoft.com/office/powerpoint/2010/main" val="2443207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D71C9C4-A127-4547-BAB9-7BD3C05EB44A}" type="datetimeFigureOut">
              <a:rPr lang="en-GB" smtClean="0"/>
              <a:t>29/11/2022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19C32EE-2A88-42D7-9F29-6CB9DB459194}" type="slidenum">
              <a:rPr lang="en-GB" smtClean="0"/>
              <a:t>‹#›</a:t>
            </a:fld>
            <a:endParaRPr lang="en-GB" dirty="0"/>
          </a:p>
        </p:txBody>
      </p:sp>
    </p:spTree>
    <p:extLst>
      <p:ext uri="{BB962C8B-B14F-4D97-AF65-F5344CB8AC3E}">
        <p14:creationId xmlns:p14="http://schemas.microsoft.com/office/powerpoint/2010/main" val="3203929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D71C9C4-A127-4547-BAB9-7BD3C05EB44A}" type="datetimeFigureOut">
              <a:rPr lang="en-GB" smtClean="0"/>
              <a:t>29/11/2022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A19C32EE-2A88-42D7-9F29-6CB9DB459194}" type="slidenum">
              <a:rPr lang="en-GB" smtClean="0"/>
              <a:t>‹#›</a:t>
            </a:fld>
            <a:endParaRPr lang="en-GB" dirty="0"/>
          </a:p>
        </p:txBody>
      </p:sp>
    </p:spTree>
    <p:extLst>
      <p:ext uri="{BB962C8B-B14F-4D97-AF65-F5344CB8AC3E}">
        <p14:creationId xmlns:p14="http://schemas.microsoft.com/office/powerpoint/2010/main" val="1707525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D71C9C4-A127-4547-BAB9-7BD3C05EB44A}" type="datetimeFigureOut">
              <a:rPr lang="en-GB" smtClean="0"/>
              <a:t>29/11/2022</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A19C32EE-2A88-42D7-9F29-6CB9DB459194}" type="slidenum">
              <a:rPr lang="en-GB" smtClean="0"/>
              <a:t>‹#›</a:t>
            </a:fld>
            <a:endParaRPr lang="en-GB" dirty="0"/>
          </a:p>
        </p:txBody>
      </p:sp>
    </p:spTree>
    <p:extLst>
      <p:ext uri="{BB962C8B-B14F-4D97-AF65-F5344CB8AC3E}">
        <p14:creationId xmlns:p14="http://schemas.microsoft.com/office/powerpoint/2010/main" val="2295107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D71C9C4-A127-4547-BAB9-7BD3C05EB44A}" type="datetimeFigureOut">
              <a:rPr lang="en-GB" smtClean="0"/>
              <a:t>29/11/2022</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A19C32EE-2A88-42D7-9F29-6CB9DB459194}" type="slidenum">
              <a:rPr lang="en-GB" smtClean="0"/>
              <a:t>‹#›</a:t>
            </a:fld>
            <a:endParaRPr lang="en-GB" dirty="0"/>
          </a:p>
        </p:txBody>
      </p:sp>
    </p:spTree>
    <p:extLst>
      <p:ext uri="{BB962C8B-B14F-4D97-AF65-F5344CB8AC3E}">
        <p14:creationId xmlns:p14="http://schemas.microsoft.com/office/powerpoint/2010/main" val="2306693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71C9C4-A127-4547-BAB9-7BD3C05EB44A}" type="datetimeFigureOut">
              <a:rPr lang="en-GB" smtClean="0"/>
              <a:t>29/11/2022</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A19C32EE-2A88-42D7-9F29-6CB9DB459194}" type="slidenum">
              <a:rPr lang="en-GB" smtClean="0"/>
              <a:t>‹#›</a:t>
            </a:fld>
            <a:endParaRPr lang="en-GB" dirty="0"/>
          </a:p>
        </p:txBody>
      </p:sp>
    </p:spTree>
    <p:extLst>
      <p:ext uri="{BB962C8B-B14F-4D97-AF65-F5344CB8AC3E}">
        <p14:creationId xmlns:p14="http://schemas.microsoft.com/office/powerpoint/2010/main" val="3621970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D71C9C4-A127-4547-BAB9-7BD3C05EB44A}" type="datetimeFigureOut">
              <a:rPr lang="en-GB" smtClean="0"/>
              <a:t>29/11/2022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A19C32EE-2A88-42D7-9F29-6CB9DB459194}" type="slidenum">
              <a:rPr lang="en-GB" smtClean="0"/>
              <a:t>‹#›</a:t>
            </a:fld>
            <a:endParaRPr lang="en-GB" dirty="0"/>
          </a:p>
        </p:txBody>
      </p:sp>
    </p:spTree>
    <p:extLst>
      <p:ext uri="{BB962C8B-B14F-4D97-AF65-F5344CB8AC3E}">
        <p14:creationId xmlns:p14="http://schemas.microsoft.com/office/powerpoint/2010/main" val="2177131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D71C9C4-A127-4547-BAB9-7BD3C05EB44A}" type="datetimeFigureOut">
              <a:rPr lang="en-GB" smtClean="0"/>
              <a:t>29/11/2022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A19C32EE-2A88-42D7-9F29-6CB9DB459194}" type="slidenum">
              <a:rPr lang="en-GB" smtClean="0"/>
              <a:t>‹#›</a:t>
            </a:fld>
            <a:endParaRPr lang="en-GB" dirty="0"/>
          </a:p>
        </p:txBody>
      </p:sp>
    </p:spTree>
    <p:extLst>
      <p:ext uri="{BB962C8B-B14F-4D97-AF65-F5344CB8AC3E}">
        <p14:creationId xmlns:p14="http://schemas.microsoft.com/office/powerpoint/2010/main" val="1225270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71C9C4-A127-4547-BAB9-7BD3C05EB44A}" type="datetimeFigureOut">
              <a:rPr lang="en-GB" smtClean="0"/>
              <a:t>29/11/2022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19C32EE-2A88-42D7-9F29-6CB9DB459194}" type="slidenum">
              <a:rPr lang="en-GB" smtClean="0"/>
              <a:t>‹#›</a:t>
            </a:fld>
            <a:endParaRPr lang="en-GB" dirty="0"/>
          </a:p>
        </p:txBody>
      </p:sp>
    </p:spTree>
    <p:extLst>
      <p:ext uri="{BB962C8B-B14F-4D97-AF65-F5344CB8AC3E}">
        <p14:creationId xmlns:p14="http://schemas.microsoft.com/office/powerpoint/2010/main" val="4028282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71C9C4-A127-4547-BAB9-7BD3C05EB44A}" type="datetimeFigureOut">
              <a:rPr lang="en-GB" smtClean="0"/>
              <a:t>29/11/2022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A19C32EE-2A88-42D7-9F29-6CB9DB459194}" type="slidenum">
              <a:rPr lang="en-GB" smtClean="0"/>
              <a:t>‹#›</a:t>
            </a:fld>
            <a:endParaRPr lang="en-GB" dirty="0"/>
          </a:p>
        </p:txBody>
      </p:sp>
    </p:spTree>
    <p:extLst>
      <p:ext uri="{BB962C8B-B14F-4D97-AF65-F5344CB8AC3E}">
        <p14:creationId xmlns:p14="http://schemas.microsoft.com/office/powerpoint/2010/main" val="3135384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7D71C9C4-A127-4547-BAB9-7BD3C05EB44A}" type="datetimeFigureOut">
              <a:rPr lang="en-GB" smtClean="0"/>
              <a:t>29/11/2022</a:t>
            </a:fld>
            <a:endParaRPr lang="en-GB" dirty="0"/>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A19C32EE-2A88-42D7-9F29-6CB9DB459194}" type="slidenum">
              <a:rPr lang="en-GB" smtClean="0"/>
              <a:t>‹#›</a:t>
            </a:fld>
            <a:endParaRPr lang="en-GB" dirty="0"/>
          </a:p>
        </p:txBody>
      </p:sp>
    </p:spTree>
    <p:extLst>
      <p:ext uri="{BB962C8B-B14F-4D97-AF65-F5344CB8AC3E}">
        <p14:creationId xmlns:p14="http://schemas.microsoft.com/office/powerpoint/2010/main" val="16482904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mailto:recruitment@murraypark.derby.sch.uk"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murraypark.derby.sch.uk/ofsted-reports/"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www.murraypark.derby.sch.uk/key-information/vacancies/"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0.png"/><Relationship Id="rId18" Type="http://schemas.openxmlformats.org/officeDocument/2006/relationships/image" Target="../media/image25.svg"/><Relationship Id="rId3" Type="http://schemas.openxmlformats.org/officeDocument/2006/relationships/image" Target="../media/image10.png"/><Relationship Id="rId21" Type="http://schemas.openxmlformats.org/officeDocument/2006/relationships/image" Target="../media/image28.png"/><Relationship Id="rId7" Type="http://schemas.openxmlformats.org/officeDocument/2006/relationships/image" Target="../media/image14.png"/><Relationship Id="rId12" Type="http://schemas.openxmlformats.org/officeDocument/2006/relationships/image" Target="../media/image19.svg"/><Relationship Id="rId17" Type="http://schemas.openxmlformats.org/officeDocument/2006/relationships/image" Target="../media/image24.png"/><Relationship Id="rId2" Type="http://schemas.openxmlformats.org/officeDocument/2006/relationships/image" Target="../media/image2.png"/><Relationship Id="rId16" Type="http://schemas.openxmlformats.org/officeDocument/2006/relationships/image" Target="../media/image23.svg"/><Relationship Id="rId20" Type="http://schemas.openxmlformats.org/officeDocument/2006/relationships/image" Target="../media/image27.svg"/><Relationship Id="rId1" Type="http://schemas.openxmlformats.org/officeDocument/2006/relationships/slideLayout" Target="../slideLayouts/slideLayout2.xml"/><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2.png"/><Relationship Id="rId10" Type="http://schemas.openxmlformats.org/officeDocument/2006/relationships/image" Target="../media/image17.svg"/><Relationship Id="rId19" Type="http://schemas.openxmlformats.org/officeDocument/2006/relationships/image" Target="../media/image26.png"/><Relationship Id="rId4" Type="http://schemas.openxmlformats.org/officeDocument/2006/relationships/image" Target="../media/image11.svg"/><Relationship Id="rId9" Type="http://schemas.openxmlformats.org/officeDocument/2006/relationships/image" Target="../media/image16.png"/><Relationship Id="rId14" Type="http://schemas.openxmlformats.org/officeDocument/2006/relationships/image" Target="../media/image21.svg"/><Relationship Id="rId22" Type="http://schemas.openxmlformats.org/officeDocument/2006/relationships/image" Target="../media/image29.svg"/></Relationships>
</file>

<file path=ppt/slides/_rels/slide7.xml.rels><?xml version="1.0" encoding="UTF-8" standalone="yes"?>
<Relationships xmlns="http://schemas.openxmlformats.org/package/2006/relationships"><Relationship Id="rId3" Type="http://schemas.openxmlformats.org/officeDocument/2006/relationships/image" Target="../media/image30.tm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1.tmp"/></Relationships>
</file>

<file path=ppt/slides/_rels/slide8.xml.rels><?xml version="1.0" encoding="UTF-8" standalone="yes"?>
<Relationships xmlns="http://schemas.openxmlformats.org/package/2006/relationships"><Relationship Id="rId3" Type="http://schemas.openxmlformats.org/officeDocument/2006/relationships/hyperlink" Target="https://www.murraypark.derby.sch.uk/key-information/vacancies/"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https://www.google.com/imgres?imgurl=http://www.enterprise4education.com/wp-content/themes/e4e/images/logo.png&amp;imgrefurl=http://www.enterprise4education.com/&amp;docid=Df5SBuqa-4NP4M&amp;tbnid=P4O2Lgeo89Z80M:&amp;vet=10ahUKEwiTn9abvf3aAhUBOsAKHW8oA5YQMwhcKBYwFg..i&amp;w=168&amp;h=102&amp;safe=strict&amp;bih=673&amp;biw=1024&amp;q=enterprise%204%20education%20derby&amp;ved=0ahUKEwiTn9abvf3aAhUBOsAKHW8oA5YQMwhcKBYwFg&amp;iact=mrc&amp;uact=8" TargetMode="External"/><Relationship Id="rId13" Type="http://schemas.openxmlformats.org/officeDocument/2006/relationships/image" Target="../media/image40.png"/><Relationship Id="rId3" Type="http://schemas.openxmlformats.org/officeDocument/2006/relationships/image" Target="../media/image33.jpeg"/><Relationship Id="rId7" Type="http://schemas.openxmlformats.org/officeDocument/2006/relationships/image" Target="../media/image35.jpeg"/><Relationship Id="rId12" Type="http://schemas.openxmlformats.org/officeDocument/2006/relationships/image" Target="../media/image39.png"/><Relationship Id="rId17" Type="http://schemas.openxmlformats.org/officeDocument/2006/relationships/image" Target="../media/image43.png"/><Relationship Id="rId2" Type="http://schemas.openxmlformats.org/officeDocument/2006/relationships/image" Target="../media/image32.jpeg"/><Relationship Id="rId16"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cid:image001.jpg@01D3E7AE.7882CC40" TargetMode="External"/><Relationship Id="rId11" Type="http://schemas.openxmlformats.org/officeDocument/2006/relationships/image" Target="../media/image38.png"/><Relationship Id="rId5" Type="http://schemas.openxmlformats.org/officeDocument/2006/relationships/image" Target="../media/image34.jpeg"/><Relationship Id="rId15" Type="http://schemas.openxmlformats.org/officeDocument/2006/relationships/image" Target="../media/image2.png"/><Relationship Id="rId10" Type="http://schemas.openxmlformats.org/officeDocument/2006/relationships/image" Target="../media/image37.jpeg"/><Relationship Id="rId4" Type="http://schemas.openxmlformats.org/officeDocument/2006/relationships/hyperlink" Target="https://www.young-enterprise.org.uk/" TargetMode="External"/><Relationship Id="rId9" Type="http://schemas.openxmlformats.org/officeDocument/2006/relationships/image" Target="../media/image36.png"/><Relationship Id="rId1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10A63511-C3C9-4EC4-A45C-A05F66E6416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608" y="675438"/>
            <a:ext cx="6889608" cy="4577581"/>
          </a:xfrm>
          <a:prstGeom prst="rect">
            <a:avLst/>
          </a:prstGeom>
        </p:spPr>
      </p:pic>
      <p:sp>
        <p:nvSpPr>
          <p:cNvPr id="2" name="Rectangle 1"/>
          <p:cNvSpPr/>
          <p:nvPr/>
        </p:nvSpPr>
        <p:spPr>
          <a:xfrm>
            <a:off x="87314" y="4686741"/>
            <a:ext cx="6710070" cy="2117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b="1" dirty="0">
                <a:solidFill>
                  <a:srgbClr val="002060"/>
                </a:solidFill>
                <a:latin typeface="Trajan Pro"/>
              </a:rPr>
              <a:t>Primary first aider and administrator</a:t>
            </a:r>
          </a:p>
          <a:p>
            <a:pPr algn="ctr"/>
            <a:r>
              <a:rPr lang="en-GB" sz="1400" b="1" dirty="0">
                <a:solidFill>
                  <a:srgbClr val="002060"/>
                </a:solidFill>
                <a:latin typeface="Trajan Pro"/>
              </a:rPr>
              <a:t>30 hours per week – 39 weeks per year (term time only)</a:t>
            </a:r>
          </a:p>
        </p:txBody>
      </p:sp>
      <p:graphicFrame>
        <p:nvGraphicFramePr>
          <p:cNvPr id="4" name="Table 3"/>
          <p:cNvGraphicFramePr>
            <a:graphicFrameLocks noGrp="1"/>
          </p:cNvGraphicFramePr>
          <p:nvPr>
            <p:extLst>
              <p:ext uri="{D42A27DB-BD31-4B8C-83A1-F6EECF244321}">
                <p14:modId xmlns:p14="http://schemas.microsoft.com/office/powerpoint/2010/main" val="3316596939"/>
              </p:ext>
            </p:extLst>
          </p:nvPr>
        </p:nvGraphicFramePr>
        <p:xfrm>
          <a:off x="0" y="6033169"/>
          <a:ext cx="6683372" cy="1259840"/>
        </p:xfrm>
        <a:graphic>
          <a:graphicData uri="http://schemas.openxmlformats.org/drawingml/2006/table">
            <a:tbl>
              <a:tblPr firstRow="1" bandRow="1">
                <a:tableStyleId>{5C22544A-7EE6-4342-B048-85BDC9FD1C3A}</a:tableStyleId>
              </a:tblPr>
              <a:tblGrid>
                <a:gridCol w="3341686">
                  <a:extLst>
                    <a:ext uri="{9D8B030D-6E8A-4147-A177-3AD203B41FA5}">
                      <a16:colId xmlns:a16="http://schemas.microsoft.com/office/drawing/2014/main" val="527380478"/>
                    </a:ext>
                  </a:extLst>
                </a:gridCol>
                <a:gridCol w="3341686">
                  <a:extLst>
                    <a:ext uri="{9D8B030D-6E8A-4147-A177-3AD203B41FA5}">
                      <a16:colId xmlns:a16="http://schemas.microsoft.com/office/drawing/2014/main" val="3783528199"/>
                    </a:ext>
                  </a:extLst>
                </a:gridCol>
              </a:tblGrid>
              <a:tr h="370840">
                <a:tc>
                  <a:txBody>
                    <a:bodyPr/>
                    <a:lstStyle/>
                    <a:p>
                      <a:pPr algn="r"/>
                      <a:r>
                        <a:rPr lang="en-GB" sz="1400" b="0" dirty="0">
                          <a:solidFill>
                            <a:srgbClr val="002060"/>
                          </a:solidFill>
                          <a:latin typeface="Trajan Pro"/>
                        </a:rPr>
                        <a:t>Application</a:t>
                      </a:r>
                      <a:r>
                        <a:rPr lang="en-GB" sz="1400" b="0" baseline="0" dirty="0">
                          <a:solidFill>
                            <a:srgbClr val="002060"/>
                          </a:solidFill>
                          <a:latin typeface="Trajan Pro"/>
                        </a:rPr>
                        <a:t> deadline:  </a:t>
                      </a:r>
                      <a:endParaRPr lang="en-GB" sz="1400" b="0" dirty="0">
                        <a:solidFill>
                          <a:srgbClr val="002060"/>
                        </a:solidFill>
                        <a:latin typeface="Trajan Pro" panose="02020502050506020301" pitchFamily="18"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algn="l"/>
                      <a:r>
                        <a:rPr lang="en-GB" sz="1400" b="0" baseline="0" dirty="0">
                          <a:solidFill>
                            <a:srgbClr val="002060"/>
                          </a:solidFill>
                          <a:latin typeface="Trajan Pro"/>
                        </a:rPr>
                        <a:t>Monday 9</a:t>
                      </a:r>
                      <a:r>
                        <a:rPr lang="en-GB" sz="1400" b="0" baseline="30000" dirty="0">
                          <a:solidFill>
                            <a:srgbClr val="002060"/>
                          </a:solidFill>
                          <a:latin typeface="Trajan Pro"/>
                        </a:rPr>
                        <a:t>th</a:t>
                      </a:r>
                      <a:r>
                        <a:rPr lang="en-GB" sz="1400" b="0" baseline="0" dirty="0">
                          <a:solidFill>
                            <a:srgbClr val="002060"/>
                          </a:solidFill>
                          <a:latin typeface="Trajan Pro"/>
                        </a:rPr>
                        <a:t> January 9am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10671905"/>
                  </a:ext>
                </a:extLst>
              </a:tr>
              <a:tr h="370840">
                <a:tc>
                  <a:txBody>
                    <a:bodyPr/>
                    <a:lstStyle/>
                    <a:p>
                      <a:pPr algn="r"/>
                      <a:r>
                        <a:rPr lang="en-GB" sz="1400" b="0" dirty="0">
                          <a:solidFill>
                            <a:srgbClr val="002060"/>
                          </a:solidFill>
                          <a:latin typeface="Trajan Pro"/>
                        </a:rPr>
                        <a:t>Interview</a:t>
                      </a:r>
                      <a:r>
                        <a:rPr lang="en-GB" sz="1400" b="0" baseline="0" dirty="0">
                          <a:solidFill>
                            <a:srgbClr val="002060"/>
                          </a:solidFill>
                          <a:latin typeface="Trajan Pro"/>
                        </a:rPr>
                        <a:t> Date:</a:t>
                      </a:r>
                      <a:endParaRPr lang="en-GB" sz="1400" b="0" dirty="0">
                        <a:solidFill>
                          <a:srgbClr val="002060"/>
                        </a:solidFill>
                        <a:latin typeface="Trajan Pro"/>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l"/>
                      <a:r>
                        <a:rPr lang="en-GB" sz="1400" b="0" baseline="0" dirty="0">
                          <a:solidFill>
                            <a:srgbClr val="002060"/>
                          </a:solidFill>
                          <a:latin typeface="Trajan Pro"/>
                        </a:rPr>
                        <a:t>W/C 16</a:t>
                      </a:r>
                      <a:r>
                        <a:rPr lang="en-GB" sz="1400" b="0" baseline="30000" dirty="0">
                          <a:solidFill>
                            <a:srgbClr val="002060"/>
                          </a:solidFill>
                          <a:latin typeface="Trajan Pro"/>
                        </a:rPr>
                        <a:t>th</a:t>
                      </a:r>
                      <a:r>
                        <a:rPr lang="en-GB" sz="1400" b="0" baseline="0" dirty="0">
                          <a:solidFill>
                            <a:srgbClr val="002060"/>
                          </a:solidFill>
                          <a:latin typeface="Trajan Pro"/>
                        </a:rPr>
                        <a:t> January</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39258288"/>
                  </a:ext>
                </a:extLst>
              </a:tr>
              <a:tr h="370840">
                <a:tc>
                  <a:txBody>
                    <a:bodyPr/>
                    <a:lstStyle/>
                    <a:p>
                      <a:pPr algn="r"/>
                      <a:r>
                        <a:rPr lang="en-GB" sz="1400" b="0" dirty="0">
                          <a:solidFill>
                            <a:srgbClr val="002060"/>
                          </a:solidFill>
                          <a:latin typeface="Trajan Pro"/>
                        </a:rPr>
                        <a:t>Start Date: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l"/>
                      <a:r>
                        <a:rPr lang="en-GB" sz="1400" b="0" dirty="0">
                          <a:solidFill>
                            <a:srgbClr val="002060"/>
                          </a:solidFill>
                          <a:latin typeface="Trajan Pro"/>
                        </a:rPr>
                        <a:t>Asap subject to safer recruitment checks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80538537"/>
                  </a:ext>
                </a:extLst>
              </a:tr>
            </a:tbl>
          </a:graphicData>
        </a:graphic>
      </p:graphicFrame>
      <p:sp>
        <p:nvSpPr>
          <p:cNvPr id="5" name="Rectangle 4"/>
          <p:cNvSpPr/>
          <p:nvPr/>
        </p:nvSpPr>
        <p:spPr>
          <a:xfrm>
            <a:off x="-60616" y="4969618"/>
            <a:ext cx="6918616" cy="283401"/>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p:cNvSpPr/>
          <p:nvPr/>
        </p:nvSpPr>
        <p:spPr>
          <a:xfrm>
            <a:off x="0" y="-83008"/>
            <a:ext cx="6858000" cy="972000"/>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p:cNvSpPr/>
          <p:nvPr/>
        </p:nvSpPr>
        <p:spPr>
          <a:xfrm>
            <a:off x="0" y="-83008"/>
            <a:ext cx="6858000" cy="92886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bg1"/>
                </a:solidFill>
                <a:latin typeface="Trajan Pro" panose="02020502050506020301" pitchFamily="18" charset="0"/>
              </a:rPr>
              <a:t>Murray Park School</a:t>
            </a:r>
          </a:p>
        </p:txBody>
      </p:sp>
      <p:sp>
        <p:nvSpPr>
          <p:cNvPr id="11" name="Rectangle 10"/>
          <p:cNvSpPr/>
          <p:nvPr/>
        </p:nvSpPr>
        <p:spPr>
          <a:xfrm>
            <a:off x="-61599" y="4321634"/>
            <a:ext cx="6926226" cy="863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bg1"/>
                </a:solidFill>
                <a:latin typeface="Trajan Pro" panose="02020502050506020301" pitchFamily="18" charset="0"/>
              </a:rPr>
              <a:t>Applicant Information Pack</a:t>
            </a:r>
          </a:p>
        </p:txBody>
      </p:sp>
      <p:sp>
        <p:nvSpPr>
          <p:cNvPr id="14" name="Flowchart: Manual Input 13"/>
          <p:cNvSpPr/>
          <p:nvPr/>
        </p:nvSpPr>
        <p:spPr>
          <a:xfrm>
            <a:off x="0" y="7881559"/>
            <a:ext cx="6858000" cy="2024442"/>
          </a:xfrm>
          <a:prstGeom prst="flowChartManualInpu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6600"/>
              </a:solidFill>
            </a:endParaRPr>
          </a:p>
        </p:txBody>
      </p:sp>
      <p:sp>
        <p:nvSpPr>
          <p:cNvPr id="15" name="Flowchart: Manual Input 14"/>
          <p:cNvSpPr/>
          <p:nvPr/>
        </p:nvSpPr>
        <p:spPr>
          <a:xfrm>
            <a:off x="0" y="7949344"/>
            <a:ext cx="6858000" cy="1956657"/>
          </a:xfrm>
          <a:prstGeom prst="flowChartManualInpu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6600"/>
              </a:solidFill>
            </a:endParaRPr>
          </a:p>
        </p:txBody>
      </p:sp>
      <p:sp>
        <p:nvSpPr>
          <p:cNvPr id="16" name="Rectangle 15"/>
          <p:cNvSpPr/>
          <p:nvPr/>
        </p:nvSpPr>
        <p:spPr>
          <a:xfrm>
            <a:off x="87314" y="8298838"/>
            <a:ext cx="6745705" cy="1754326"/>
          </a:xfrm>
          <a:prstGeom prst="rect">
            <a:avLst/>
          </a:prstGeom>
          <a:ln>
            <a:noFill/>
          </a:ln>
        </p:spPr>
        <p:txBody>
          <a:bodyPr wrap="square">
            <a:spAutoFit/>
          </a:bodyPr>
          <a:lstStyle/>
          <a:p>
            <a:pPr algn="r" fontAlgn="base"/>
            <a:r>
              <a:rPr lang="en-GB" dirty="0">
                <a:solidFill>
                  <a:srgbClr val="FF6600"/>
                </a:solidFill>
                <a:latin typeface="Trebuchet MS" panose="020B0603020202020204" pitchFamily="34" charset="0"/>
              </a:rPr>
              <a:t>Head Teacher: </a:t>
            </a:r>
            <a:r>
              <a:rPr lang="en-GB" dirty="0">
                <a:solidFill>
                  <a:schemeClr val="bg1"/>
                </a:solidFill>
                <a:latin typeface="Trebuchet MS" panose="020B0603020202020204" pitchFamily="34" charset="0"/>
              </a:rPr>
              <a:t>Mrs N. Caley</a:t>
            </a:r>
            <a:endParaRPr lang="en-GB" dirty="0">
              <a:solidFill>
                <a:srgbClr val="FF6600"/>
              </a:solidFill>
              <a:latin typeface="Trebuchet MS" panose="020B0603020202020204" pitchFamily="34" charset="0"/>
            </a:endParaRPr>
          </a:p>
          <a:p>
            <a:pPr algn="r" fontAlgn="base"/>
            <a:r>
              <a:rPr lang="en-GB" dirty="0">
                <a:solidFill>
                  <a:srgbClr val="FF6600"/>
                </a:solidFill>
                <a:latin typeface="Trebuchet MS" panose="020B0603020202020204" pitchFamily="34" charset="0"/>
              </a:rPr>
              <a:t>Address: </a:t>
            </a:r>
            <a:r>
              <a:rPr lang="en-GB" dirty="0">
                <a:solidFill>
                  <a:schemeClr val="bg1"/>
                </a:solidFill>
                <a:latin typeface="Trebuchet MS" panose="020B0603020202020204" pitchFamily="34" charset="0"/>
              </a:rPr>
              <a:t>Murray Road, Mickleover, Derby, DE3 9LL </a:t>
            </a:r>
          </a:p>
          <a:p>
            <a:pPr algn="r" fontAlgn="base"/>
            <a:r>
              <a:rPr lang="en-GB" dirty="0">
                <a:solidFill>
                  <a:srgbClr val="FF6600"/>
                </a:solidFill>
                <a:latin typeface="Trebuchet MS" panose="020B0603020202020204" pitchFamily="34" charset="0"/>
              </a:rPr>
              <a:t>Telephone: </a:t>
            </a:r>
            <a:r>
              <a:rPr lang="en-GB" dirty="0">
                <a:solidFill>
                  <a:schemeClr val="bg1"/>
                </a:solidFill>
                <a:latin typeface="Trebuchet MS" panose="020B0603020202020204" pitchFamily="34" charset="0"/>
              </a:rPr>
              <a:t>01332 515921</a:t>
            </a:r>
          </a:p>
          <a:p>
            <a:pPr algn="r" fontAlgn="base"/>
            <a:r>
              <a:rPr lang="en-GB" dirty="0">
                <a:solidFill>
                  <a:srgbClr val="FF6600"/>
                </a:solidFill>
                <a:latin typeface="Trebuchet MS" panose="020B0603020202020204" pitchFamily="34" charset="0"/>
              </a:rPr>
              <a:t>Web: </a:t>
            </a:r>
            <a:r>
              <a:rPr lang="en-GB" dirty="0">
                <a:solidFill>
                  <a:schemeClr val="bg1"/>
                </a:solidFill>
                <a:latin typeface="Trebuchet MS" panose="020B0603020202020204" pitchFamily="34" charset="0"/>
              </a:rPr>
              <a:t>www.murraypark.derby.sch.uk </a:t>
            </a:r>
          </a:p>
          <a:p>
            <a:pPr algn="r" fontAlgn="base"/>
            <a:r>
              <a:rPr lang="en-GB" dirty="0">
                <a:solidFill>
                  <a:srgbClr val="FF6600"/>
                </a:solidFill>
                <a:latin typeface="Trebuchet MS" panose="020B0603020202020204" pitchFamily="34" charset="0"/>
              </a:rPr>
              <a:t>Recruitment Email: </a:t>
            </a:r>
            <a:r>
              <a:rPr lang="en-GB" dirty="0">
                <a:solidFill>
                  <a:schemeClr val="bg1"/>
                </a:solidFill>
                <a:latin typeface="Trebuchet MS" panose="020B0603020202020204" pitchFamily="34" charset="0"/>
              </a:rPr>
              <a:t>recruitment@murraypark.derby.sch.uk</a:t>
            </a:r>
          </a:p>
          <a:p>
            <a:pPr algn="r" fontAlgn="base"/>
            <a:endParaRPr lang="en-GB" sz="1600" b="0" i="0" u="none" strike="noStrike" dirty="0">
              <a:solidFill>
                <a:schemeClr val="bg1"/>
              </a:solidFill>
              <a:effectLst/>
              <a:latin typeface="Trebuchet MS" panose="020B0603020202020204" pitchFamily="34" charset="0"/>
            </a:endParaRPr>
          </a:p>
        </p:txBody>
      </p:sp>
      <p:pic>
        <p:nvPicPr>
          <p:cNvPr id="17" name="Picture 16"/>
          <p:cNvPicPr>
            <a:picLocks noChangeAspect="1"/>
          </p:cNvPicPr>
          <p:nvPr/>
        </p:nvPicPr>
        <p:blipFill>
          <a:blip r:embed="rId3"/>
          <a:stretch>
            <a:fillRect/>
          </a:stretch>
        </p:blipFill>
        <p:spPr>
          <a:xfrm>
            <a:off x="351898" y="8626873"/>
            <a:ext cx="774513" cy="774513"/>
          </a:xfrm>
          <a:prstGeom prst="rect">
            <a:avLst/>
          </a:prstGeom>
        </p:spPr>
      </p:pic>
      <p:sp>
        <p:nvSpPr>
          <p:cNvPr id="3" name="Rectangle 2"/>
          <p:cNvSpPr/>
          <p:nvPr/>
        </p:nvSpPr>
        <p:spPr>
          <a:xfrm>
            <a:off x="87315" y="7385403"/>
            <a:ext cx="6777312" cy="646331"/>
          </a:xfrm>
          <a:prstGeom prst="rect">
            <a:avLst/>
          </a:prstGeom>
        </p:spPr>
        <p:txBody>
          <a:bodyPr wrap="square">
            <a:spAutoFit/>
          </a:bodyPr>
          <a:lstStyle/>
          <a:p>
            <a:r>
              <a:rPr lang="en-GB" sz="1200" b="1" i="1" dirty="0">
                <a:solidFill>
                  <a:srgbClr val="002060"/>
                </a:solidFill>
                <a:latin typeface="Trebuchet MS" panose="020B0603020202020204" pitchFamily="34" charset="0"/>
              </a:rPr>
              <a:t>Murray Park School is committed to safeguarding and promoting the welfare of children and appointment to this post is subject to a criminal record and background check and references.</a:t>
            </a:r>
          </a:p>
        </p:txBody>
      </p:sp>
      <p:pic>
        <p:nvPicPr>
          <p:cNvPr id="12" name="Picture 11" descr="Logo&#10;&#10;Description automatically generated">
            <a:extLst>
              <a:ext uri="{FF2B5EF4-FFF2-40B4-BE49-F238E27FC236}">
                <a16:creationId xmlns:a16="http://schemas.microsoft.com/office/drawing/2014/main" id="{8207A060-93E8-3342-F603-AE414885629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342" y="965779"/>
            <a:ext cx="957339" cy="957339"/>
          </a:xfrm>
          <a:prstGeom prst="rect">
            <a:avLst/>
          </a:prstGeom>
        </p:spPr>
      </p:pic>
    </p:spTree>
    <p:extLst>
      <p:ext uri="{BB962C8B-B14F-4D97-AF65-F5344CB8AC3E}">
        <p14:creationId xmlns:p14="http://schemas.microsoft.com/office/powerpoint/2010/main" val="1087197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33512"/>
            <a:ext cx="6858000" cy="624710"/>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p:cNvSpPr/>
          <p:nvPr/>
        </p:nvSpPr>
        <p:spPr>
          <a:xfrm>
            <a:off x="0" y="1"/>
            <a:ext cx="6858000" cy="6044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latin typeface="Trajan Pro" panose="02020502050506020301" pitchFamily="18" charset="0"/>
              </a:rPr>
              <a:t>Our Head teacher</a:t>
            </a:r>
          </a:p>
        </p:txBody>
      </p:sp>
      <p:sp>
        <p:nvSpPr>
          <p:cNvPr id="12" name="Flowchart: Manual Input 11"/>
          <p:cNvSpPr/>
          <p:nvPr/>
        </p:nvSpPr>
        <p:spPr>
          <a:xfrm>
            <a:off x="0" y="8823158"/>
            <a:ext cx="6858000" cy="1082842"/>
          </a:xfrm>
          <a:prstGeom prst="flowChartManualInpu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6600"/>
              </a:solidFill>
            </a:endParaRPr>
          </a:p>
        </p:txBody>
      </p:sp>
      <p:sp>
        <p:nvSpPr>
          <p:cNvPr id="3" name="Flowchart: Manual Input 2"/>
          <p:cNvSpPr/>
          <p:nvPr/>
        </p:nvSpPr>
        <p:spPr>
          <a:xfrm>
            <a:off x="0" y="8850919"/>
            <a:ext cx="6858000" cy="1055082"/>
          </a:xfrm>
          <a:prstGeom prst="flowChartManualInpu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6600"/>
              </a:solidFill>
            </a:endParaRPr>
          </a:p>
        </p:txBody>
      </p:sp>
      <p:pic>
        <p:nvPicPr>
          <p:cNvPr id="28" name="Picture 27"/>
          <p:cNvPicPr>
            <a:picLocks noChangeAspect="1"/>
          </p:cNvPicPr>
          <p:nvPr/>
        </p:nvPicPr>
        <p:blipFill>
          <a:blip r:embed="rId2"/>
          <a:stretch>
            <a:fillRect/>
          </a:stretch>
        </p:blipFill>
        <p:spPr>
          <a:xfrm>
            <a:off x="6122359" y="9192820"/>
            <a:ext cx="619156" cy="619156"/>
          </a:xfrm>
          <a:prstGeom prst="rect">
            <a:avLst/>
          </a:prstGeom>
        </p:spPr>
      </p:pic>
      <p:grpSp>
        <p:nvGrpSpPr>
          <p:cNvPr id="11" name="Group 10"/>
          <p:cNvGrpSpPr/>
          <p:nvPr/>
        </p:nvGrpSpPr>
        <p:grpSpPr>
          <a:xfrm>
            <a:off x="239075" y="794725"/>
            <a:ext cx="2857203" cy="3178709"/>
            <a:chOff x="445365" y="932712"/>
            <a:chExt cx="2556194" cy="3221327"/>
          </a:xfrm>
        </p:grpSpPr>
        <p:pic>
          <p:nvPicPr>
            <p:cNvPr id="5" name="Picture 4"/>
            <p:cNvPicPr>
              <a:picLocks noChangeAspect="1"/>
            </p:cNvPicPr>
            <p:nvPr/>
          </p:nvPicPr>
          <p:blipFill>
            <a:blip r:embed="rId3"/>
            <a:stretch>
              <a:fillRect/>
            </a:stretch>
          </p:blipFill>
          <p:spPr>
            <a:xfrm>
              <a:off x="445365" y="932712"/>
              <a:ext cx="2556194" cy="3201969"/>
            </a:xfrm>
            <a:prstGeom prst="rect">
              <a:avLst/>
            </a:prstGeom>
            <a:ln>
              <a:solidFill>
                <a:schemeClr val="tx1"/>
              </a:solidFill>
            </a:ln>
          </p:spPr>
        </p:pic>
        <p:pic>
          <p:nvPicPr>
            <p:cNvPr id="20" name="Picture 19"/>
            <p:cNvPicPr>
              <a:picLocks noChangeAspect="1"/>
            </p:cNvPicPr>
            <p:nvPr/>
          </p:nvPicPr>
          <p:blipFill>
            <a:blip r:embed="rId4"/>
            <a:stretch>
              <a:fillRect/>
            </a:stretch>
          </p:blipFill>
          <p:spPr>
            <a:xfrm>
              <a:off x="445365" y="3849452"/>
              <a:ext cx="2537604" cy="287334"/>
            </a:xfrm>
            <a:prstGeom prst="rect">
              <a:avLst/>
            </a:prstGeom>
          </p:spPr>
        </p:pic>
        <p:sp>
          <p:nvSpPr>
            <p:cNvPr id="21" name="Rectangle 20"/>
            <p:cNvSpPr/>
            <p:nvPr/>
          </p:nvSpPr>
          <p:spPr>
            <a:xfrm>
              <a:off x="1077837" y="3877040"/>
              <a:ext cx="1291252" cy="276999"/>
            </a:xfrm>
            <a:prstGeom prst="rect">
              <a:avLst/>
            </a:prstGeom>
          </p:spPr>
          <p:txBody>
            <a:bodyPr wrap="none">
              <a:spAutoFit/>
            </a:bodyPr>
            <a:lstStyle/>
            <a:p>
              <a:pPr algn="ctr"/>
              <a:r>
                <a:rPr lang="en-GB" sz="1200" dirty="0">
                  <a:solidFill>
                    <a:schemeClr val="bg1"/>
                  </a:solidFill>
                  <a:latin typeface="Trajan Pro" panose="02020502050506020301" pitchFamily="18" charset="0"/>
                </a:rPr>
                <a:t>Mrs N. Caley</a:t>
              </a:r>
            </a:p>
          </p:txBody>
        </p:sp>
      </p:grpSp>
      <p:sp>
        <p:nvSpPr>
          <p:cNvPr id="10" name="Rectangle 9"/>
          <p:cNvSpPr/>
          <p:nvPr/>
        </p:nvSpPr>
        <p:spPr>
          <a:xfrm>
            <a:off x="88571" y="9041209"/>
            <a:ext cx="6234737" cy="892552"/>
          </a:xfrm>
          <a:prstGeom prst="rect">
            <a:avLst/>
          </a:prstGeom>
        </p:spPr>
        <p:txBody>
          <a:bodyPr wrap="square">
            <a:spAutoFit/>
          </a:bodyPr>
          <a:lstStyle/>
          <a:p>
            <a:r>
              <a:rPr lang="en-GB" sz="1300" dirty="0">
                <a:solidFill>
                  <a:schemeClr val="bg1"/>
                </a:solidFill>
                <a:effectLst/>
                <a:latin typeface="Trebuchet MS" panose="020B0603020202020204" pitchFamily="34" charset="0"/>
                <a:ea typeface="Calibri" panose="020F0502020204030204" pitchFamily="34" charset="0"/>
              </a:rPr>
              <a:t>“Being a teacher at Murray Park is a privilege, providing me with the opportunity to be part of a community with shared values and a common goal of not only celebrating our students’ diversity but championing them to achieve their dreams.”  (Flavia Kupferberg – Teacher)</a:t>
            </a:r>
          </a:p>
        </p:txBody>
      </p:sp>
      <p:sp>
        <p:nvSpPr>
          <p:cNvPr id="6" name="Rectangle 5"/>
          <p:cNvSpPr/>
          <p:nvPr/>
        </p:nvSpPr>
        <p:spPr>
          <a:xfrm>
            <a:off x="3246783" y="895763"/>
            <a:ext cx="3332922" cy="5262979"/>
          </a:xfrm>
          <a:prstGeom prst="rect">
            <a:avLst/>
          </a:prstGeom>
        </p:spPr>
        <p:txBody>
          <a:bodyPr wrap="square">
            <a:spAutoFit/>
          </a:bodyPr>
          <a:lstStyle/>
          <a:p>
            <a:pPr algn="just"/>
            <a:r>
              <a:rPr lang="en-GB" sz="1600" dirty="0">
                <a:latin typeface="Trebuchet MS" panose="020B0603020202020204" pitchFamily="34" charset="0"/>
              </a:rPr>
              <a:t>We are fully committed to offering a top-class education – on-line or in school – which keeps abreast of national and international trends. We welcome applications from high-quality candidates who are looking to make a real difference to our students' lives. </a:t>
            </a:r>
          </a:p>
          <a:p>
            <a:pPr algn="just"/>
            <a:endParaRPr lang="en-GB" sz="1600" dirty="0">
              <a:latin typeface="Trebuchet MS" panose="020B0603020202020204" pitchFamily="34" charset="0"/>
            </a:endParaRPr>
          </a:p>
          <a:p>
            <a:pPr algn="just"/>
            <a:r>
              <a:rPr lang="en-GB" sz="1600" dirty="0">
                <a:latin typeface="Trebuchet MS" panose="020B0603020202020204" pitchFamily="34" charset="0"/>
              </a:rPr>
              <a:t>We support all new staff with a supportive induction package. We endeavour to ensure your skills are developed so you can perform at your optimum. </a:t>
            </a:r>
          </a:p>
          <a:p>
            <a:pPr algn="just"/>
            <a:endParaRPr lang="en-GB" sz="1600" dirty="0">
              <a:latin typeface="Trebuchet MS" panose="020B0603020202020204" pitchFamily="34" charset="0"/>
            </a:endParaRPr>
          </a:p>
          <a:p>
            <a:pPr algn="just"/>
            <a:r>
              <a:rPr lang="en-GB" sz="1600" dirty="0">
                <a:latin typeface="Trebuchet MS" panose="020B0603020202020204" pitchFamily="34" charset="0"/>
              </a:rPr>
              <a:t>Please take your time to consider the information in this pack and do not hesitate to make contact with us should you require any further information.</a:t>
            </a:r>
          </a:p>
        </p:txBody>
      </p:sp>
      <p:pic>
        <p:nvPicPr>
          <p:cNvPr id="4" name="Picture 3"/>
          <p:cNvPicPr>
            <a:picLocks noChangeAspect="1"/>
          </p:cNvPicPr>
          <p:nvPr/>
        </p:nvPicPr>
        <p:blipFill>
          <a:blip r:embed="rId5"/>
          <a:stretch>
            <a:fillRect/>
          </a:stretch>
        </p:blipFill>
        <p:spPr>
          <a:xfrm>
            <a:off x="3333101" y="6808958"/>
            <a:ext cx="3160286" cy="1961038"/>
          </a:xfrm>
          <a:prstGeom prst="rect">
            <a:avLst/>
          </a:prstGeom>
          <a:ln>
            <a:solidFill>
              <a:schemeClr val="tx1"/>
            </a:solidFill>
          </a:ln>
        </p:spPr>
      </p:pic>
      <p:sp>
        <p:nvSpPr>
          <p:cNvPr id="8" name="Rectangle 7">
            <a:extLst>
              <a:ext uri="{FF2B5EF4-FFF2-40B4-BE49-F238E27FC236}">
                <a16:creationId xmlns:a16="http://schemas.microsoft.com/office/drawing/2014/main" id="{3325789D-1BBD-910B-7972-26696D38F223}"/>
              </a:ext>
            </a:extLst>
          </p:cNvPr>
          <p:cNvSpPr/>
          <p:nvPr/>
        </p:nvSpPr>
        <p:spPr>
          <a:xfrm>
            <a:off x="116485" y="4007494"/>
            <a:ext cx="3158212" cy="5262979"/>
          </a:xfrm>
          <a:prstGeom prst="rect">
            <a:avLst/>
          </a:prstGeom>
        </p:spPr>
        <p:txBody>
          <a:bodyPr wrap="square">
            <a:spAutoFit/>
          </a:bodyPr>
          <a:lstStyle/>
          <a:p>
            <a:pPr algn="just"/>
            <a:r>
              <a:rPr lang="en-GB" sz="1600" dirty="0">
                <a:latin typeface="Trebuchet MS" panose="020B0603020202020204" pitchFamily="34" charset="0"/>
              </a:rPr>
              <a:t>I am delighted to introduce you to our wonderful school. Since my arrival in 2018, I have sought to create a thriving working environment which enables our wonderful students to succeed in all aspects of life at Murray Park and beyond. It was great for this to be recognised by Ofsted in September 2022 when we achieved our Good judgement.</a:t>
            </a:r>
          </a:p>
          <a:p>
            <a:pPr algn="just"/>
            <a:endParaRPr lang="en-GB" sz="1600" dirty="0">
              <a:latin typeface="Trebuchet MS" panose="020B0603020202020204" pitchFamily="34" charset="0"/>
            </a:endParaRPr>
          </a:p>
          <a:p>
            <a:pPr algn="just"/>
            <a:r>
              <a:rPr lang="en-GB" sz="1600" dirty="0">
                <a:latin typeface="Trebuchet MS" panose="020B0603020202020204" pitchFamily="34" charset="0"/>
              </a:rPr>
              <a:t>We pride ourselves on giving teachers the conditions in which to teach without distraction and ensure that all staff are supported quickly with any concerns both in and outside the classroom. </a:t>
            </a:r>
          </a:p>
          <a:p>
            <a:endParaRPr lang="en-GB" sz="1600" dirty="0">
              <a:latin typeface="Trebuchet MS" panose="020B0603020202020204" pitchFamily="34" charset="0"/>
            </a:endParaRPr>
          </a:p>
        </p:txBody>
      </p:sp>
    </p:spTree>
    <p:extLst>
      <p:ext uri="{BB962C8B-B14F-4D97-AF65-F5344CB8AC3E}">
        <p14:creationId xmlns:p14="http://schemas.microsoft.com/office/powerpoint/2010/main" val="4151377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33512"/>
            <a:ext cx="6858000" cy="624710"/>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p:cNvSpPr/>
          <p:nvPr/>
        </p:nvSpPr>
        <p:spPr>
          <a:xfrm>
            <a:off x="0" y="1"/>
            <a:ext cx="6858000" cy="6044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latin typeface="Trajan Pro" panose="02020502050506020301" pitchFamily="18" charset="0"/>
              </a:rPr>
              <a:t>Ambition Statement</a:t>
            </a:r>
          </a:p>
        </p:txBody>
      </p:sp>
      <p:sp>
        <p:nvSpPr>
          <p:cNvPr id="12" name="Flowchart: Manual Input 11"/>
          <p:cNvSpPr/>
          <p:nvPr/>
        </p:nvSpPr>
        <p:spPr>
          <a:xfrm>
            <a:off x="0" y="9053996"/>
            <a:ext cx="6858000" cy="852004"/>
          </a:xfrm>
          <a:prstGeom prst="flowChartManualInpu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6600"/>
              </a:solidFill>
            </a:endParaRPr>
          </a:p>
        </p:txBody>
      </p:sp>
      <p:sp>
        <p:nvSpPr>
          <p:cNvPr id="3" name="Flowchart: Manual Input 2"/>
          <p:cNvSpPr/>
          <p:nvPr/>
        </p:nvSpPr>
        <p:spPr>
          <a:xfrm>
            <a:off x="0" y="9098797"/>
            <a:ext cx="6858000" cy="807203"/>
          </a:xfrm>
          <a:prstGeom prst="flowChartManualInpu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b="1" i="1" dirty="0">
              <a:latin typeface="Trebuchet MS" panose="020B0603020202020204" pitchFamily="34" charset="0"/>
            </a:endParaRPr>
          </a:p>
        </p:txBody>
      </p:sp>
      <p:pic>
        <p:nvPicPr>
          <p:cNvPr id="28" name="Picture 27"/>
          <p:cNvPicPr>
            <a:picLocks noChangeAspect="1"/>
          </p:cNvPicPr>
          <p:nvPr/>
        </p:nvPicPr>
        <p:blipFill>
          <a:blip r:embed="rId2"/>
          <a:stretch>
            <a:fillRect/>
          </a:stretch>
        </p:blipFill>
        <p:spPr>
          <a:xfrm>
            <a:off x="6285396" y="9238146"/>
            <a:ext cx="483704" cy="483704"/>
          </a:xfrm>
          <a:prstGeom prst="rect">
            <a:avLst/>
          </a:prstGeom>
        </p:spPr>
      </p:pic>
      <p:sp>
        <p:nvSpPr>
          <p:cNvPr id="5" name="Rectangle 4"/>
          <p:cNvSpPr/>
          <p:nvPr/>
        </p:nvSpPr>
        <p:spPr>
          <a:xfrm>
            <a:off x="3517900" y="727633"/>
            <a:ext cx="3295650" cy="8463855"/>
          </a:xfrm>
          <a:prstGeom prst="rect">
            <a:avLst/>
          </a:prstGeom>
        </p:spPr>
        <p:txBody>
          <a:bodyPr wrap="square">
            <a:spAutoFit/>
          </a:bodyPr>
          <a:lstStyle/>
          <a:p>
            <a:pPr algn="just"/>
            <a:r>
              <a:rPr lang="en-GB" sz="1600" dirty="0">
                <a:latin typeface="Trebuchet MS" panose="020B0603020202020204" pitchFamily="34" charset="0"/>
              </a:rPr>
              <a:t>Our health and wellbeing provision ensures that our pupils lead healthy and fulfilling lives and that every pupil has the knowledge and confidence to take care of their own physical and mental wellbeing.</a:t>
            </a:r>
          </a:p>
          <a:p>
            <a:pPr algn="just"/>
            <a:r>
              <a:rPr lang="en-GB" sz="1600" dirty="0">
                <a:latin typeface="Trebuchet MS" panose="020B0603020202020204" pitchFamily="34" charset="0"/>
              </a:rPr>
              <a:t>As a result of our outstanding careers programme, all of our pupils are prepared for the next stage of their education, training and employment through our extensive network of business partners and dedicated careers’ centre. Our wide range of extra-curricular activities include residential opportunities and international travel. These opportunities enrich the formal curriculum and deepen the pupils’ knowledge and skills.</a:t>
            </a:r>
          </a:p>
          <a:p>
            <a:pPr algn="just"/>
            <a:endParaRPr lang="en-GB" sz="1600" dirty="0">
              <a:latin typeface="Trebuchet MS" panose="020B0603020202020204" pitchFamily="34" charset="0"/>
            </a:endParaRPr>
          </a:p>
          <a:p>
            <a:pPr algn="just"/>
            <a:endParaRPr lang="en-GB" sz="1600" dirty="0">
              <a:latin typeface="Trebuchet MS" panose="020B0603020202020204" pitchFamily="34" charset="0"/>
            </a:endParaRPr>
          </a:p>
          <a:p>
            <a:pPr algn="just"/>
            <a:endParaRPr lang="en-GB" sz="1600" dirty="0">
              <a:latin typeface="Trebuchet MS" panose="020B0603020202020204" pitchFamily="34" charset="0"/>
            </a:endParaRPr>
          </a:p>
          <a:p>
            <a:pPr algn="just"/>
            <a:endParaRPr lang="en-GB" sz="1600" dirty="0">
              <a:latin typeface="Trebuchet MS" panose="020B0603020202020204" pitchFamily="34" charset="0"/>
            </a:endParaRPr>
          </a:p>
          <a:p>
            <a:pPr algn="just"/>
            <a:endParaRPr lang="en-GB" sz="1600" dirty="0">
              <a:latin typeface="Trebuchet MS" panose="020B0603020202020204" pitchFamily="34" charset="0"/>
            </a:endParaRPr>
          </a:p>
          <a:p>
            <a:pPr algn="just"/>
            <a:endParaRPr lang="en-GB" sz="1600" dirty="0">
              <a:latin typeface="Trebuchet MS" panose="020B0603020202020204" pitchFamily="34" charset="0"/>
            </a:endParaRPr>
          </a:p>
          <a:p>
            <a:pPr algn="just"/>
            <a:endParaRPr lang="en-GB" sz="1600" dirty="0">
              <a:latin typeface="Trebuchet MS" panose="020B0603020202020204" pitchFamily="34" charset="0"/>
            </a:endParaRPr>
          </a:p>
          <a:p>
            <a:pPr algn="just"/>
            <a:endParaRPr lang="en-GB" sz="1600" dirty="0">
              <a:latin typeface="Trebuchet MS" panose="020B0603020202020204" pitchFamily="34" charset="0"/>
            </a:endParaRPr>
          </a:p>
          <a:p>
            <a:pPr algn="just"/>
            <a:endParaRPr lang="en-GB" sz="1600" dirty="0">
              <a:latin typeface="Trebuchet MS" panose="020B0603020202020204" pitchFamily="34" charset="0"/>
            </a:endParaRPr>
          </a:p>
          <a:p>
            <a:pPr algn="just"/>
            <a:r>
              <a:rPr lang="en-GB" sz="1600" dirty="0">
                <a:latin typeface="Trebuchet MS" panose="020B0603020202020204" pitchFamily="34" charset="0"/>
              </a:rPr>
              <a:t>Every child at Murray Park School is equipped to become a well-qualified and successful young person.</a:t>
            </a:r>
          </a:p>
        </p:txBody>
      </p:sp>
      <p:sp>
        <p:nvSpPr>
          <p:cNvPr id="6" name="Rectangle 5"/>
          <p:cNvSpPr/>
          <p:nvPr/>
        </p:nvSpPr>
        <p:spPr>
          <a:xfrm>
            <a:off x="133350" y="723706"/>
            <a:ext cx="3340100" cy="8463855"/>
          </a:xfrm>
          <a:prstGeom prst="rect">
            <a:avLst/>
          </a:prstGeom>
        </p:spPr>
        <p:txBody>
          <a:bodyPr wrap="square">
            <a:spAutoFit/>
          </a:bodyPr>
          <a:lstStyle/>
          <a:p>
            <a:pPr algn="just"/>
            <a:r>
              <a:rPr lang="en-GB" sz="1600" dirty="0">
                <a:latin typeface="Trebuchet MS" panose="020B0603020202020204" pitchFamily="34" charset="0"/>
              </a:rPr>
              <a:t>At Murray Park School, our curriculum vision is to provide an ambitious and inspirational education for all of our pupils.  Our strong set of values: Perseverance; Respect; Independence; Dreams and Excellence (PRIDE) underpins our ethos.  Through our curriculum, our pupils develop the confidence to embrace the responsibilities that life has to offer and to become valued members of the local community, both now and in the future.</a:t>
            </a:r>
          </a:p>
          <a:p>
            <a:pPr algn="just"/>
            <a:endParaRPr lang="en-GB" sz="1600" dirty="0">
              <a:latin typeface="Trebuchet MS" panose="020B0603020202020204" pitchFamily="34" charset="0"/>
            </a:endParaRPr>
          </a:p>
          <a:p>
            <a:pPr algn="just"/>
            <a:endParaRPr lang="en-GB" sz="1600" dirty="0">
              <a:latin typeface="Trebuchet MS" panose="020B0603020202020204" pitchFamily="34" charset="0"/>
            </a:endParaRPr>
          </a:p>
          <a:p>
            <a:pPr algn="just"/>
            <a:endParaRPr lang="en-GB" sz="1600" dirty="0">
              <a:latin typeface="Trebuchet MS" panose="020B0603020202020204" pitchFamily="34" charset="0"/>
            </a:endParaRPr>
          </a:p>
          <a:p>
            <a:pPr algn="just"/>
            <a:endParaRPr lang="en-GB" sz="1600" dirty="0">
              <a:latin typeface="Trebuchet MS" panose="020B0603020202020204" pitchFamily="34" charset="0"/>
            </a:endParaRPr>
          </a:p>
          <a:p>
            <a:pPr algn="just"/>
            <a:endParaRPr lang="en-GB" sz="1600" dirty="0">
              <a:latin typeface="Trebuchet MS" panose="020B0603020202020204" pitchFamily="34" charset="0"/>
            </a:endParaRPr>
          </a:p>
          <a:p>
            <a:pPr algn="just"/>
            <a:endParaRPr lang="en-GB" sz="1600" dirty="0">
              <a:latin typeface="Trebuchet MS" panose="020B0603020202020204" pitchFamily="34" charset="0"/>
            </a:endParaRPr>
          </a:p>
          <a:p>
            <a:pPr algn="just"/>
            <a:endParaRPr lang="en-GB" sz="1600" dirty="0">
              <a:latin typeface="Trebuchet MS" panose="020B0603020202020204" pitchFamily="34" charset="0"/>
            </a:endParaRPr>
          </a:p>
          <a:p>
            <a:pPr algn="just"/>
            <a:endParaRPr lang="en-GB" sz="1600" dirty="0">
              <a:latin typeface="Trebuchet MS" panose="020B0603020202020204" pitchFamily="34" charset="0"/>
            </a:endParaRPr>
          </a:p>
          <a:p>
            <a:pPr algn="just"/>
            <a:endParaRPr lang="en-GB" sz="1600" dirty="0">
              <a:latin typeface="Trebuchet MS" panose="020B0603020202020204" pitchFamily="34" charset="0"/>
            </a:endParaRPr>
          </a:p>
          <a:p>
            <a:pPr algn="just"/>
            <a:r>
              <a:rPr lang="en-GB" sz="1600" dirty="0">
                <a:latin typeface="Trebuchet MS" panose="020B0603020202020204" pitchFamily="34" charset="0"/>
              </a:rPr>
              <a:t>In all lessons the pupils are challenged and engaged in an education that prepares them for their futures. Our curriculum enables all of our pupils to develop life skills, such as, creativity, empathy and collaboration, resulting in resilient individuals with high aspirations. </a:t>
            </a:r>
          </a:p>
        </p:txBody>
      </p:sp>
      <p:sp>
        <p:nvSpPr>
          <p:cNvPr id="4" name="Rectangle 3"/>
          <p:cNvSpPr/>
          <p:nvPr/>
        </p:nvSpPr>
        <p:spPr>
          <a:xfrm>
            <a:off x="0" y="9212137"/>
            <a:ext cx="6285396" cy="738664"/>
          </a:xfrm>
          <a:prstGeom prst="rect">
            <a:avLst/>
          </a:prstGeom>
        </p:spPr>
        <p:txBody>
          <a:bodyPr wrap="square">
            <a:spAutoFit/>
          </a:bodyPr>
          <a:lstStyle/>
          <a:p>
            <a:r>
              <a:rPr lang="en-GB" sz="1400" i="1" dirty="0">
                <a:solidFill>
                  <a:schemeClr val="bg1"/>
                </a:solidFill>
                <a:latin typeface="Trebuchet MS" panose="020B0603020202020204" pitchFamily="34" charset="0"/>
              </a:rPr>
              <a:t>“ The supportive atmosphere created by amazing, dedicated colleagues and students that genuinely appreciate what you do for them , gives me a reason to smile every day.” (Miss Dodd – Head of Mathematics)</a:t>
            </a:r>
          </a:p>
        </p:txBody>
      </p:sp>
      <p:pic>
        <p:nvPicPr>
          <p:cNvPr id="14" name="Picture 13" descr="A person sitting at a piano&#10;&#10;Description automatically generated with medium confidence">
            <a:extLst>
              <a:ext uri="{FF2B5EF4-FFF2-40B4-BE49-F238E27FC236}">
                <a16:creationId xmlns:a16="http://schemas.microsoft.com/office/drawing/2014/main" id="{E47277FB-2BEF-4833-8B69-34B15ECA27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06800" y="5966299"/>
            <a:ext cx="3097748" cy="2065166"/>
          </a:xfrm>
          <a:prstGeom prst="rect">
            <a:avLst/>
          </a:prstGeom>
          <a:ln>
            <a:solidFill>
              <a:schemeClr val="tx1"/>
            </a:solidFill>
          </a:ln>
        </p:spPr>
      </p:pic>
      <p:pic>
        <p:nvPicPr>
          <p:cNvPr id="13" name="Picture 12">
            <a:extLst>
              <a:ext uri="{FF2B5EF4-FFF2-40B4-BE49-F238E27FC236}">
                <a16:creationId xmlns:a16="http://schemas.microsoft.com/office/drawing/2014/main" id="{EB335B2B-F229-4AB2-8C36-3B1C1AD866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070" y="4592909"/>
            <a:ext cx="3120659" cy="1829038"/>
          </a:xfrm>
          <a:prstGeom prst="rect">
            <a:avLst/>
          </a:prstGeom>
          <a:ln>
            <a:solidFill>
              <a:schemeClr val="tx1"/>
            </a:solidFill>
          </a:ln>
        </p:spPr>
      </p:pic>
    </p:spTree>
    <p:extLst>
      <p:ext uri="{BB962C8B-B14F-4D97-AF65-F5344CB8AC3E}">
        <p14:creationId xmlns:p14="http://schemas.microsoft.com/office/powerpoint/2010/main" val="431829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33512"/>
            <a:ext cx="6858000" cy="624710"/>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p:cNvSpPr/>
          <p:nvPr/>
        </p:nvSpPr>
        <p:spPr>
          <a:xfrm>
            <a:off x="0" y="1"/>
            <a:ext cx="6858000" cy="6044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latin typeface="Trajan Pro" panose="02020502050506020301" pitchFamily="18" charset="0"/>
              </a:rPr>
              <a:t>School Information</a:t>
            </a:r>
          </a:p>
        </p:txBody>
      </p:sp>
      <p:sp>
        <p:nvSpPr>
          <p:cNvPr id="12" name="Flowchart: Manual Input 11"/>
          <p:cNvSpPr/>
          <p:nvPr/>
        </p:nvSpPr>
        <p:spPr>
          <a:xfrm>
            <a:off x="0" y="9053996"/>
            <a:ext cx="6858000" cy="852004"/>
          </a:xfrm>
          <a:prstGeom prst="flowChartManualInpu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6600"/>
              </a:solidFill>
            </a:endParaRPr>
          </a:p>
        </p:txBody>
      </p:sp>
      <p:sp>
        <p:nvSpPr>
          <p:cNvPr id="3" name="Flowchart: Manual Input 2"/>
          <p:cNvSpPr/>
          <p:nvPr/>
        </p:nvSpPr>
        <p:spPr>
          <a:xfrm>
            <a:off x="0" y="9098797"/>
            <a:ext cx="6858000" cy="807203"/>
          </a:xfrm>
          <a:prstGeom prst="flowChartManualInpu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6600"/>
              </a:solidFill>
            </a:endParaRPr>
          </a:p>
        </p:txBody>
      </p:sp>
      <p:sp>
        <p:nvSpPr>
          <p:cNvPr id="18" name="Rectangle 17"/>
          <p:cNvSpPr/>
          <p:nvPr/>
        </p:nvSpPr>
        <p:spPr>
          <a:xfrm>
            <a:off x="0" y="4204505"/>
            <a:ext cx="6858000" cy="624710"/>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p:cNvSpPr/>
          <p:nvPr/>
        </p:nvSpPr>
        <p:spPr>
          <a:xfrm>
            <a:off x="0" y="4170994"/>
            <a:ext cx="6858000" cy="6044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latin typeface="Trajan Pro" panose="02020502050506020301" pitchFamily="18" charset="0"/>
              </a:rPr>
              <a:t>Application Process</a:t>
            </a:r>
          </a:p>
        </p:txBody>
      </p:sp>
      <p:pic>
        <p:nvPicPr>
          <p:cNvPr id="28" name="Picture 27"/>
          <p:cNvPicPr>
            <a:picLocks noChangeAspect="1"/>
          </p:cNvPicPr>
          <p:nvPr/>
        </p:nvPicPr>
        <p:blipFill>
          <a:blip r:embed="rId2"/>
          <a:stretch>
            <a:fillRect/>
          </a:stretch>
        </p:blipFill>
        <p:spPr>
          <a:xfrm>
            <a:off x="6122359" y="9192820"/>
            <a:ext cx="619156" cy="619156"/>
          </a:xfrm>
          <a:prstGeom prst="rect">
            <a:avLst/>
          </a:prstGeom>
        </p:spPr>
      </p:pic>
      <p:sp>
        <p:nvSpPr>
          <p:cNvPr id="20" name="TextBox 19"/>
          <p:cNvSpPr txBox="1"/>
          <p:nvPr/>
        </p:nvSpPr>
        <p:spPr>
          <a:xfrm>
            <a:off x="278969" y="5772496"/>
            <a:ext cx="6477547" cy="369332"/>
          </a:xfrm>
          <a:prstGeom prst="rect">
            <a:avLst/>
          </a:prstGeom>
          <a:noFill/>
        </p:spPr>
        <p:txBody>
          <a:bodyPr wrap="square" rtlCol="0">
            <a:spAutoFit/>
          </a:bodyPr>
          <a:lstStyle/>
          <a:p>
            <a:endParaRPr lang="en-GB" dirty="0"/>
          </a:p>
        </p:txBody>
      </p:sp>
      <p:sp>
        <p:nvSpPr>
          <p:cNvPr id="8" name="Rectangle 7"/>
          <p:cNvSpPr/>
          <p:nvPr/>
        </p:nvSpPr>
        <p:spPr>
          <a:xfrm>
            <a:off x="0" y="666836"/>
            <a:ext cx="3429000" cy="3539430"/>
          </a:xfrm>
          <a:prstGeom prst="rect">
            <a:avLst/>
          </a:prstGeom>
        </p:spPr>
        <p:txBody>
          <a:bodyPr>
            <a:spAutoFit/>
          </a:bodyPr>
          <a:lstStyle/>
          <a:p>
            <a:r>
              <a:rPr lang="en-GB" sz="1600" dirty="0"/>
              <a:t>Murray Park is a dynamic and forward-looking 11-16 mixed comprehensive school on the western fringes of the city of Derby. It is a Foundation Status school, but has a close working relationship with the local authority. </a:t>
            </a:r>
          </a:p>
          <a:p>
            <a:endParaRPr lang="en-GB" sz="1600" dirty="0"/>
          </a:p>
          <a:p>
            <a:pPr algn="just"/>
            <a:r>
              <a:rPr lang="en-GB" sz="1600" dirty="0"/>
              <a:t>We cater for approximately 1111 students, situated on a spacious site surrounded by greenery. We serve students from the Derby City area, within reach of the Derbyshire countryside and our cohort sizes are growing each year. </a:t>
            </a:r>
          </a:p>
        </p:txBody>
      </p:sp>
      <p:sp>
        <p:nvSpPr>
          <p:cNvPr id="10" name="Rectangle 9"/>
          <p:cNvSpPr/>
          <p:nvPr/>
        </p:nvSpPr>
        <p:spPr>
          <a:xfrm>
            <a:off x="3327516" y="691733"/>
            <a:ext cx="3429000" cy="1077218"/>
          </a:xfrm>
          <a:prstGeom prst="rect">
            <a:avLst/>
          </a:prstGeom>
        </p:spPr>
        <p:txBody>
          <a:bodyPr>
            <a:spAutoFit/>
          </a:bodyPr>
          <a:lstStyle/>
          <a:p>
            <a:pPr algn="just"/>
            <a:r>
              <a:rPr lang="en-GB" sz="1600" dirty="0"/>
              <a:t>Our students reflect the full academic ability range and there is a huge breadth to the socio-economic status of our families.</a:t>
            </a:r>
          </a:p>
        </p:txBody>
      </p:sp>
      <p:pic>
        <p:nvPicPr>
          <p:cNvPr id="2" name="Picture 1"/>
          <p:cNvPicPr>
            <a:picLocks noChangeAspect="1"/>
          </p:cNvPicPr>
          <p:nvPr/>
        </p:nvPicPr>
        <p:blipFill rotWithShape="1">
          <a:blip r:embed="rId3"/>
          <a:srcRect l="11514" t="23176" r="33677" b="25389"/>
          <a:stretch/>
        </p:blipFill>
        <p:spPr>
          <a:xfrm>
            <a:off x="3429000" y="1876449"/>
            <a:ext cx="3226032" cy="2079858"/>
          </a:xfrm>
          <a:prstGeom prst="rect">
            <a:avLst/>
          </a:prstGeom>
          <a:ln>
            <a:solidFill>
              <a:schemeClr val="tx1"/>
            </a:solidFill>
          </a:ln>
        </p:spPr>
      </p:pic>
      <p:sp>
        <p:nvSpPr>
          <p:cNvPr id="4" name="Rectangle 3"/>
          <p:cNvSpPr/>
          <p:nvPr/>
        </p:nvSpPr>
        <p:spPr>
          <a:xfrm>
            <a:off x="-1" y="9224060"/>
            <a:ext cx="6122359" cy="738664"/>
          </a:xfrm>
          <a:prstGeom prst="rect">
            <a:avLst/>
          </a:prstGeom>
        </p:spPr>
        <p:txBody>
          <a:bodyPr wrap="square">
            <a:spAutoFit/>
          </a:bodyPr>
          <a:lstStyle/>
          <a:p>
            <a:r>
              <a:rPr lang="en-GB" sz="1400" i="1" dirty="0">
                <a:solidFill>
                  <a:schemeClr val="bg1"/>
                </a:solidFill>
                <a:latin typeface="Trebuchet MS" panose="020B0603020202020204" pitchFamily="34" charset="0"/>
              </a:rPr>
              <a:t>“The School has continuously supported me with my career development. If you wish to challenge yourself to develop as a leader then Murray Park School is the place for you.” (Mr Gregory – AHT KS4 Achievement)</a:t>
            </a:r>
          </a:p>
        </p:txBody>
      </p:sp>
      <p:sp>
        <p:nvSpPr>
          <p:cNvPr id="5" name="Rectangle 4"/>
          <p:cNvSpPr/>
          <p:nvPr/>
        </p:nvSpPr>
        <p:spPr>
          <a:xfrm>
            <a:off x="-1" y="4929591"/>
            <a:ext cx="3327517" cy="2800767"/>
          </a:xfrm>
          <a:prstGeom prst="rect">
            <a:avLst/>
          </a:prstGeom>
        </p:spPr>
        <p:txBody>
          <a:bodyPr wrap="square">
            <a:spAutoFit/>
          </a:bodyPr>
          <a:lstStyle/>
          <a:p>
            <a:pPr algn="just"/>
            <a:r>
              <a:rPr lang="en-GB" sz="1600" dirty="0"/>
              <a:t>Informal visits to the school are available but not essential. You must complete the application form fully and give details of all employment, training and gaps in employment since leaving secondary school to the present day. Any additional information, which you wish to bring to the notice of the selection panel should be included in your letter of application. </a:t>
            </a:r>
          </a:p>
        </p:txBody>
      </p:sp>
      <p:sp>
        <p:nvSpPr>
          <p:cNvPr id="11" name="Rectangle 10"/>
          <p:cNvSpPr/>
          <p:nvPr/>
        </p:nvSpPr>
        <p:spPr>
          <a:xfrm>
            <a:off x="3429000" y="4936712"/>
            <a:ext cx="3259337" cy="2800767"/>
          </a:xfrm>
          <a:prstGeom prst="rect">
            <a:avLst/>
          </a:prstGeom>
        </p:spPr>
        <p:txBody>
          <a:bodyPr wrap="square" lIns="91440" tIns="45720" rIns="91440" bIns="45720" anchor="t">
            <a:spAutoFit/>
          </a:bodyPr>
          <a:lstStyle/>
          <a:p>
            <a:pPr algn="just"/>
            <a:r>
              <a:rPr lang="en-GB" sz="1600" dirty="0"/>
              <a:t>Your letter  of application should make reference to the job description and in particular how you meet the person specification. At least one of your references should be a current employer and you should indicate if you are happy for us to contact each reference. </a:t>
            </a:r>
          </a:p>
          <a:p>
            <a:pPr algn="just"/>
            <a:r>
              <a:rPr lang="en-GB" sz="1600" dirty="0"/>
              <a:t>Please provide an email address for your referees so that we can contact them.</a:t>
            </a:r>
            <a:endParaRPr lang="en-GB" sz="1600" dirty="0">
              <a:cs typeface="Calibri"/>
            </a:endParaRPr>
          </a:p>
        </p:txBody>
      </p:sp>
      <p:sp>
        <p:nvSpPr>
          <p:cNvPr id="13" name="Rectangle 12"/>
          <p:cNvSpPr/>
          <p:nvPr/>
        </p:nvSpPr>
        <p:spPr>
          <a:xfrm>
            <a:off x="93195" y="7830882"/>
            <a:ext cx="6764805" cy="923330"/>
          </a:xfrm>
          <a:prstGeom prst="rect">
            <a:avLst/>
          </a:prstGeom>
        </p:spPr>
        <p:txBody>
          <a:bodyPr wrap="square">
            <a:spAutoFit/>
          </a:bodyPr>
          <a:lstStyle/>
          <a:p>
            <a:r>
              <a:rPr lang="en-GB" i="1" dirty="0"/>
              <a:t>Please email your completed application form and letter of application to </a:t>
            </a:r>
            <a:r>
              <a:rPr lang="en-GB" i="1" dirty="0">
                <a:hlinkClick r:id="rId4"/>
              </a:rPr>
              <a:t>recruitment@murraypark.derby.sch.uk</a:t>
            </a:r>
            <a:r>
              <a:rPr lang="en-GB" i="1" dirty="0"/>
              <a:t>. The application letter should be no longer than 2 sides of A4, Arial font size 11.  </a:t>
            </a:r>
          </a:p>
        </p:txBody>
      </p:sp>
    </p:spTree>
    <p:extLst>
      <p:ext uri="{BB962C8B-B14F-4D97-AF65-F5344CB8AC3E}">
        <p14:creationId xmlns:p14="http://schemas.microsoft.com/office/powerpoint/2010/main" val="767641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33512"/>
            <a:ext cx="6858000" cy="624710"/>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p:cNvSpPr/>
          <p:nvPr/>
        </p:nvSpPr>
        <p:spPr>
          <a:xfrm>
            <a:off x="0" y="1"/>
            <a:ext cx="6858000" cy="6044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latin typeface="Trajan Pro" panose="02020502050506020301" pitchFamily="18" charset="0"/>
              </a:rPr>
              <a:t>Ofsted 2022</a:t>
            </a:r>
          </a:p>
        </p:txBody>
      </p:sp>
      <p:sp>
        <p:nvSpPr>
          <p:cNvPr id="12" name="Flowchart: Manual Input 11"/>
          <p:cNvSpPr/>
          <p:nvPr/>
        </p:nvSpPr>
        <p:spPr>
          <a:xfrm>
            <a:off x="0" y="9053996"/>
            <a:ext cx="6858000" cy="852004"/>
          </a:xfrm>
          <a:prstGeom prst="flowChartManualInpu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6600"/>
              </a:solidFill>
            </a:endParaRPr>
          </a:p>
        </p:txBody>
      </p:sp>
      <p:sp>
        <p:nvSpPr>
          <p:cNvPr id="3" name="Flowchart: Manual Input 2"/>
          <p:cNvSpPr/>
          <p:nvPr/>
        </p:nvSpPr>
        <p:spPr>
          <a:xfrm>
            <a:off x="0" y="9098797"/>
            <a:ext cx="6858000" cy="807203"/>
          </a:xfrm>
          <a:prstGeom prst="flowChartManualInpu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6600"/>
              </a:solidFill>
            </a:endParaRPr>
          </a:p>
        </p:txBody>
      </p:sp>
      <p:pic>
        <p:nvPicPr>
          <p:cNvPr id="28" name="Picture 27"/>
          <p:cNvPicPr>
            <a:picLocks noChangeAspect="1"/>
          </p:cNvPicPr>
          <p:nvPr/>
        </p:nvPicPr>
        <p:blipFill>
          <a:blip r:embed="rId2"/>
          <a:stretch>
            <a:fillRect/>
          </a:stretch>
        </p:blipFill>
        <p:spPr>
          <a:xfrm>
            <a:off x="6122359" y="9192820"/>
            <a:ext cx="619156" cy="619156"/>
          </a:xfrm>
          <a:prstGeom prst="rect">
            <a:avLst/>
          </a:prstGeom>
        </p:spPr>
      </p:pic>
      <p:sp>
        <p:nvSpPr>
          <p:cNvPr id="2" name="Rectangle 1"/>
          <p:cNvSpPr/>
          <p:nvPr/>
        </p:nvSpPr>
        <p:spPr>
          <a:xfrm>
            <a:off x="10427" y="609351"/>
            <a:ext cx="6858000" cy="738664"/>
          </a:xfrm>
          <a:prstGeom prst="rect">
            <a:avLst/>
          </a:prstGeom>
        </p:spPr>
        <p:txBody>
          <a:bodyPr wrap="square">
            <a:spAutoFit/>
          </a:bodyPr>
          <a:lstStyle/>
          <a:p>
            <a:pPr algn="just"/>
            <a:r>
              <a:rPr lang="en-GB" sz="1400" dirty="0">
                <a:latin typeface="Trebuchet MS" panose="020B0603020202020204" pitchFamily="34" charset="0"/>
              </a:rPr>
              <a:t>Our school was inspected in September 2022 and gained a Good judgment from Ofsted. Here are just a few quotes from their highly positive report. To access our full report please use our website link: </a:t>
            </a:r>
            <a:r>
              <a:rPr lang="en-GB" sz="1400" dirty="0">
                <a:hlinkClick r:id="rId3"/>
              </a:rPr>
              <a:t>Ofsted Reports | Murray Park</a:t>
            </a:r>
            <a:endParaRPr lang="en-GB" sz="1400" dirty="0">
              <a:latin typeface="Trebuchet MS" panose="020B0603020202020204" pitchFamily="34" charset="0"/>
            </a:endParaRPr>
          </a:p>
        </p:txBody>
      </p:sp>
      <p:sp>
        <p:nvSpPr>
          <p:cNvPr id="15" name="Rectangle 14"/>
          <p:cNvSpPr/>
          <p:nvPr/>
        </p:nvSpPr>
        <p:spPr>
          <a:xfrm>
            <a:off x="0" y="9212137"/>
            <a:ext cx="6241774" cy="738664"/>
          </a:xfrm>
          <a:prstGeom prst="rect">
            <a:avLst/>
          </a:prstGeom>
        </p:spPr>
        <p:txBody>
          <a:bodyPr wrap="square">
            <a:spAutoFit/>
          </a:bodyPr>
          <a:lstStyle/>
          <a:p>
            <a:pPr>
              <a:spcAft>
                <a:spcPts val="0"/>
              </a:spcAft>
            </a:pPr>
            <a:r>
              <a:rPr lang="en-GB" sz="1400" dirty="0">
                <a:solidFill>
                  <a:schemeClr val="bg1"/>
                </a:solidFill>
                <a:latin typeface="Trebuchet MS" panose="020B0603020202020204" pitchFamily="34" charset="0"/>
                <a:ea typeface="Calibri" panose="020F0502020204030204" pitchFamily="34" charset="0"/>
              </a:rPr>
              <a:t>“Since starting at Murray Park there has been no time for nerves, just excitement. I am delighted to continue my journey here, whilst inspiring others on my way” (Miss Bunting – Science)</a:t>
            </a:r>
            <a:endParaRPr lang="en-GB" sz="1400" dirty="0">
              <a:solidFill>
                <a:schemeClr val="bg1"/>
              </a:solidFill>
              <a:effectLst/>
              <a:latin typeface="Trebuchet MS" panose="020B0603020202020204" pitchFamily="34" charset="0"/>
              <a:ea typeface="Calibri" panose="020F0502020204030204" pitchFamily="34" charset="0"/>
            </a:endParaRPr>
          </a:p>
        </p:txBody>
      </p:sp>
      <p:sp>
        <p:nvSpPr>
          <p:cNvPr id="22" name="Rectangle 21">
            <a:extLst>
              <a:ext uri="{FF2B5EF4-FFF2-40B4-BE49-F238E27FC236}">
                <a16:creationId xmlns:a16="http://schemas.microsoft.com/office/drawing/2014/main" id="{4464304D-B4A3-4182-B301-FE6E9AA80263}"/>
              </a:ext>
            </a:extLst>
          </p:cNvPr>
          <p:cNvSpPr/>
          <p:nvPr/>
        </p:nvSpPr>
        <p:spPr>
          <a:xfrm>
            <a:off x="0" y="4547860"/>
            <a:ext cx="6858000" cy="624710"/>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C23319EB-DE49-4177-B49B-BC9446197DDD}"/>
              </a:ext>
            </a:extLst>
          </p:cNvPr>
          <p:cNvSpPr/>
          <p:nvPr/>
        </p:nvSpPr>
        <p:spPr>
          <a:xfrm>
            <a:off x="0" y="4483742"/>
            <a:ext cx="6868427" cy="62471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Trajan Pro" panose="02020502050506020301" pitchFamily="18" charset="0"/>
                <a:ea typeface="+mn-ea"/>
                <a:cs typeface="+mn-cs"/>
              </a:rPr>
              <a:t>SAFEGUARDING INFORMATION</a:t>
            </a:r>
          </a:p>
        </p:txBody>
      </p:sp>
      <p:sp>
        <p:nvSpPr>
          <p:cNvPr id="25" name="TextBox 24">
            <a:extLst>
              <a:ext uri="{FF2B5EF4-FFF2-40B4-BE49-F238E27FC236}">
                <a16:creationId xmlns:a16="http://schemas.microsoft.com/office/drawing/2014/main" id="{0471B286-0F77-457E-A7B7-B19D413DE976}"/>
              </a:ext>
            </a:extLst>
          </p:cNvPr>
          <p:cNvSpPr txBox="1"/>
          <p:nvPr/>
        </p:nvSpPr>
        <p:spPr>
          <a:xfrm>
            <a:off x="50742" y="5108452"/>
            <a:ext cx="6756516" cy="4039567"/>
          </a:xfrm>
          <a:prstGeom prst="rect">
            <a:avLst/>
          </a:prstGeom>
          <a:noFill/>
        </p:spPr>
        <p:txBody>
          <a:bodyPr wrap="square">
            <a:spAutoFit/>
          </a:bodyPr>
          <a:lstStyle/>
          <a:p>
            <a:pPr marL="0" indent="0" algn="just">
              <a:spcAft>
                <a:spcPts val="0"/>
              </a:spcAft>
              <a:buNone/>
            </a:pPr>
            <a:r>
              <a:rPr lang="en-GB" sz="1350" dirty="0">
                <a:solidFill>
                  <a:srgbClr val="000000"/>
                </a:solidFill>
                <a:latin typeface="Trebuchet MS" panose="020B0603020202020204" pitchFamily="34" charset="0"/>
                <a:ea typeface="Calibri" panose="020F0502020204030204" pitchFamily="34" charset="0"/>
              </a:rPr>
              <a:t>Murray Park School shares a commitment to safeguard and promote the welfare of children and young people. Our commitment is underpinned by robust processes and procedures that seek to maximise opportunity, minimise risk and continuously promote a culture that embraces the ethos of safeguarding amongst our workforce. </a:t>
            </a:r>
          </a:p>
          <a:p>
            <a:pPr marL="0" indent="0" algn="just">
              <a:spcAft>
                <a:spcPts val="0"/>
              </a:spcAft>
              <a:buNone/>
            </a:pPr>
            <a:r>
              <a:rPr lang="en-GB" sz="1350" dirty="0">
                <a:solidFill>
                  <a:srgbClr val="000000"/>
                </a:solidFill>
                <a:latin typeface="Trebuchet MS" panose="020B0603020202020204" pitchFamily="34" charset="0"/>
                <a:ea typeface="Calibri" panose="020F0502020204030204" pitchFamily="34" charset="0"/>
              </a:rPr>
              <a:t>This post is Exempt from the Rehabilitation of Offenders Act 1974 and the amendments to the Exceptions Order 1975, 2013 and 2020 and is subject to an enhanced DBS Disclosure check. </a:t>
            </a:r>
          </a:p>
          <a:p>
            <a:pPr marL="0" indent="0" algn="just">
              <a:spcAft>
                <a:spcPts val="0"/>
              </a:spcAft>
              <a:buNone/>
            </a:pPr>
            <a:endParaRPr lang="en-GB" sz="1350" b="1" dirty="0">
              <a:latin typeface="Trebuchet MS" panose="020B0603020202020204" pitchFamily="34" charset="0"/>
              <a:ea typeface="Times New Roman" panose="02020603050405020304" pitchFamily="18" charset="0"/>
            </a:endParaRPr>
          </a:p>
          <a:p>
            <a:pPr marL="0" indent="0" algn="just">
              <a:spcAft>
                <a:spcPts val="0"/>
              </a:spcAft>
              <a:buNone/>
            </a:pPr>
            <a:r>
              <a:rPr lang="en-GB" sz="1350" b="1" dirty="0">
                <a:latin typeface="Trebuchet MS" panose="020B0603020202020204" pitchFamily="34" charset="0"/>
                <a:ea typeface="Times New Roman" panose="02020603050405020304" pitchFamily="18" charset="0"/>
              </a:rPr>
              <a:t>Recruitment Information</a:t>
            </a:r>
          </a:p>
          <a:p>
            <a:pPr marL="0" indent="0" algn="just">
              <a:spcAft>
                <a:spcPts val="0"/>
              </a:spcAft>
              <a:buNone/>
            </a:pPr>
            <a:r>
              <a:rPr lang="en-GB" sz="1350" dirty="0">
                <a:latin typeface="Trebuchet MS" panose="020B0603020202020204" pitchFamily="34" charset="0"/>
                <a:ea typeface="Times New Roman" panose="02020603050405020304" pitchFamily="18" charset="0"/>
              </a:rPr>
              <a:t>The application form must be completed in line with our Important Recruitment Information section on the school website.  It is an offence to apply for the role if you are barred from engaging in regulated activity relevant to children.</a:t>
            </a:r>
          </a:p>
          <a:p>
            <a:pPr marL="342900" lvl="0" indent="-342900" algn="just">
              <a:spcAft>
                <a:spcPts val="0"/>
              </a:spcAft>
              <a:buFont typeface="Symbol" panose="05050102010706020507" pitchFamily="18" charset="2"/>
              <a:buChar char=""/>
            </a:pPr>
            <a:r>
              <a:rPr lang="en-GB" sz="1350" dirty="0">
                <a:latin typeface="Trebuchet MS" panose="020B0603020202020204" pitchFamily="34" charset="0"/>
                <a:ea typeface="Calibri" panose="020F0502020204030204" pitchFamily="34" charset="0"/>
                <a:cs typeface="Calibri" panose="020F0502020204030204" pitchFamily="34" charset="0"/>
              </a:rPr>
              <a:t>Child Protection and Safeguarding Policy </a:t>
            </a:r>
            <a:endParaRPr lang="en-GB" sz="1350" dirty="0">
              <a:latin typeface="Trebuchet MS" panose="020B060302020202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n-GB" sz="1350" dirty="0">
                <a:latin typeface="Trebuchet MS" panose="020B0603020202020204" pitchFamily="34" charset="0"/>
                <a:ea typeface="Calibri" panose="020F0502020204030204" pitchFamily="34" charset="0"/>
                <a:cs typeface="Calibri" panose="020F0502020204030204" pitchFamily="34" charset="0"/>
              </a:rPr>
              <a:t>Recruitment of Ex Offenders  </a:t>
            </a:r>
            <a:endParaRPr lang="en-GB" sz="1350" dirty="0">
              <a:latin typeface="Trebuchet MS" panose="020B060302020202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n-GB" sz="1350" dirty="0">
                <a:latin typeface="Trebuchet MS" panose="020B0603020202020204" pitchFamily="34" charset="0"/>
                <a:ea typeface="Calibri" panose="020F0502020204030204" pitchFamily="34" charset="0"/>
                <a:cs typeface="Calibri" panose="020F0502020204030204" pitchFamily="34" charset="0"/>
              </a:rPr>
              <a:t>The Equality and Diversity Form</a:t>
            </a:r>
            <a:endParaRPr lang="en-GB" sz="1350" dirty="0">
              <a:latin typeface="Trebuchet MS" panose="020B060302020202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n-GB" sz="1350" dirty="0">
                <a:latin typeface="Trebuchet MS" panose="020B0603020202020204" pitchFamily="34" charset="0"/>
                <a:ea typeface="Calibri" panose="020F0502020204030204" pitchFamily="34" charset="0"/>
                <a:cs typeface="Calibri" panose="020F0502020204030204" pitchFamily="34" charset="0"/>
              </a:rPr>
              <a:t>GDPR Privacy Notice</a:t>
            </a:r>
            <a:endParaRPr lang="en-GB" sz="1350" dirty="0">
              <a:latin typeface="Trebuchet MS" panose="020B0603020202020204" pitchFamily="34" charset="0"/>
              <a:ea typeface="Calibri" panose="020F0502020204030204" pitchFamily="34" charset="0"/>
              <a:cs typeface="Times New Roman" panose="02020603050405020304" pitchFamily="18" charset="0"/>
            </a:endParaRPr>
          </a:p>
          <a:p>
            <a:pPr algn="just">
              <a:spcAft>
                <a:spcPts val="0"/>
              </a:spcAft>
            </a:pPr>
            <a:r>
              <a:rPr lang="en-GB" sz="1350" dirty="0">
                <a:latin typeface="Trebuchet MS" panose="020B0603020202020204" pitchFamily="34" charset="0"/>
                <a:ea typeface="Times New Roman" panose="02020603050405020304" pitchFamily="18" charset="0"/>
              </a:rPr>
              <a:t>   Recruitment Policy</a:t>
            </a:r>
          </a:p>
          <a:p>
            <a:pPr marL="0" indent="0" algn="just">
              <a:spcAft>
                <a:spcPts val="0"/>
              </a:spcAft>
              <a:buNone/>
            </a:pPr>
            <a:r>
              <a:rPr lang="en-GB" sz="1350" dirty="0">
                <a:latin typeface="Trebuchet MS" panose="020B0603020202020204" pitchFamily="34" charset="0"/>
                <a:ea typeface="Times New Roman" panose="02020603050405020304" pitchFamily="18" charset="0"/>
              </a:rPr>
              <a:t>These documents can be found using following the link: </a:t>
            </a:r>
            <a:r>
              <a:rPr lang="en-GB" sz="1350" u="sng" dirty="0">
                <a:solidFill>
                  <a:srgbClr val="0563C1"/>
                </a:solidFill>
                <a:latin typeface="Trebuchet MS" panose="020B0603020202020204" pitchFamily="34" charset="0"/>
                <a:ea typeface="Times New Roman" panose="02020603050405020304" pitchFamily="18" charset="0"/>
                <a:hlinkClick r:id="rId4"/>
              </a:rPr>
              <a:t>https://www.murraypark.derby.sch.uk/key-information/vacancies/</a:t>
            </a:r>
            <a:endParaRPr lang="en-GB" sz="1350" dirty="0">
              <a:latin typeface="Trebuchet MS" panose="020B0603020202020204" pitchFamily="34" charset="0"/>
              <a:ea typeface="Times New Roman" panose="02020603050405020304" pitchFamily="18" charset="0"/>
            </a:endParaRPr>
          </a:p>
        </p:txBody>
      </p:sp>
      <p:graphicFrame>
        <p:nvGraphicFramePr>
          <p:cNvPr id="4" name="Table 4">
            <a:extLst>
              <a:ext uri="{FF2B5EF4-FFF2-40B4-BE49-F238E27FC236}">
                <a16:creationId xmlns:a16="http://schemas.microsoft.com/office/drawing/2014/main" id="{C97BA69F-7A7C-2B2B-1B9C-D08EE35131E5}"/>
              </a:ext>
            </a:extLst>
          </p:cNvPr>
          <p:cNvGraphicFramePr>
            <a:graphicFrameLocks noGrp="1"/>
          </p:cNvGraphicFramePr>
          <p:nvPr>
            <p:extLst>
              <p:ext uri="{D42A27DB-BD31-4B8C-83A1-F6EECF244321}">
                <p14:modId xmlns:p14="http://schemas.microsoft.com/office/powerpoint/2010/main" val="1592790654"/>
              </p:ext>
            </p:extLst>
          </p:nvPr>
        </p:nvGraphicFramePr>
        <p:xfrm>
          <a:off x="83613" y="1364706"/>
          <a:ext cx="6690774" cy="3066823"/>
        </p:xfrm>
        <a:graphic>
          <a:graphicData uri="http://schemas.openxmlformats.org/drawingml/2006/table">
            <a:tbl>
              <a:tblPr firstRow="1" bandRow="1">
                <a:tableStyleId>{5940675A-B579-460E-94D1-54222C63F5DA}</a:tableStyleId>
              </a:tblPr>
              <a:tblGrid>
                <a:gridCol w="1265502">
                  <a:extLst>
                    <a:ext uri="{9D8B030D-6E8A-4147-A177-3AD203B41FA5}">
                      <a16:colId xmlns:a16="http://schemas.microsoft.com/office/drawing/2014/main" val="2182446432"/>
                    </a:ext>
                  </a:extLst>
                </a:gridCol>
                <a:gridCol w="5425272">
                  <a:extLst>
                    <a:ext uri="{9D8B030D-6E8A-4147-A177-3AD203B41FA5}">
                      <a16:colId xmlns:a16="http://schemas.microsoft.com/office/drawing/2014/main" val="3935978199"/>
                    </a:ext>
                  </a:extLst>
                </a:gridCol>
              </a:tblGrid>
              <a:tr h="765765">
                <a:tc>
                  <a:txBody>
                    <a:bodyPr/>
                    <a:lstStyle/>
                    <a:p>
                      <a:pPr algn="l"/>
                      <a:r>
                        <a:rPr lang="en-GB" b="0" dirty="0">
                          <a:solidFill>
                            <a:schemeClr val="bg1"/>
                          </a:solidFill>
                        </a:rPr>
                        <a:t>Quality of Education</a:t>
                      </a:r>
                    </a:p>
                  </a:txBody>
                  <a:tcPr anchor="ctr">
                    <a:solidFill>
                      <a:srgbClr val="002060"/>
                    </a:solidFill>
                  </a:tcPr>
                </a:tc>
                <a:tc>
                  <a:txBody>
                    <a:bodyPr/>
                    <a:lstStyle/>
                    <a:p>
                      <a:r>
                        <a:rPr lang="en-GB" sz="1350" b="0" kern="1200" dirty="0">
                          <a:solidFill>
                            <a:sysClr val="windowText" lastClr="000000"/>
                          </a:solidFill>
                          <a:effectLst/>
                        </a:rPr>
                        <a:t>“Leaders have designed an ambitious curriculum that allows pupils to learn a broad range of knowledge.”</a:t>
                      </a:r>
                    </a:p>
                    <a:p>
                      <a:r>
                        <a:rPr lang="en-GB" sz="1350" b="0" kern="1200" dirty="0">
                          <a:solidFill>
                            <a:sysClr val="windowText" lastClr="000000"/>
                          </a:solidFill>
                          <a:effectLst/>
                        </a:rPr>
                        <a:t>“Leaders have planned assessments to check pupils' understanding.”</a:t>
                      </a:r>
                      <a:endParaRPr lang="en-GB" sz="1350" b="0" kern="1200" dirty="0">
                        <a:solidFill>
                          <a:sysClr val="windowText" lastClr="000000"/>
                        </a:solidFill>
                        <a:effectLst/>
                        <a:latin typeface="+mn-lt"/>
                        <a:ea typeface="+mn-ea"/>
                        <a:cs typeface="+mn-cs"/>
                      </a:endParaRPr>
                    </a:p>
                  </a:txBody>
                  <a:tcPr/>
                </a:tc>
                <a:extLst>
                  <a:ext uri="{0D108BD9-81ED-4DB2-BD59-A6C34878D82A}">
                    <a16:rowId xmlns:a16="http://schemas.microsoft.com/office/drawing/2014/main" val="905779583"/>
                  </a:ext>
                </a:extLst>
              </a:tr>
              <a:tr h="765765">
                <a:tc>
                  <a:txBody>
                    <a:bodyPr/>
                    <a:lstStyle/>
                    <a:p>
                      <a:pPr algn="l"/>
                      <a:r>
                        <a:rPr lang="en-GB" b="0" dirty="0">
                          <a:solidFill>
                            <a:schemeClr val="bg1"/>
                          </a:solidFill>
                        </a:rPr>
                        <a:t>Behaviour and Attitudes</a:t>
                      </a:r>
                    </a:p>
                  </a:txBody>
                  <a:tcPr anchor="ctr">
                    <a:solidFill>
                      <a:srgbClr val="002060"/>
                    </a:solidFill>
                  </a:tcPr>
                </a:tc>
                <a:tc>
                  <a:txBody>
                    <a:bodyPr/>
                    <a:lstStyle/>
                    <a:p>
                      <a:r>
                        <a:rPr lang="en-GB" sz="1350" b="0" kern="1200" dirty="0">
                          <a:solidFill>
                            <a:sysClr val="windowText" lastClr="000000"/>
                          </a:solidFill>
                          <a:effectLst/>
                        </a:rPr>
                        <a:t>“Pupils are happy and safe at Murray Park. They know teachers acre about them.”</a:t>
                      </a:r>
                    </a:p>
                    <a:p>
                      <a:r>
                        <a:rPr lang="en-GB" sz="1350" b="0" kern="1200" dirty="0">
                          <a:solidFill>
                            <a:sysClr val="windowText" lastClr="000000"/>
                          </a:solidFill>
                          <a:effectLst/>
                        </a:rPr>
                        <a:t>“Leaders have ensured that classrooms are places where pupils can learn.”</a:t>
                      </a:r>
                      <a:endParaRPr lang="en-GB" sz="1350" b="0" kern="1200" dirty="0">
                        <a:solidFill>
                          <a:sysClr val="windowText" lastClr="000000"/>
                        </a:solidFill>
                        <a:effectLst/>
                        <a:latin typeface="+mn-lt"/>
                        <a:ea typeface="+mn-ea"/>
                        <a:cs typeface="+mn-cs"/>
                      </a:endParaRPr>
                    </a:p>
                  </a:txBody>
                  <a:tcPr/>
                </a:tc>
                <a:extLst>
                  <a:ext uri="{0D108BD9-81ED-4DB2-BD59-A6C34878D82A}">
                    <a16:rowId xmlns:a16="http://schemas.microsoft.com/office/drawing/2014/main" val="1111569241"/>
                  </a:ext>
                </a:extLst>
              </a:tr>
              <a:tr h="988084">
                <a:tc>
                  <a:txBody>
                    <a:bodyPr/>
                    <a:lstStyle/>
                    <a:p>
                      <a:pPr algn="l"/>
                      <a:r>
                        <a:rPr lang="en-GB" b="0" dirty="0">
                          <a:solidFill>
                            <a:schemeClr val="bg1"/>
                          </a:solidFill>
                        </a:rPr>
                        <a:t>Personal Development</a:t>
                      </a:r>
                    </a:p>
                  </a:txBody>
                  <a:tcPr anchor="ctr">
                    <a:solidFill>
                      <a:srgbClr val="002060"/>
                    </a:solidFill>
                  </a:tcPr>
                </a:tc>
                <a:tc>
                  <a:txBody>
                    <a:bodyPr/>
                    <a:lstStyle/>
                    <a:p>
                      <a:r>
                        <a:rPr lang="en-GB" sz="1350" b="0" kern="1200" dirty="0">
                          <a:solidFill>
                            <a:sysClr val="windowText" lastClr="000000"/>
                          </a:solidFill>
                          <a:effectLst/>
                        </a:rPr>
                        <a:t>“The 'Charter for Success' encourages pupils to engage in activities such as theatre trips and cookery.”</a:t>
                      </a:r>
                    </a:p>
                    <a:p>
                      <a:r>
                        <a:rPr lang="en-GB" sz="1350" b="0" kern="1200" dirty="0">
                          <a:solidFill>
                            <a:sysClr val="windowText" lastClr="000000"/>
                          </a:solidFill>
                          <a:effectLst/>
                        </a:rPr>
                        <a:t>“Leaders ensure that all pupils have opportunities to gain different cultural experiences.”</a:t>
                      </a:r>
                      <a:endParaRPr lang="en-GB" sz="1350" b="0" kern="1200" dirty="0">
                        <a:solidFill>
                          <a:sysClr val="windowText" lastClr="000000"/>
                        </a:solidFill>
                        <a:effectLst/>
                        <a:latin typeface="+mn-lt"/>
                        <a:ea typeface="+mn-ea"/>
                        <a:cs typeface="+mn-cs"/>
                      </a:endParaRPr>
                    </a:p>
                  </a:txBody>
                  <a:tcPr/>
                </a:tc>
                <a:extLst>
                  <a:ext uri="{0D108BD9-81ED-4DB2-BD59-A6C34878D82A}">
                    <a16:rowId xmlns:a16="http://schemas.microsoft.com/office/drawing/2014/main" val="2258748755"/>
                  </a:ext>
                </a:extLst>
              </a:tr>
              <a:tr h="547209">
                <a:tc>
                  <a:txBody>
                    <a:bodyPr/>
                    <a:lstStyle/>
                    <a:p>
                      <a:pPr algn="l"/>
                      <a:r>
                        <a:rPr lang="en-GB" b="0" dirty="0">
                          <a:solidFill>
                            <a:schemeClr val="bg1"/>
                          </a:solidFill>
                        </a:rPr>
                        <a:t>Leadership and Management </a:t>
                      </a:r>
                    </a:p>
                  </a:txBody>
                  <a:tcPr anchor="ctr">
                    <a:solidFill>
                      <a:srgbClr val="002060"/>
                    </a:solidFill>
                  </a:tcPr>
                </a:tc>
                <a:tc>
                  <a:txBody>
                    <a:bodyPr/>
                    <a:lstStyle/>
                    <a:p>
                      <a:r>
                        <a:rPr lang="en-GB" sz="1350" b="0" kern="1200" dirty="0">
                          <a:solidFill>
                            <a:sysClr val="windowText" lastClr="000000"/>
                          </a:solidFill>
                          <a:effectLst/>
                        </a:rPr>
                        <a:t>“Leaders have prioritised reading.”</a:t>
                      </a:r>
                    </a:p>
                    <a:p>
                      <a:r>
                        <a:rPr lang="en-GB" sz="1350" b="0" kern="1200" dirty="0">
                          <a:solidFill>
                            <a:sysClr val="windowText" lastClr="000000"/>
                          </a:solidFill>
                          <a:effectLst/>
                        </a:rPr>
                        <a:t>“Leaders have created a culture of safeguarding.”</a:t>
                      </a:r>
                      <a:endParaRPr lang="en-GB" sz="1350" b="0" kern="1200" dirty="0">
                        <a:solidFill>
                          <a:sysClr val="windowText" lastClr="000000"/>
                        </a:solidFill>
                        <a:effectLst/>
                        <a:latin typeface="+mn-lt"/>
                        <a:ea typeface="+mn-ea"/>
                        <a:cs typeface="+mn-cs"/>
                      </a:endParaRPr>
                    </a:p>
                  </a:txBody>
                  <a:tcPr/>
                </a:tc>
                <a:extLst>
                  <a:ext uri="{0D108BD9-81ED-4DB2-BD59-A6C34878D82A}">
                    <a16:rowId xmlns:a16="http://schemas.microsoft.com/office/drawing/2014/main" val="2363797438"/>
                  </a:ext>
                </a:extLst>
              </a:tr>
            </a:tbl>
          </a:graphicData>
        </a:graphic>
      </p:graphicFrame>
    </p:spTree>
    <p:extLst>
      <p:ext uri="{BB962C8B-B14F-4D97-AF65-F5344CB8AC3E}">
        <p14:creationId xmlns:p14="http://schemas.microsoft.com/office/powerpoint/2010/main" val="4002630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33512"/>
            <a:ext cx="6858000" cy="624710"/>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p:cNvSpPr/>
          <p:nvPr/>
        </p:nvSpPr>
        <p:spPr>
          <a:xfrm>
            <a:off x="0" y="1"/>
            <a:ext cx="6858000" cy="6044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latin typeface="Trajan Pro" panose="02020502050506020301" pitchFamily="18" charset="0"/>
              </a:rPr>
              <a:t>Staff Well-being</a:t>
            </a:r>
          </a:p>
        </p:txBody>
      </p:sp>
      <p:sp>
        <p:nvSpPr>
          <p:cNvPr id="12" name="Flowchart: Manual Input 11"/>
          <p:cNvSpPr/>
          <p:nvPr/>
        </p:nvSpPr>
        <p:spPr>
          <a:xfrm>
            <a:off x="0" y="9053996"/>
            <a:ext cx="6858000" cy="852004"/>
          </a:xfrm>
          <a:prstGeom prst="flowChartManualInpu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6600"/>
              </a:solidFill>
            </a:endParaRPr>
          </a:p>
        </p:txBody>
      </p:sp>
      <p:sp>
        <p:nvSpPr>
          <p:cNvPr id="3" name="Flowchart: Manual Input 2"/>
          <p:cNvSpPr/>
          <p:nvPr/>
        </p:nvSpPr>
        <p:spPr>
          <a:xfrm>
            <a:off x="0" y="9083243"/>
            <a:ext cx="6858000" cy="807203"/>
          </a:xfrm>
          <a:prstGeom prst="flowChartManualInpu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6600"/>
              </a:solidFill>
            </a:endParaRPr>
          </a:p>
        </p:txBody>
      </p:sp>
      <p:pic>
        <p:nvPicPr>
          <p:cNvPr id="28" name="Picture 27"/>
          <p:cNvPicPr>
            <a:picLocks noChangeAspect="1"/>
          </p:cNvPicPr>
          <p:nvPr/>
        </p:nvPicPr>
        <p:blipFill>
          <a:blip r:embed="rId2"/>
          <a:stretch>
            <a:fillRect/>
          </a:stretch>
        </p:blipFill>
        <p:spPr>
          <a:xfrm>
            <a:off x="6122359" y="9192820"/>
            <a:ext cx="619156" cy="619156"/>
          </a:xfrm>
          <a:prstGeom prst="rect">
            <a:avLst/>
          </a:prstGeom>
        </p:spPr>
      </p:pic>
      <p:sp>
        <p:nvSpPr>
          <p:cNvPr id="2" name="Rectangle 1"/>
          <p:cNvSpPr/>
          <p:nvPr/>
        </p:nvSpPr>
        <p:spPr>
          <a:xfrm>
            <a:off x="0" y="682916"/>
            <a:ext cx="6858000" cy="1077218"/>
          </a:xfrm>
          <a:prstGeom prst="rect">
            <a:avLst/>
          </a:prstGeom>
        </p:spPr>
        <p:txBody>
          <a:bodyPr wrap="square">
            <a:spAutoFit/>
          </a:bodyPr>
          <a:lstStyle/>
          <a:p>
            <a:pPr algn="just"/>
            <a:r>
              <a:rPr lang="en-GB" sz="1600" dirty="0">
                <a:latin typeface="Trebuchet MS" panose="020B0603020202020204" pitchFamily="34" charset="0"/>
              </a:rPr>
              <a:t>Murray Park considers the well-being of staff to be important. Decisions in terms of staff support make well-being a priority. Anything that can be done to support staff in their role will be considered. See below for 10 things we do for staff-wellbeing: </a:t>
            </a:r>
          </a:p>
        </p:txBody>
      </p:sp>
      <p:graphicFrame>
        <p:nvGraphicFramePr>
          <p:cNvPr id="4" name="Table 4">
            <a:extLst>
              <a:ext uri="{FF2B5EF4-FFF2-40B4-BE49-F238E27FC236}">
                <a16:creationId xmlns:a16="http://schemas.microsoft.com/office/drawing/2014/main" id="{AAA689FA-FB0E-9BEB-FF46-ADBFDED033B2}"/>
              </a:ext>
            </a:extLst>
          </p:cNvPr>
          <p:cNvGraphicFramePr>
            <a:graphicFrameLocks noGrp="1"/>
          </p:cNvGraphicFramePr>
          <p:nvPr>
            <p:extLst>
              <p:ext uri="{D42A27DB-BD31-4B8C-83A1-F6EECF244321}">
                <p14:modId xmlns:p14="http://schemas.microsoft.com/office/powerpoint/2010/main" val="404443787"/>
              </p:ext>
            </p:extLst>
          </p:nvPr>
        </p:nvGraphicFramePr>
        <p:xfrm>
          <a:off x="76199" y="1807328"/>
          <a:ext cx="6665316" cy="7166574"/>
        </p:xfrm>
        <a:graphic>
          <a:graphicData uri="http://schemas.openxmlformats.org/drawingml/2006/table">
            <a:tbl>
              <a:tblPr firstRow="1" bandRow="1">
                <a:tableStyleId>{2D5ABB26-0587-4C30-8999-92F81FD0307C}</a:tableStyleId>
              </a:tblPr>
              <a:tblGrid>
                <a:gridCol w="753141">
                  <a:extLst>
                    <a:ext uri="{9D8B030D-6E8A-4147-A177-3AD203B41FA5}">
                      <a16:colId xmlns:a16="http://schemas.microsoft.com/office/drawing/2014/main" val="1357715492"/>
                    </a:ext>
                  </a:extLst>
                </a:gridCol>
                <a:gridCol w="5912175">
                  <a:extLst>
                    <a:ext uri="{9D8B030D-6E8A-4147-A177-3AD203B41FA5}">
                      <a16:colId xmlns:a16="http://schemas.microsoft.com/office/drawing/2014/main" val="2916234703"/>
                    </a:ext>
                  </a:extLst>
                </a:gridCol>
              </a:tblGrid>
              <a:tr h="704846">
                <a:tc>
                  <a:txBody>
                    <a:bodyPr/>
                    <a:lstStyle/>
                    <a:p>
                      <a:endParaRPr lang="en-GB" dirty="0"/>
                    </a:p>
                  </a:txBody>
                  <a:tcPr anchor="ctr"/>
                </a:tc>
                <a:tc>
                  <a:txBody>
                    <a:bodyPr/>
                    <a:lstStyle/>
                    <a:p>
                      <a:r>
                        <a:rPr lang="en-GB" sz="1600" b="0" dirty="0"/>
                        <a:t>Opportunity for flexible working for all staff.</a:t>
                      </a:r>
                      <a:endParaRPr lang="en-GB" sz="1600" b="0" dirty="0">
                        <a:latin typeface="Trebuchet MS" panose="020B0603020202020204" pitchFamily="34" charset="0"/>
                      </a:endParaRPr>
                    </a:p>
                  </a:txBody>
                  <a:tcPr anchor="ctr"/>
                </a:tc>
                <a:extLst>
                  <a:ext uri="{0D108BD9-81ED-4DB2-BD59-A6C34878D82A}">
                    <a16:rowId xmlns:a16="http://schemas.microsoft.com/office/drawing/2014/main" val="54926776"/>
                  </a:ext>
                </a:extLst>
              </a:tr>
              <a:tr h="704846">
                <a:tc>
                  <a:txBody>
                    <a:bodyPr/>
                    <a:lstStyle/>
                    <a:p>
                      <a:endParaRPr lang="en-GB" dirty="0"/>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600" b="0" dirty="0"/>
                        <a:t>A robust and centralised behaviour system, including an internal Alternative Provision. </a:t>
                      </a:r>
                      <a:endParaRPr lang="en-GB" sz="1600" b="0" dirty="0">
                        <a:latin typeface="Trebuchet MS" panose="020B0603020202020204" pitchFamily="34" charset="0"/>
                      </a:endParaRPr>
                    </a:p>
                  </a:txBody>
                  <a:tcPr anchor="ctr"/>
                </a:tc>
                <a:extLst>
                  <a:ext uri="{0D108BD9-81ED-4DB2-BD59-A6C34878D82A}">
                    <a16:rowId xmlns:a16="http://schemas.microsoft.com/office/drawing/2014/main" val="4059404412"/>
                  </a:ext>
                </a:extLst>
              </a:tr>
              <a:tr h="704846">
                <a:tc>
                  <a:txBody>
                    <a:bodyPr/>
                    <a:lstStyle/>
                    <a:p>
                      <a:endParaRPr lang="en-GB" dirty="0"/>
                    </a:p>
                  </a:txBody>
                  <a:tcPr anchor="ctr"/>
                </a:tc>
                <a:tc>
                  <a:txBody>
                    <a:bodyPr/>
                    <a:lstStyle/>
                    <a:p>
                      <a:r>
                        <a:rPr lang="en-GB" sz="1600" b="0" dirty="0"/>
                        <a:t>A designated, trained, mental health leader.</a:t>
                      </a:r>
                      <a:endParaRPr lang="en-GB" sz="1600" b="0" dirty="0">
                        <a:latin typeface="Trebuchet MS" panose="020B0603020202020204" pitchFamily="34" charset="0"/>
                      </a:endParaRPr>
                    </a:p>
                  </a:txBody>
                  <a:tcPr anchor="ctr"/>
                </a:tc>
                <a:extLst>
                  <a:ext uri="{0D108BD9-81ED-4DB2-BD59-A6C34878D82A}">
                    <a16:rowId xmlns:a16="http://schemas.microsoft.com/office/drawing/2014/main" val="2446322883"/>
                  </a:ext>
                </a:extLst>
              </a:tr>
              <a:tr h="704846">
                <a:tc>
                  <a:txBody>
                    <a:bodyPr/>
                    <a:lstStyle/>
                    <a:p>
                      <a:endParaRPr lang="en-GB" dirty="0"/>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600" b="0" dirty="0"/>
                        <a:t>A Leadership Team who fully consider staff workload and wellbeing when considering any changes to practice or systems. </a:t>
                      </a:r>
                      <a:endParaRPr lang="en-GB" sz="1600" b="0" dirty="0">
                        <a:latin typeface="Trebuchet MS" panose="020B0603020202020204" pitchFamily="34" charset="0"/>
                      </a:endParaRPr>
                    </a:p>
                  </a:txBody>
                  <a:tcPr anchor="ctr"/>
                </a:tc>
                <a:extLst>
                  <a:ext uri="{0D108BD9-81ED-4DB2-BD59-A6C34878D82A}">
                    <a16:rowId xmlns:a16="http://schemas.microsoft.com/office/drawing/2014/main" val="38908735"/>
                  </a:ext>
                </a:extLst>
              </a:tr>
              <a:tr h="704846">
                <a:tc>
                  <a:txBody>
                    <a:bodyPr/>
                    <a:lstStyle/>
                    <a:p>
                      <a:endParaRPr lang="en-GB" dirty="0"/>
                    </a:p>
                  </a:txBody>
                  <a:tcPr anchor="ctr"/>
                </a:tc>
                <a:tc>
                  <a:txBody>
                    <a:bodyPr/>
                    <a:lstStyle/>
                    <a:p>
                      <a:r>
                        <a:rPr lang="en-GB" sz="1600" b="0" dirty="0"/>
                        <a:t>Paid lunch duties, including a free meal. </a:t>
                      </a:r>
                      <a:endParaRPr lang="en-GB" sz="1600" b="0" dirty="0">
                        <a:latin typeface="Trebuchet MS" panose="020B0603020202020204" pitchFamily="34" charset="0"/>
                      </a:endParaRPr>
                    </a:p>
                  </a:txBody>
                  <a:tcPr anchor="ctr"/>
                </a:tc>
                <a:extLst>
                  <a:ext uri="{0D108BD9-81ED-4DB2-BD59-A6C34878D82A}">
                    <a16:rowId xmlns:a16="http://schemas.microsoft.com/office/drawing/2014/main" val="3882836116"/>
                  </a:ext>
                </a:extLst>
              </a:tr>
              <a:tr h="704846">
                <a:tc>
                  <a:txBody>
                    <a:bodyPr/>
                    <a:lstStyle/>
                    <a:p>
                      <a:endParaRPr lang="en-GB" dirty="0"/>
                    </a:p>
                  </a:txBody>
                  <a:tcPr anchor="ctr"/>
                </a:tc>
                <a:tc>
                  <a:txBody>
                    <a:bodyPr/>
                    <a:lstStyle/>
                    <a:p>
                      <a:r>
                        <a:rPr lang="en-GB" sz="1600" b="0" dirty="0"/>
                        <a:t>CPD for all staff, in all roles, including whole-school and opportunities for any bespoke courses. </a:t>
                      </a:r>
                      <a:endParaRPr lang="en-GB" sz="1600" b="0" dirty="0">
                        <a:latin typeface="Trebuchet MS" panose="020B0603020202020204" pitchFamily="34" charset="0"/>
                      </a:endParaRPr>
                    </a:p>
                  </a:txBody>
                  <a:tcPr anchor="ctr"/>
                </a:tc>
                <a:extLst>
                  <a:ext uri="{0D108BD9-81ED-4DB2-BD59-A6C34878D82A}">
                    <a16:rowId xmlns:a16="http://schemas.microsoft.com/office/drawing/2014/main" val="664418876"/>
                  </a:ext>
                </a:extLst>
              </a:tr>
              <a:tr h="704846">
                <a:tc>
                  <a:txBody>
                    <a:bodyPr/>
                    <a:lstStyle/>
                    <a:p>
                      <a:endParaRPr lang="en-GB" dirty="0"/>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600" b="0" dirty="0"/>
                        <a:t>Latest technology, including new laptops for teachers. </a:t>
                      </a:r>
                      <a:endParaRPr lang="en-GB" sz="1600" b="0" dirty="0">
                        <a:latin typeface="Trebuchet MS" panose="020B0603020202020204" pitchFamily="34" charset="0"/>
                      </a:endParaRPr>
                    </a:p>
                  </a:txBody>
                  <a:tcPr anchor="ctr"/>
                </a:tc>
                <a:extLst>
                  <a:ext uri="{0D108BD9-81ED-4DB2-BD59-A6C34878D82A}">
                    <a16:rowId xmlns:a16="http://schemas.microsoft.com/office/drawing/2014/main" val="3978745925"/>
                  </a:ext>
                </a:extLst>
              </a:tr>
              <a:tr h="704846">
                <a:tc>
                  <a:txBody>
                    <a:bodyPr/>
                    <a:lstStyle/>
                    <a:p>
                      <a:endParaRPr lang="en-GB" dirty="0"/>
                    </a:p>
                  </a:txBody>
                  <a:tcPr anchor="ctr"/>
                </a:tc>
                <a:tc>
                  <a:txBody>
                    <a:bodyPr/>
                    <a:lstStyle/>
                    <a:p>
                      <a:r>
                        <a:rPr lang="en-GB" sz="1600" b="0" dirty="0"/>
                        <a:t>A measured approach to data management, including meeting free weeks during data points. </a:t>
                      </a:r>
                      <a:endParaRPr lang="en-GB" sz="1600" b="0" dirty="0">
                        <a:latin typeface="Trebuchet MS" panose="020B0603020202020204" pitchFamily="34" charset="0"/>
                      </a:endParaRPr>
                    </a:p>
                  </a:txBody>
                  <a:tcPr anchor="ctr"/>
                </a:tc>
                <a:extLst>
                  <a:ext uri="{0D108BD9-81ED-4DB2-BD59-A6C34878D82A}">
                    <a16:rowId xmlns:a16="http://schemas.microsoft.com/office/drawing/2014/main" val="1686078352"/>
                  </a:ext>
                </a:extLst>
              </a:tr>
              <a:tr h="704846">
                <a:tc>
                  <a:txBody>
                    <a:bodyPr/>
                    <a:lstStyle/>
                    <a:p>
                      <a:endParaRPr lang="en-GB" dirty="0"/>
                    </a:p>
                  </a:txBody>
                  <a:tcPr anchor="ctr"/>
                </a:tc>
                <a:tc>
                  <a:txBody>
                    <a:bodyPr/>
                    <a:lstStyle/>
                    <a:p>
                      <a:r>
                        <a:rPr lang="en-GB" sz="1600" b="0" dirty="0"/>
                        <a:t>An approach to pedagogy that ensures we deliver high-quality teaching in each and every lesson, whilst giving staff professional autonomy. </a:t>
                      </a:r>
                      <a:endParaRPr lang="en-GB" sz="1600" b="0" dirty="0">
                        <a:latin typeface="Trebuchet MS" panose="020B0603020202020204" pitchFamily="34" charset="0"/>
                      </a:endParaRPr>
                    </a:p>
                  </a:txBody>
                  <a:tcPr anchor="ctr"/>
                </a:tc>
                <a:extLst>
                  <a:ext uri="{0D108BD9-81ED-4DB2-BD59-A6C34878D82A}">
                    <a16:rowId xmlns:a16="http://schemas.microsoft.com/office/drawing/2014/main" val="3130818889"/>
                  </a:ext>
                </a:extLst>
              </a:tr>
              <a:tr h="704846">
                <a:tc>
                  <a:txBody>
                    <a:bodyPr/>
                    <a:lstStyle/>
                    <a:p>
                      <a:endParaRPr lang="en-GB" dirty="0"/>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600" b="0" dirty="0"/>
                        <a:t>Staff social and sports events. </a:t>
                      </a:r>
                      <a:endParaRPr lang="en-GB" sz="1600" b="0" dirty="0">
                        <a:latin typeface="Trebuchet MS" panose="020B0603020202020204" pitchFamily="34" charset="0"/>
                      </a:endParaRPr>
                    </a:p>
                  </a:txBody>
                  <a:tcPr anchor="ctr"/>
                </a:tc>
                <a:extLst>
                  <a:ext uri="{0D108BD9-81ED-4DB2-BD59-A6C34878D82A}">
                    <a16:rowId xmlns:a16="http://schemas.microsoft.com/office/drawing/2014/main" val="3720181353"/>
                  </a:ext>
                </a:extLst>
              </a:tr>
            </a:tbl>
          </a:graphicData>
        </a:graphic>
      </p:graphicFrame>
      <p:pic>
        <p:nvPicPr>
          <p:cNvPr id="8" name="Graphic 7" descr="Pasta outline">
            <a:extLst>
              <a:ext uri="{FF2B5EF4-FFF2-40B4-BE49-F238E27FC236}">
                <a16:creationId xmlns:a16="http://schemas.microsoft.com/office/drawing/2014/main" id="{E4DFC2F6-1F58-EA91-F41B-584AF68C3FA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4585" y="4676874"/>
            <a:ext cx="623871" cy="623871"/>
          </a:xfrm>
          <a:prstGeom prst="rect">
            <a:avLst/>
          </a:prstGeom>
        </p:spPr>
      </p:pic>
      <p:pic>
        <p:nvPicPr>
          <p:cNvPr id="11" name="Graphic 10" descr="Lecturer outline">
            <a:extLst>
              <a:ext uri="{FF2B5EF4-FFF2-40B4-BE49-F238E27FC236}">
                <a16:creationId xmlns:a16="http://schemas.microsoft.com/office/drawing/2014/main" id="{1C06AA7C-C63F-656A-5B32-BAD1BD2AAC7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56875" y="5403675"/>
            <a:ext cx="623872" cy="623872"/>
          </a:xfrm>
          <a:prstGeom prst="rect">
            <a:avLst/>
          </a:prstGeom>
        </p:spPr>
      </p:pic>
      <p:pic>
        <p:nvPicPr>
          <p:cNvPr id="14" name="Graphic 13" descr="Laptop outline">
            <a:extLst>
              <a:ext uri="{FF2B5EF4-FFF2-40B4-BE49-F238E27FC236}">
                <a16:creationId xmlns:a16="http://schemas.microsoft.com/office/drawing/2014/main" id="{AE53B9EA-9C35-7783-85DF-4BAD0848E35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41885" y="6085507"/>
            <a:ext cx="623872" cy="623872"/>
          </a:xfrm>
          <a:prstGeom prst="rect">
            <a:avLst/>
          </a:prstGeom>
        </p:spPr>
      </p:pic>
      <p:pic>
        <p:nvPicPr>
          <p:cNvPr id="17" name="Graphic 16" descr="Statistics outline">
            <a:extLst>
              <a:ext uri="{FF2B5EF4-FFF2-40B4-BE49-F238E27FC236}">
                <a16:creationId xmlns:a16="http://schemas.microsoft.com/office/drawing/2014/main" id="{9BAF427A-6F58-B115-391E-296D31DD11F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9685" y="6744228"/>
            <a:ext cx="738147" cy="738147"/>
          </a:xfrm>
          <a:prstGeom prst="rect">
            <a:avLst/>
          </a:prstGeom>
        </p:spPr>
      </p:pic>
      <p:pic>
        <p:nvPicPr>
          <p:cNvPr id="19" name="Graphic 18" descr="Classroom outline">
            <a:extLst>
              <a:ext uri="{FF2B5EF4-FFF2-40B4-BE49-F238E27FC236}">
                <a16:creationId xmlns:a16="http://schemas.microsoft.com/office/drawing/2014/main" id="{C1135B43-867E-D3C6-E124-D246A0BF6D1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23620" y="7591716"/>
            <a:ext cx="653264" cy="653264"/>
          </a:xfrm>
          <a:prstGeom prst="rect">
            <a:avLst/>
          </a:prstGeom>
        </p:spPr>
      </p:pic>
      <p:pic>
        <p:nvPicPr>
          <p:cNvPr id="21" name="Graphic 20" descr="Cycle with people outline">
            <a:extLst>
              <a:ext uri="{FF2B5EF4-FFF2-40B4-BE49-F238E27FC236}">
                <a16:creationId xmlns:a16="http://schemas.microsoft.com/office/drawing/2014/main" id="{069345D0-70DA-F53E-BD80-92B8E1518AAF}"/>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8618" y="8241379"/>
            <a:ext cx="736366" cy="736366"/>
          </a:xfrm>
          <a:prstGeom prst="rect">
            <a:avLst/>
          </a:prstGeom>
        </p:spPr>
      </p:pic>
      <p:pic>
        <p:nvPicPr>
          <p:cNvPr id="26" name="Graphic 25" descr="Crown outline">
            <a:extLst>
              <a:ext uri="{FF2B5EF4-FFF2-40B4-BE49-F238E27FC236}">
                <a16:creationId xmlns:a16="http://schemas.microsoft.com/office/drawing/2014/main" id="{015D1A3D-65DB-0038-3823-5ED151778B47}"/>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40312" y="3923672"/>
            <a:ext cx="623872" cy="623872"/>
          </a:xfrm>
          <a:prstGeom prst="rect">
            <a:avLst/>
          </a:prstGeom>
        </p:spPr>
      </p:pic>
      <p:pic>
        <p:nvPicPr>
          <p:cNvPr id="29" name="Graphic 28" descr="Brain in head outline">
            <a:extLst>
              <a:ext uri="{FF2B5EF4-FFF2-40B4-BE49-F238E27FC236}">
                <a16:creationId xmlns:a16="http://schemas.microsoft.com/office/drawing/2014/main" id="{5E018882-E249-3DC2-BC7F-194C25E92642}"/>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49580" y="3241830"/>
            <a:ext cx="623873" cy="623873"/>
          </a:xfrm>
          <a:prstGeom prst="rect">
            <a:avLst/>
          </a:prstGeom>
        </p:spPr>
      </p:pic>
      <p:pic>
        <p:nvPicPr>
          <p:cNvPr id="31" name="Graphic 30" descr="Clock outline">
            <a:extLst>
              <a:ext uri="{FF2B5EF4-FFF2-40B4-BE49-F238E27FC236}">
                <a16:creationId xmlns:a16="http://schemas.microsoft.com/office/drawing/2014/main" id="{B15E07F7-ABE3-77E8-E813-DC8E7BB8687F}"/>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23620" y="1837767"/>
            <a:ext cx="656159" cy="656159"/>
          </a:xfrm>
          <a:prstGeom prst="rect">
            <a:avLst/>
          </a:prstGeom>
        </p:spPr>
      </p:pic>
      <p:pic>
        <p:nvPicPr>
          <p:cNvPr id="33" name="Graphic 32" descr="Contract outline">
            <a:extLst>
              <a:ext uri="{FF2B5EF4-FFF2-40B4-BE49-F238E27FC236}">
                <a16:creationId xmlns:a16="http://schemas.microsoft.com/office/drawing/2014/main" id="{6E9994FD-75B2-0413-8D70-35EA5302463E}"/>
              </a:ext>
            </a:extLst>
          </p:cNvPr>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127785" y="2534665"/>
            <a:ext cx="645221" cy="645221"/>
          </a:xfrm>
          <a:prstGeom prst="rect">
            <a:avLst/>
          </a:prstGeom>
        </p:spPr>
      </p:pic>
      <p:sp>
        <p:nvSpPr>
          <p:cNvPr id="13" name="TextBox 12">
            <a:extLst>
              <a:ext uri="{FF2B5EF4-FFF2-40B4-BE49-F238E27FC236}">
                <a16:creationId xmlns:a16="http://schemas.microsoft.com/office/drawing/2014/main" id="{04C5A46A-C89F-291E-37AF-ECA9FA5ED271}"/>
              </a:ext>
            </a:extLst>
          </p:cNvPr>
          <p:cNvSpPr txBox="1"/>
          <p:nvPr/>
        </p:nvSpPr>
        <p:spPr>
          <a:xfrm>
            <a:off x="149580" y="9296533"/>
            <a:ext cx="6005874"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Trebuchet MS" panose="020B0603020202020204" pitchFamily="34" charset="0"/>
                <a:ea typeface="Calibri" panose="020F0502020204030204" pitchFamily="34" charset="0"/>
                <a:cs typeface="+mn-cs"/>
              </a:rPr>
              <a:t>“ Murray Park School is at the </a:t>
            </a:r>
            <a:r>
              <a:rPr lang="en-GB" sz="1400" dirty="0">
                <a:solidFill>
                  <a:prstClr val="white"/>
                </a:solidFill>
                <a:latin typeface="Trebuchet MS" panose="020B0603020202020204" pitchFamily="34" charset="0"/>
                <a:ea typeface="Calibri" panose="020F0502020204030204" pitchFamily="34" charset="0"/>
              </a:rPr>
              <a:t>centre </a:t>
            </a:r>
            <a:r>
              <a:rPr kumimoji="0" lang="en-GB" sz="1400" b="0" i="0" u="none" strike="noStrike" kern="1200" cap="none" spc="0" normalizeH="0" baseline="0" noProof="0" dirty="0">
                <a:ln>
                  <a:noFill/>
                </a:ln>
                <a:solidFill>
                  <a:prstClr val="white"/>
                </a:solidFill>
                <a:effectLst/>
                <a:uLnTx/>
                <a:uFillTx/>
                <a:latin typeface="Trebuchet MS" panose="020B0603020202020204" pitchFamily="34" charset="0"/>
                <a:ea typeface="Calibri" panose="020F0502020204030204" pitchFamily="34" charset="0"/>
                <a:cs typeface="+mn-cs"/>
              </a:rPr>
              <a:t>of the community and our students and this is their OASIS.”  </a:t>
            </a:r>
            <a:r>
              <a:rPr lang="en-GB" sz="1400" dirty="0">
                <a:solidFill>
                  <a:prstClr val="white"/>
                </a:solidFill>
                <a:latin typeface="Trebuchet MS" panose="020B0603020202020204" pitchFamily="34" charset="0"/>
                <a:ea typeface="Calibri" panose="020F0502020204030204" pitchFamily="34" charset="0"/>
              </a:rPr>
              <a:t>(Mrs Drew – AP Lead)</a:t>
            </a:r>
            <a:endParaRPr kumimoji="0" lang="en-GB" sz="1400" b="0" i="0" u="none" strike="noStrike" kern="1200" cap="none" spc="0" normalizeH="0" baseline="0" noProof="0" dirty="0">
              <a:ln>
                <a:noFill/>
              </a:ln>
              <a:solidFill>
                <a:prstClr val="white"/>
              </a:solidFill>
              <a:effectLst/>
              <a:uLnTx/>
              <a:uFillTx/>
              <a:latin typeface="Trebuchet MS" panose="020B0603020202020204" pitchFamily="34" charset="0"/>
              <a:ea typeface="Calibri" panose="020F0502020204030204" pitchFamily="34" charset="0"/>
              <a:cs typeface="+mn-cs"/>
            </a:endParaRPr>
          </a:p>
        </p:txBody>
      </p:sp>
    </p:spTree>
    <p:extLst>
      <p:ext uri="{BB962C8B-B14F-4D97-AF65-F5344CB8AC3E}">
        <p14:creationId xmlns:p14="http://schemas.microsoft.com/office/powerpoint/2010/main" val="3140631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31802" y="727752"/>
            <a:ext cx="6095998" cy="7190173"/>
          </a:xfrm>
          <a:prstGeom prst="rect">
            <a:avLst/>
          </a:prstGeom>
        </p:spPr>
        <p:txBody>
          <a:bodyPr wrap="square">
            <a:spAutoFit/>
          </a:bodyPr>
          <a:lstStyle/>
          <a:p>
            <a:pPr algn="just">
              <a:lnSpc>
                <a:spcPct val="107000"/>
              </a:lnSpc>
              <a:spcAft>
                <a:spcPts val="800"/>
              </a:spcAft>
            </a:pPr>
            <a:endParaRPr lang="en-GB" sz="1350" dirty="0">
              <a:solidFill>
                <a:srgbClr val="FF0000"/>
              </a:solidFill>
              <a:latin typeface="Trebuchet MS" panose="020B0603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GB" sz="1350" dirty="0">
                <a:latin typeface="Trebuchet MS" panose="020B0603020202020204" pitchFamily="34" charset="0"/>
                <a:ea typeface="Calibri" panose="020F0502020204030204" pitchFamily="34" charset="0"/>
                <a:cs typeface="Times New Roman" panose="02020603050405020304" pitchFamily="18" charset="0"/>
              </a:rPr>
              <a:t>The administrative team is a large team that provides efficient and effective support across all aspects of the school supporting both students and staff.</a:t>
            </a:r>
          </a:p>
          <a:p>
            <a:pPr algn="just">
              <a:lnSpc>
                <a:spcPct val="107000"/>
              </a:lnSpc>
              <a:spcAft>
                <a:spcPts val="800"/>
              </a:spcAft>
            </a:pPr>
            <a:r>
              <a:rPr lang="en-GB" sz="1350" dirty="0">
                <a:latin typeface="Trebuchet MS" panose="020B0603020202020204" pitchFamily="34" charset="0"/>
                <a:ea typeface="Calibri" panose="020F0502020204030204" pitchFamily="34" charset="0"/>
                <a:cs typeface="Times New Roman" panose="02020603050405020304" pitchFamily="18" charset="0"/>
              </a:rPr>
              <a:t>There are a number of administrative bases within school with the Student Services office being the busiest in terms of supporting students. </a:t>
            </a:r>
          </a:p>
          <a:p>
            <a:pPr algn="just">
              <a:lnSpc>
                <a:spcPct val="107000"/>
              </a:lnSpc>
              <a:spcAft>
                <a:spcPts val="800"/>
              </a:spcAft>
            </a:pPr>
            <a:r>
              <a:rPr lang="en-GB" sz="1350" dirty="0">
                <a:latin typeface="Trebuchet MS" panose="020B0603020202020204" pitchFamily="34" charset="0"/>
                <a:ea typeface="Calibri" panose="020F0502020204030204" pitchFamily="34" charset="0"/>
                <a:cs typeface="Times New Roman" panose="02020603050405020304" pitchFamily="18" charset="0"/>
              </a:rPr>
              <a:t>Student Services currently consists of two full time-time and four part-time members of staff that cover administration, reprographics and the medical room. Due to the growth of the school, we are looking to expand the team by adding a Primary First Aider and Administrator post.</a:t>
            </a:r>
          </a:p>
          <a:p>
            <a:pPr algn="just">
              <a:lnSpc>
                <a:spcPct val="107000"/>
              </a:lnSpc>
              <a:spcAft>
                <a:spcPts val="800"/>
              </a:spcAft>
            </a:pPr>
            <a:r>
              <a:rPr lang="en-GB" sz="1350" dirty="0">
                <a:latin typeface="Trebuchet MS" panose="020B0603020202020204" pitchFamily="34" charset="0"/>
                <a:ea typeface="Calibri" panose="020F0502020204030204" pitchFamily="34" charset="0"/>
                <a:cs typeface="Times New Roman" panose="02020603050405020304" pitchFamily="18" charset="0"/>
              </a:rPr>
              <a:t>This position will be based at the medical room overseeing the first aid provision in school. </a:t>
            </a:r>
          </a:p>
          <a:p>
            <a:pPr algn="just">
              <a:lnSpc>
                <a:spcPct val="107000"/>
              </a:lnSpc>
              <a:spcAft>
                <a:spcPts val="800"/>
              </a:spcAft>
            </a:pPr>
            <a:r>
              <a:rPr lang="en-GB" sz="1350" dirty="0">
                <a:latin typeface="Trebuchet MS" panose="020B0603020202020204" pitchFamily="34" charset="0"/>
                <a:ea typeface="Calibri" panose="020F0502020204030204" pitchFamily="34" charset="0"/>
                <a:cs typeface="Times New Roman" panose="02020603050405020304" pitchFamily="18" charset="0"/>
              </a:rPr>
              <a:t>The ideal person will have experience of carrying out first aid  and develop processes to support all students with medical conditions.</a:t>
            </a:r>
          </a:p>
          <a:p>
            <a:pPr algn="just">
              <a:lnSpc>
                <a:spcPct val="107000"/>
              </a:lnSpc>
              <a:spcAft>
                <a:spcPts val="800"/>
              </a:spcAft>
            </a:pPr>
            <a:r>
              <a:rPr lang="en-GB" sz="1350" dirty="0">
                <a:latin typeface="Trebuchet MS" panose="020B0603020202020204" pitchFamily="34" charset="0"/>
                <a:ea typeface="Calibri" panose="020F0502020204030204" pitchFamily="34" charset="0"/>
                <a:cs typeface="Times New Roman" panose="02020603050405020304" pitchFamily="18" charset="0"/>
              </a:rPr>
              <a:t>We are looking for someone to join the team that shares our excellent working ethos whilst supporting other members of the team personally, enjoys friendly working relationships and is willing to embrace and develop new working practices within this busy and sometimes challenging environment.</a:t>
            </a:r>
          </a:p>
          <a:p>
            <a:pPr algn="just">
              <a:lnSpc>
                <a:spcPct val="107000"/>
              </a:lnSpc>
              <a:spcAft>
                <a:spcPts val="800"/>
              </a:spcAft>
            </a:pPr>
            <a:endParaRPr lang="en-GB" sz="1350" dirty="0">
              <a:latin typeface="Trebuchet MS" panose="020B0603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n-GB" sz="1350" dirty="0">
              <a:latin typeface="Trebuchet MS" panose="020B0603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n-GB" sz="1350" dirty="0">
              <a:latin typeface="Trebuchet MS" panose="020B0603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n-GB" sz="1350" dirty="0">
              <a:latin typeface="Trebuchet MS" panose="020B0603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n-GB" sz="1350" dirty="0">
              <a:latin typeface="Trebuchet MS" panose="020B0603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n-GB" sz="1350" dirty="0">
              <a:latin typeface="Trebuchet MS" panose="020B0603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n-GB" sz="1350" dirty="0">
              <a:latin typeface="Trebuchet MS" panose="020B0603020202020204" pitchFamily="34" charset="0"/>
              <a:ea typeface="Calibri" panose="020F0502020204030204" pitchFamily="34" charset="0"/>
              <a:cs typeface="Times New Roman" panose="02020603050405020304" pitchFamily="18" charset="0"/>
            </a:endParaRPr>
          </a:p>
        </p:txBody>
      </p:sp>
      <p:sp>
        <p:nvSpPr>
          <p:cNvPr id="9" name="Rectangle 8"/>
          <p:cNvSpPr/>
          <p:nvPr/>
        </p:nvSpPr>
        <p:spPr>
          <a:xfrm>
            <a:off x="0" y="33512"/>
            <a:ext cx="6858000" cy="624710"/>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p:cNvSpPr/>
          <p:nvPr/>
        </p:nvSpPr>
        <p:spPr>
          <a:xfrm>
            <a:off x="0" y="1"/>
            <a:ext cx="6858000" cy="6044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latin typeface="Trajan Pro" panose="02020502050506020301" pitchFamily="18" charset="0"/>
              </a:rPr>
              <a:t>Department Information</a:t>
            </a:r>
          </a:p>
        </p:txBody>
      </p:sp>
      <p:sp>
        <p:nvSpPr>
          <p:cNvPr id="12" name="Flowchart: Manual Input 11"/>
          <p:cNvSpPr/>
          <p:nvPr/>
        </p:nvSpPr>
        <p:spPr>
          <a:xfrm>
            <a:off x="-15723" y="9059728"/>
            <a:ext cx="6947688" cy="753415"/>
          </a:xfrm>
          <a:prstGeom prst="flowChartManualInpu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6600"/>
              </a:solidFill>
            </a:endParaRPr>
          </a:p>
        </p:txBody>
      </p:sp>
      <p:sp>
        <p:nvSpPr>
          <p:cNvPr id="3" name="Flowchart: Manual Input 2"/>
          <p:cNvSpPr/>
          <p:nvPr/>
        </p:nvSpPr>
        <p:spPr>
          <a:xfrm>
            <a:off x="-15723" y="9099963"/>
            <a:ext cx="6889445" cy="814970"/>
          </a:xfrm>
          <a:prstGeom prst="flowChartManualInpu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6600"/>
              </a:solidFill>
            </a:endParaRPr>
          </a:p>
        </p:txBody>
      </p:sp>
      <p:pic>
        <p:nvPicPr>
          <p:cNvPr id="28" name="Picture 27"/>
          <p:cNvPicPr>
            <a:picLocks noChangeAspect="1"/>
          </p:cNvPicPr>
          <p:nvPr/>
        </p:nvPicPr>
        <p:blipFill>
          <a:blip r:embed="rId2"/>
          <a:stretch>
            <a:fillRect/>
          </a:stretch>
        </p:blipFill>
        <p:spPr>
          <a:xfrm>
            <a:off x="6106636" y="9202140"/>
            <a:ext cx="516980" cy="516980"/>
          </a:xfrm>
          <a:prstGeom prst="rect">
            <a:avLst/>
          </a:prstGeom>
        </p:spPr>
      </p:pic>
      <p:sp>
        <p:nvSpPr>
          <p:cNvPr id="17" name="Rectangle 16"/>
          <p:cNvSpPr/>
          <p:nvPr/>
        </p:nvSpPr>
        <p:spPr>
          <a:xfrm>
            <a:off x="60579" y="9223281"/>
            <a:ext cx="6304547" cy="738664"/>
          </a:xfrm>
          <a:prstGeom prst="rect">
            <a:avLst/>
          </a:prstGeom>
        </p:spPr>
        <p:txBody>
          <a:bodyPr wrap="square">
            <a:spAutoFit/>
          </a:bodyPr>
          <a:lstStyle/>
          <a:p>
            <a:pPr lvl="0"/>
            <a:r>
              <a:rPr lang="en-GB" sz="1350" dirty="0">
                <a:solidFill>
                  <a:prstClr val="white"/>
                </a:solidFill>
                <a:latin typeface="Trebuchet MS" panose="020B0603020202020204" pitchFamily="34" charset="0"/>
                <a:ea typeface="Calibri" panose="020F0502020204030204" pitchFamily="34" charset="0"/>
              </a:rPr>
              <a:t>“Murray Park School is a great place to work. If you are passionate about making a difference to the lives of young people, this is the place to be” </a:t>
            </a:r>
          </a:p>
          <a:p>
            <a:pPr lvl="0"/>
            <a:r>
              <a:rPr lang="en-GB" sz="1350" dirty="0">
                <a:solidFill>
                  <a:prstClr val="white"/>
                </a:solidFill>
                <a:latin typeface="Trebuchet MS" panose="020B0603020202020204" pitchFamily="34" charset="0"/>
                <a:ea typeface="Calibri" panose="020F0502020204030204" pitchFamily="34" charset="0"/>
              </a:rPr>
              <a:t>(Mr Holland – PE)</a:t>
            </a:r>
          </a:p>
        </p:txBody>
      </p:sp>
      <p:pic>
        <p:nvPicPr>
          <p:cNvPr id="10" name="Picture 9" descr="A picture containing person, wall, indoor, group&#10;&#10;Description automatically generated">
            <a:extLst>
              <a:ext uri="{FF2B5EF4-FFF2-40B4-BE49-F238E27FC236}">
                <a16:creationId xmlns:a16="http://schemas.microsoft.com/office/drawing/2014/main" id="{90766A01-BF13-4B1E-A2D4-35E4A5607F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801" y="6817049"/>
            <a:ext cx="2984500" cy="1717726"/>
          </a:xfrm>
          <a:prstGeom prst="rect">
            <a:avLst/>
          </a:prstGeom>
          <a:ln>
            <a:solidFill>
              <a:schemeClr val="tx1"/>
            </a:solidFill>
          </a:ln>
        </p:spPr>
      </p:pic>
      <p:pic>
        <p:nvPicPr>
          <p:cNvPr id="11" name="Picture 10" descr="A group of people sitting at a table looking at a paper&#10;&#10;Description automatically generated with low confidence">
            <a:extLst>
              <a:ext uri="{FF2B5EF4-FFF2-40B4-BE49-F238E27FC236}">
                <a16:creationId xmlns:a16="http://schemas.microsoft.com/office/drawing/2014/main" id="{9C75A8C7-EA3C-4D48-B5F1-082DFF4189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81401" y="6817049"/>
            <a:ext cx="2946399" cy="1717726"/>
          </a:xfrm>
          <a:prstGeom prst="rect">
            <a:avLst/>
          </a:prstGeom>
          <a:ln>
            <a:solidFill>
              <a:schemeClr val="tx1"/>
            </a:solidFill>
          </a:ln>
        </p:spPr>
      </p:pic>
    </p:spTree>
    <p:extLst>
      <p:ext uri="{BB962C8B-B14F-4D97-AF65-F5344CB8AC3E}">
        <p14:creationId xmlns:p14="http://schemas.microsoft.com/office/powerpoint/2010/main" val="2453291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33512"/>
            <a:ext cx="6858000" cy="624710"/>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p:cNvSpPr/>
          <p:nvPr/>
        </p:nvSpPr>
        <p:spPr>
          <a:xfrm>
            <a:off x="0" y="1"/>
            <a:ext cx="6858000" cy="6044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dirty="0">
                <a:solidFill>
                  <a:schemeClr val="bg1"/>
                </a:solidFill>
                <a:latin typeface="Trajan Pro"/>
              </a:rPr>
              <a:t>Job Advert</a:t>
            </a:r>
          </a:p>
        </p:txBody>
      </p:sp>
      <p:sp>
        <p:nvSpPr>
          <p:cNvPr id="12" name="Flowchart: Manual Input 11"/>
          <p:cNvSpPr/>
          <p:nvPr/>
        </p:nvSpPr>
        <p:spPr>
          <a:xfrm>
            <a:off x="0" y="9053996"/>
            <a:ext cx="6858000" cy="852004"/>
          </a:xfrm>
          <a:prstGeom prst="flowChartManualInpu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6600"/>
              </a:solidFill>
            </a:endParaRPr>
          </a:p>
        </p:txBody>
      </p:sp>
      <p:sp>
        <p:nvSpPr>
          <p:cNvPr id="3" name="Flowchart: Manual Input 2"/>
          <p:cNvSpPr/>
          <p:nvPr/>
        </p:nvSpPr>
        <p:spPr>
          <a:xfrm>
            <a:off x="0" y="9098797"/>
            <a:ext cx="6858000" cy="807203"/>
          </a:xfrm>
          <a:prstGeom prst="flowChartManualInpu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i="1" dirty="0">
                <a:latin typeface="Trebuchet MS" panose="020B0603020202020204" pitchFamily="34" charset="0"/>
              </a:rPr>
              <a:t>Murray Park School is committed to safeguarding and promoting the welfare of children and appointment to this post is subject to a criminal record and background check and references</a:t>
            </a:r>
          </a:p>
        </p:txBody>
      </p:sp>
      <p:pic>
        <p:nvPicPr>
          <p:cNvPr id="28" name="Picture 27"/>
          <p:cNvPicPr>
            <a:picLocks noChangeAspect="1"/>
          </p:cNvPicPr>
          <p:nvPr/>
        </p:nvPicPr>
        <p:blipFill>
          <a:blip r:embed="rId2"/>
          <a:stretch>
            <a:fillRect/>
          </a:stretch>
        </p:blipFill>
        <p:spPr>
          <a:xfrm>
            <a:off x="6285396" y="9238146"/>
            <a:ext cx="483704" cy="483704"/>
          </a:xfrm>
          <a:prstGeom prst="rect">
            <a:avLst/>
          </a:prstGeom>
        </p:spPr>
      </p:pic>
      <p:sp>
        <p:nvSpPr>
          <p:cNvPr id="4" name="Rectangle 3"/>
          <p:cNvSpPr/>
          <p:nvPr/>
        </p:nvSpPr>
        <p:spPr>
          <a:xfrm>
            <a:off x="61076" y="691733"/>
            <a:ext cx="6708024" cy="8417689"/>
          </a:xfrm>
          <a:prstGeom prst="rect">
            <a:avLst/>
          </a:prstGeom>
        </p:spPr>
        <p:txBody>
          <a:bodyPr wrap="square" lIns="91440" tIns="45720" rIns="91440" bIns="45720" anchor="t">
            <a:spAutoFit/>
          </a:bodyPr>
          <a:lstStyle/>
          <a:p>
            <a:pPr algn="ctr"/>
            <a:r>
              <a:rPr lang="en-GB" sz="1200" b="1" u="sng" dirty="0">
                <a:latin typeface="Trebuchet MS"/>
              </a:rPr>
              <a:t>Primary First Aider and Administrator – Term Time only (39 weeks per year)</a:t>
            </a:r>
          </a:p>
          <a:p>
            <a:endParaRPr lang="en-GB" sz="1200" dirty="0">
              <a:latin typeface="Trebuchet MS" panose="020B0603020202020204" pitchFamily="34" charset="0"/>
            </a:endParaRPr>
          </a:p>
          <a:p>
            <a:r>
              <a:rPr lang="en-GB" sz="1200" b="1" dirty="0">
                <a:solidFill>
                  <a:schemeClr val="dk1"/>
                </a:solidFill>
                <a:latin typeface="Trebuchet MS" panose="020B0603020202020204" pitchFamily="34" charset="0"/>
              </a:rPr>
              <a:t>Hours: 30 </a:t>
            </a:r>
            <a:r>
              <a:rPr lang="en-GB" sz="1200" dirty="0">
                <a:solidFill>
                  <a:schemeClr val="dk1"/>
                </a:solidFill>
                <a:latin typeface="Trebuchet MS" panose="020B0603020202020204" pitchFamily="34" charset="0"/>
              </a:rPr>
              <a:t>hours per week (39 weeks/term time only). Hours are normally worked Monday-Friday 8.30am-3.00pm  (excluding 30 minutes unpaid lunch)</a:t>
            </a:r>
          </a:p>
          <a:p>
            <a:endParaRPr lang="en-GB" sz="1200" dirty="0">
              <a:latin typeface="Trebuchet MS" panose="020B0603020202020204" pitchFamily="34" charset="0"/>
            </a:endParaRPr>
          </a:p>
          <a:p>
            <a:r>
              <a:rPr lang="en-GB" sz="1200" b="1" dirty="0">
                <a:latin typeface="Trebuchet MS"/>
              </a:rPr>
              <a:t>Salary: 	</a:t>
            </a:r>
            <a:r>
              <a:rPr lang="en-GB" sz="1200" dirty="0">
                <a:solidFill>
                  <a:schemeClr val="dk1"/>
                </a:solidFill>
                <a:latin typeface="Trebuchet MS" panose="020B0603020202020204" pitchFamily="34" charset="0"/>
              </a:rPr>
              <a:t>NJC Points 6-7 : Actual Salary  £15,324 </a:t>
            </a:r>
            <a:r>
              <a:rPr lang="en-GB" sz="1200" dirty="0">
                <a:latin typeface="Trebuchet MS" panose="020B0603020202020204" pitchFamily="34" charset="0"/>
              </a:rPr>
              <a:t>- £15,593 </a:t>
            </a:r>
          </a:p>
          <a:p>
            <a:r>
              <a:rPr lang="en-GB" sz="1200" b="1" dirty="0">
                <a:latin typeface="Trebuchet MS" panose="020B0603020202020204" pitchFamily="34" charset="0"/>
              </a:rPr>
              <a:t>plus generous contributions into the LGPS scheme currently approx. 21.5%</a:t>
            </a:r>
          </a:p>
          <a:p>
            <a:r>
              <a:rPr lang="en-GB" sz="1200" b="1" dirty="0">
                <a:latin typeface="Trebuchet MS"/>
              </a:rPr>
              <a:t>	 </a:t>
            </a:r>
            <a:endParaRPr lang="en-GB" sz="1200" dirty="0">
              <a:latin typeface="Trebuchet MS" panose="020B0603020202020204" pitchFamily="34" charset="0"/>
            </a:endParaRPr>
          </a:p>
          <a:p>
            <a:r>
              <a:rPr lang="en-GB" sz="1200" b="1" dirty="0">
                <a:latin typeface="Trebuchet MS"/>
              </a:rPr>
              <a:t>Responsible to:</a:t>
            </a:r>
            <a:r>
              <a:rPr lang="en-GB" sz="1200" dirty="0">
                <a:latin typeface="Trebuchet MS"/>
              </a:rPr>
              <a:t> 	  Office Manager</a:t>
            </a:r>
          </a:p>
          <a:p>
            <a:endParaRPr lang="en-GB" sz="1200" dirty="0">
              <a:latin typeface="Trebuchet MS" panose="020B0603020202020204" pitchFamily="34" charset="0"/>
            </a:endParaRPr>
          </a:p>
          <a:p>
            <a:r>
              <a:rPr lang="en-GB" sz="1200" b="1" dirty="0"/>
              <a:t>Framework: to work within the framework of the NJC pay and conditions (30 hours per week  39 weeks per year (term time only), current legislation and policies of the school.</a:t>
            </a:r>
          </a:p>
          <a:p>
            <a:pPr algn="l"/>
            <a:endParaRPr lang="en-GB" sz="1800" b="0" i="0" u="none" strike="noStrike" baseline="0" dirty="0">
              <a:solidFill>
                <a:srgbClr val="000000"/>
              </a:solidFill>
              <a:latin typeface="Trebuchet MS" panose="020B0603020202020204" pitchFamily="34" charset="0"/>
            </a:endParaRPr>
          </a:p>
          <a:p>
            <a:r>
              <a:rPr lang="en-GB" sz="1100" b="0" i="0" u="none" strike="noStrike" baseline="0" dirty="0">
                <a:latin typeface="Trebuchet MS" panose="020B0603020202020204" pitchFamily="34" charset="0"/>
              </a:rPr>
              <a:t>Murray Park School is a rewarding and professionally stimulating place to work. Over the last 3 years we have undergone a journey of rapid improvement; moving from a Requires Improvement Ofsted grading to Good in September 2022, along with a Progress 8 improvement from -0.64 in 2019 to 0 in 2022, as well as now being over-subscribed. </a:t>
            </a:r>
          </a:p>
          <a:p>
            <a:endParaRPr lang="en-GB" sz="1100" dirty="0">
              <a:solidFill>
                <a:srgbClr val="222222"/>
              </a:solidFill>
              <a:latin typeface="Trebuchet MS" panose="020B0603020202020204" pitchFamily="34" charset="0"/>
              <a:ea typeface="Times New Roman" panose="02020603050405020304" pitchFamily="18" charset="0"/>
              <a:cs typeface="Times New Roman" panose="02020603050405020304" pitchFamily="18" charset="0"/>
            </a:endParaRPr>
          </a:p>
          <a:p>
            <a:r>
              <a:rPr lang="en-GB" sz="1200" dirty="0">
                <a:effectLst/>
                <a:latin typeface="Trebuchet MS"/>
                <a:ea typeface="Calibri" panose="020F0502020204030204" pitchFamily="34" charset="0"/>
                <a:cs typeface="Times New Roman"/>
              </a:rPr>
              <a:t>The post is suitable for an experienced first aider and administrator to join a hardworking, forward thinking and su</a:t>
            </a:r>
            <a:r>
              <a:rPr lang="en-GB" sz="1200" dirty="0">
                <a:latin typeface="Trebuchet MS"/>
                <a:ea typeface="Calibri" panose="020F0502020204030204" pitchFamily="34" charset="0"/>
                <a:cs typeface="Times New Roman"/>
              </a:rPr>
              <a:t>pportive</a:t>
            </a:r>
            <a:r>
              <a:rPr lang="en-GB" sz="1200" dirty="0">
                <a:effectLst/>
                <a:latin typeface="Trebuchet MS"/>
                <a:ea typeface="Calibri" panose="020F0502020204030204" pitchFamily="34" charset="0"/>
                <a:cs typeface="Times New Roman"/>
              </a:rPr>
              <a:t> Student Services team</a:t>
            </a:r>
            <a:r>
              <a:rPr lang="en-GB" sz="1200" dirty="0">
                <a:latin typeface="Trebuchet MS"/>
                <a:ea typeface="Calibri" panose="020F0502020204030204" pitchFamily="34" charset="0"/>
                <a:cs typeface="Times New Roman"/>
              </a:rPr>
              <a:t>. All staff receive a comprehensive induction programme. </a:t>
            </a:r>
          </a:p>
          <a:p>
            <a:endParaRPr lang="en-GB" sz="1200" dirty="0">
              <a:latin typeface="Trebuchet MS" panose="020B0603020202020204" pitchFamily="34" charset="0"/>
              <a:ea typeface="Calibri" panose="020F0502020204030204" pitchFamily="34" charset="0"/>
              <a:cs typeface="Times New Roman"/>
            </a:endParaRPr>
          </a:p>
          <a:p>
            <a:r>
              <a:rPr lang="en-GB" sz="1200" b="1" dirty="0">
                <a:effectLst/>
                <a:latin typeface="Trebuchet MS"/>
                <a:ea typeface="Calibri" panose="020F0502020204030204" pitchFamily="34" charset="0"/>
                <a:cs typeface="Times New Roman"/>
              </a:rPr>
              <a:t>The person appointed will have:</a:t>
            </a:r>
            <a:endParaRPr lang="en-GB" sz="1200" b="1" dirty="0">
              <a:latin typeface="Trebuchet MS"/>
              <a:cs typeface="Calibri"/>
            </a:endParaRPr>
          </a:p>
          <a:p>
            <a:pPr marL="742950" lvl="1" indent="-285750">
              <a:buFont typeface="Arial" panose="020B0604020202020204" pitchFamily="34" charset="0"/>
              <a:buChar char="•"/>
            </a:pPr>
            <a:r>
              <a:rPr lang="en-GB" sz="1200" dirty="0">
                <a:effectLst/>
                <a:latin typeface="Trebuchet MS"/>
                <a:ea typeface="Calibri" panose="020F0502020204030204" pitchFamily="34" charset="0"/>
                <a:cs typeface="Times New Roman"/>
              </a:rPr>
              <a:t>E</a:t>
            </a:r>
            <a:r>
              <a:rPr lang="en-GB" sz="1200" dirty="0">
                <a:latin typeface="Trebuchet MS"/>
                <a:ea typeface="Calibri" panose="020F0502020204030204" pitchFamily="34" charset="0"/>
                <a:cs typeface="Times New Roman"/>
              </a:rPr>
              <a:t>xperience of providing an effective first aid service.</a:t>
            </a:r>
          </a:p>
          <a:p>
            <a:pPr marL="742950" lvl="1" indent="-285750">
              <a:buFont typeface="Arial" panose="020B0604020202020204" pitchFamily="34" charset="0"/>
              <a:buChar char="•"/>
            </a:pPr>
            <a:r>
              <a:rPr lang="en-GB" sz="1200" dirty="0">
                <a:latin typeface="Trebuchet MS"/>
                <a:ea typeface="Calibri" panose="020F0502020204030204" pitchFamily="34" charset="0"/>
                <a:cs typeface="Times New Roman"/>
              </a:rPr>
              <a:t>Excellent organisation and administrative skills and be highly motivated, enthusiastic and dynamic.</a:t>
            </a:r>
          </a:p>
          <a:p>
            <a:pPr marL="742950" lvl="1" indent="-285750">
              <a:buFont typeface="Arial" panose="020B0604020202020204" pitchFamily="34" charset="0"/>
              <a:buChar char="•"/>
            </a:pPr>
            <a:r>
              <a:rPr lang="en-GB" sz="1200" dirty="0">
                <a:effectLst/>
                <a:latin typeface="Trebuchet MS"/>
                <a:ea typeface="Calibri" panose="020F0502020204030204" pitchFamily="34" charset="0"/>
                <a:cs typeface="Times New Roman"/>
              </a:rPr>
              <a:t>Relentlessly high standards</a:t>
            </a:r>
            <a:r>
              <a:rPr lang="en-GB" sz="1200" dirty="0">
                <a:latin typeface="Trebuchet MS"/>
                <a:ea typeface="Calibri" panose="020F0502020204030204" pitchFamily="34" charset="0"/>
                <a:cs typeface="Times New Roman"/>
              </a:rPr>
              <a:t>. </a:t>
            </a:r>
            <a:endParaRPr lang="en-GB" sz="1200" dirty="0">
              <a:effectLst/>
              <a:latin typeface="Trebuchet MS"/>
              <a:ea typeface="Calibri" panose="020F0502020204030204" pitchFamily="34" charset="0"/>
              <a:cs typeface="Times New Roman"/>
            </a:endParaRPr>
          </a:p>
          <a:p>
            <a:pPr marL="742950" lvl="1" indent="-285750">
              <a:buFont typeface="Arial" panose="020B0604020202020204" pitchFamily="34" charset="0"/>
              <a:buChar char="•"/>
            </a:pPr>
            <a:r>
              <a:rPr lang="en-GB" sz="1200" dirty="0">
                <a:latin typeface="Trebuchet MS"/>
                <a:ea typeface="Calibri" panose="020F0502020204030204" pitchFamily="34" charset="0"/>
                <a:cs typeface="Times New Roman"/>
              </a:rPr>
              <a:t>A commitment to continuous improvement of their own practice, irrelevant of job role, career stage or position. </a:t>
            </a:r>
            <a:endParaRPr lang="en-GB" sz="1200" dirty="0">
              <a:effectLst/>
              <a:latin typeface="Trebuchet MS"/>
              <a:ea typeface="Calibri" panose="020F0502020204030204" pitchFamily="34" charset="0"/>
              <a:cs typeface="Times New Roman"/>
            </a:endParaRPr>
          </a:p>
          <a:p>
            <a:pPr marL="285750" indent="-285750">
              <a:buFont typeface="Arial" panose="020B0604020202020204" pitchFamily="34" charset="0"/>
              <a:buChar char="•"/>
            </a:pPr>
            <a:endParaRPr lang="en-GB" sz="1200" b="1" dirty="0">
              <a:effectLst/>
              <a:latin typeface="Trebuchet MS" panose="020B0603020202020204" pitchFamily="34" charset="0"/>
              <a:ea typeface="Calibri" panose="020F0502020204030204" pitchFamily="34" charset="0"/>
              <a:cs typeface="Times New Roman" panose="02020603050405020304" pitchFamily="18" charset="0"/>
            </a:endParaRPr>
          </a:p>
          <a:p>
            <a:r>
              <a:rPr lang="en-GB" sz="1200" b="1" dirty="0">
                <a:latin typeface="Trebuchet MS"/>
                <a:ea typeface="Calibri" panose="020F0502020204030204" pitchFamily="34" charset="0"/>
                <a:cs typeface="Times New Roman"/>
              </a:rPr>
              <a:t>Staff at Murray Park School benefit from: </a:t>
            </a:r>
            <a:endParaRPr lang="en-GB" sz="1200" b="1" dirty="0">
              <a:latin typeface="Trebuchet MS"/>
              <a:ea typeface="Calibri" panose="020F0502020204030204" pitchFamily="34" charset="0"/>
              <a:cs typeface="Times New Roman" panose="02020603050405020304" pitchFamily="18" charset="0"/>
            </a:endParaRPr>
          </a:p>
          <a:p>
            <a:pPr marL="742950" lvl="1" indent="-285750">
              <a:buFont typeface="Arial"/>
              <a:buChar char="•"/>
            </a:pPr>
            <a:endParaRPr lang="en-GB" sz="1200" dirty="0">
              <a:latin typeface="Trebuchet MS"/>
              <a:ea typeface="Calibri" panose="020F0502020204030204" pitchFamily="34" charset="0"/>
              <a:cs typeface="Times New Roman"/>
            </a:endParaRPr>
          </a:p>
          <a:p>
            <a:pPr marL="742950" lvl="1" indent="-285750">
              <a:buFont typeface="Arial"/>
              <a:buChar char="•"/>
            </a:pPr>
            <a:r>
              <a:rPr lang="en-GB" sz="1200" dirty="0">
                <a:latin typeface="Trebuchet MS"/>
                <a:ea typeface="Calibri" panose="020F0502020204030204" pitchFamily="34" charset="0"/>
                <a:cs typeface="Times New Roman"/>
              </a:rPr>
              <a:t>A friendly and supportive working environment.</a:t>
            </a:r>
          </a:p>
          <a:p>
            <a:pPr marL="742950" lvl="1" indent="-285750">
              <a:buFont typeface="Arial"/>
              <a:buChar char="•"/>
            </a:pPr>
            <a:r>
              <a:rPr lang="en-GB" sz="1200" dirty="0">
                <a:latin typeface="Trebuchet MS"/>
                <a:ea typeface="Calibri" panose="020F0502020204030204" pitchFamily="34" charset="0"/>
                <a:cs typeface="Times New Roman"/>
              </a:rPr>
              <a:t>A positive approach to flexible working for all staff. </a:t>
            </a:r>
            <a:endParaRPr lang="en-GB" sz="1200" dirty="0">
              <a:latin typeface="Trebuchet MS"/>
              <a:ea typeface="Calibri" panose="020F0502020204030204" pitchFamily="34" charset="0"/>
              <a:cs typeface="Times New Roman" panose="02020603050405020304" pitchFamily="18" charset="0"/>
            </a:endParaRPr>
          </a:p>
          <a:p>
            <a:pPr marL="742950" lvl="1" indent="-285750">
              <a:buFont typeface="Arial"/>
              <a:buChar char="•"/>
            </a:pPr>
            <a:r>
              <a:rPr lang="en-GB" sz="1200" dirty="0">
                <a:latin typeface="Trebuchet MS"/>
                <a:ea typeface="Calibri" panose="020F0502020204030204" pitchFamily="34" charset="0"/>
                <a:cs typeface="Times New Roman"/>
              </a:rPr>
              <a:t>A Senior Leadership Team who prioritise staff well-being and consider this when launching any new systems or pedagogical approaches. </a:t>
            </a:r>
            <a:endParaRPr lang="en-GB" sz="1200" dirty="0">
              <a:latin typeface="Trebuchet MS"/>
              <a:ea typeface="Calibri" panose="020F0502020204030204" pitchFamily="34" charset="0"/>
              <a:cs typeface="Times New Roman" panose="02020603050405020304" pitchFamily="18" charset="0"/>
            </a:endParaRPr>
          </a:p>
          <a:p>
            <a:pPr marL="742950" lvl="1" indent="-285750">
              <a:buFont typeface="Arial"/>
              <a:buChar char="•"/>
            </a:pPr>
            <a:r>
              <a:rPr lang="en-GB" sz="1200" dirty="0">
                <a:latin typeface="Trebuchet MS"/>
                <a:ea typeface="Calibri" panose="020F0502020204030204" pitchFamily="34" charset="0"/>
                <a:cs typeface="Times New Roman"/>
              </a:rPr>
              <a:t>A whole-school CPD package which includes professional development opportunities </a:t>
            </a:r>
            <a:endParaRPr lang="en-GB" sz="1200" dirty="0">
              <a:latin typeface="Trebuchet MS"/>
              <a:ea typeface="Calibri" panose="020F0502020204030204" pitchFamily="34" charset="0"/>
              <a:cs typeface="Times New Roman" panose="02020603050405020304" pitchFamily="18" charset="0"/>
            </a:endParaRPr>
          </a:p>
          <a:p>
            <a:endParaRPr lang="en-GB" sz="1200" b="1" dirty="0">
              <a:latin typeface="Trebuchet MS" panose="020B0603020202020204" pitchFamily="34" charset="0"/>
              <a:ea typeface="Calibri" panose="020F0502020204030204" pitchFamily="34" charset="0"/>
              <a:cs typeface="Times New Roman" panose="02020603050405020304" pitchFamily="18" charset="0"/>
            </a:endParaRPr>
          </a:p>
          <a:p>
            <a:pPr>
              <a:spcAft>
                <a:spcPts val="0"/>
              </a:spcAft>
            </a:pPr>
            <a:r>
              <a:rPr lang="en-GB" sz="1200" b="1" dirty="0">
                <a:latin typeface="Trebuchet MS"/>
                <a:ea typeface="Calibri" panose="020F0502020204030204" pitchFamily="34" charset="0"/>
                <a:cs typeface="Times New Roman"/>
              </a:rPr>
              <a:t>How to Apply</a:t>
            </a:r>
            <a:endParaRPr lang="en-GB" sz="1200" dirty="0">
              <a:latin typeface="Trebuchet MS"/>
              <a:ea typeface="Calibri" panose="020F0502020204030204" pitchFamily="34" charset="0"/>
              <a:cs typeface="Times New Roman"/>
            </a:endParaRPr>
          </a:p>
          <a:p>
            <a:r>
              <a:rPr lang="en-GB" sz="1200" dirty="0">
                <a:latin typeface="Trebuchet MS" panose="020B0603020202020204" pitchFamily="34" charset="0"/>
              </a:rPr>
              <a:t>Employed staff at Murray Park do not need to complete an application form but should send a letter of application of no more than 2 sides of A4. All other candidates can download a support staff (non teaching)  application pack from the school website </a:t>
            </a:r>
            <a:r>
              <a:rPr lang="en-GB" sz="1200" dirty="0"/>
              <a:t>  </a:t>
            </a:r>
            <a:r>
              <a:rPr lang="en-GB" sz="1200" dirty="0">
                <a:hlinkClick r:id="rId3"/>
              </a:rPr>
              <a:t>https://www.murraypark.derby.sch.uk/key-information/vacancies/</a:t>
            </a:r>
            <a:r>
              <a:rPr lang="en-GB" sz="1200" dirty="0"/>
              <a:t>.</a:t>
            </a:r>
          </a:p>
          <a:p>
            <a:endParaRPr lang="en-GB" sz="1200" dirty="0">
              <a:latin typeface="Trebuchet MS"/>
              <a:ea typeface="Calibri" panose="020F0502020204030204" pitchFamily="34" charset="0"/>
              <a:cs typeface="Times New Roman"/>
            </a:endParaRPr>
          </a:p>
          <a:p>
            <a:endParaRPr lang="en-GB" sz="1200" dirty="0">
              <a:latin typeface="Trebuchet MS"/>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62836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33512"/>
            <a:ext cx="6858000" cy="624710"/>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p:cNvSpPr/>
          <p:nvPr/>
        </p:nvSpPr>
        <p:spPr>
          <a:xfrm>
            <a:off x="0" y="1"/>
            <a:ext cx="6858000" cy="6044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latin typeface="Trajan Pro" panose="02020502050506020301" pitchFamily="18" charset="0"/>
              </a:rPr>
              <a:t>Roles and Responsibilities</a:t>
            </a:r>
          </a:p>
        </p:txBody>
      </p:sp>
      <p:sp>
        <p:nvSpPr>
          <p:cNvPr id="12" name="Flowchart: Manual Input 11"/>
          <p:cNvSpPr/>
          <p:nvPr/>
        </p:nvSpPr>
        <p:spPr>
          <a:xfrm>
            <a:off x="0" y="9082688"/>
            <a:ext cx="6858000" cy="823311"/>
          </a:xfrm>
          <a:prstGeom prst="flowChartManualInpu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6600"/>
              </a:solidFill>
            </a:endParaRPr>
          </a:p>
        </p:txBody>
      </p:sp>
      <p:sp>
        <p:nvSpPr>
          <p:cNvPr id="3" name="Flowchart: Manual Input 2"/>
          <p:cNvSpPr/>
          <p:nvPr/>
        </p:nvSpPr>
        <p:spPr>
          <a:xfrm>
            <a:off x="0" y="9136476"/>
            <a:ext cx="6858000" cy="769524"/>
          </a:xfrm>
          <a:prstGeom prst="flowChartManualInpu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100" b="1" i="1" dirty="0">
              <a:latin typeface="Trebuchet MS" panose="020B0603020202020204" pitchFamily="34" charset="0"/>
            </a:endParaRPr>
          </a:p>
        </p:txBody>
      </p:sp>
      <p:pic>
        <p:nvPicPr>
          <p:cNvPr id="28" name="Picture 27"/>
          <p:cNvPicPr>
            <a:picLocks noChangeAspect="1"/>
          </p:cNvPicPr>
          <p:nvPr/>
        </p:nvPicPr>
        <p:blipFill>
          <a:blip r:embed="rId2"/>
          <a:stretch>
            <a:fillRect/>
          </a:stretch>
        </p:blipFill>
        <p:spPr>
          <a:xfrm>
            <a:off x="6285396" y="9238146"/>
            <a:ext cx="483704" cy="483704"/>
          </a:xfrm>
          <a:prstGeom prst="rect">
            <a:avLst/>
          </a:prstGeom>
        </p:spPr>
      </p:pic>
      <p:graphicFrame>
        <p:nvGraphicFramePr>
          <p:cNvPr id="8" name="Table 7"/>
          <p:cNvGraphicFramePr>
            <a:graphicFrameLocks noGrp="1"/>
          </p:cNvGraphicFramePr>
          <p:nvPr>
            <p:extLst>
              <p:ext uri="{D42A27DB-BD31-4B8C-83A1-F6EECF244321}">
                <p14:modId xmlns:p14="http://schemas.microsoft.com/office/powerpoint/2010/main" val="2554420264"/>
              </p:ext>
            </p:extLst>
          </p:nvPr>
        </p:nvGraphicFramePr>
        <p:xfrm>
          <a:off x="62948" y="713512"/>
          <a:ext cx="6464300" cy="1280160"/>
        </p:xfrm>
        <a:graphic>
          <a:graphicData uri="http://schemas.openxmlformats.org/drawingml/2006/table">
            <a:tbl>
              <a:tblPr firstRow="1" bandRow="1">
                <a:tableStyleId>{5C22544A-7EE6-4342-B048-85BDC9FD1C3A}</a:tableStyleId>
              </a:tblPr>
              <a:tblGrid>
                <a:gridCol w="6464300">
                  <a:extLst>
                    <a:ext uri="{9D8B030D-6E8A-4147-A177-3AD203B41FA5}">
                      <a16:colId xmlns:a16="http://schemas.microsoft.com/office/drawing/2014/main" val="2564249419"/>
                    </a:ext>
                  </a:extLst>
                </a:gridCol>
              </a:tblGrid>
              <a:tr h="244433">
                <a:tc>
                  <a:txBody>
                    <a:bodyPr/>
                    <a:lstStyle/>
                    <a:p>
                      <a:pPr algn="ctr"/>
                      <a:r>
                        <a:rPr lang="en-GB" sz="1200" dirty="0">
                          <a:solidFill>
                            <a:schemeClr val="bg1"/>
                          </a:solidFill>
                          <a:latin typeface="Trebuchet MS" panose="020B0603020202020204" pitchFamily="34" charset="0"/>
                        </a:rPr>
                        <a:t>Duties</a:t>
                      </a:r>
                      <a:r>
                        <a:rPr lang="en-GB" sz="1200" baseline="0" dirty="0">
                          <a:solidFill>
                            <a:schemeClr val="bg1"/>
                          </a:solidFill>
                          <a:latin typeface="Trebuchet MS" panose="020B0603020202020204" pitchFamily="34" charset="0"/>
                        </a:rPr>
                        <a:t> as a Primary First Aider and Administrator:</a:t>
                      </a:r>
                      <a:endParaRPr lang="en-GB" sz="1200" dirty="0">
                        <a:solidFill>
                          <a:schemeClr val="bg1"/>
                        </a:solidFill>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923039950"/>
                  </a:ext>
                </a:extLst>
              </a:tr>
              <a:tr h="896255">
                <a:tc>
                  <a:txBody>
                    <a:bodyPr/>
                    <a:lstStyle/>
                    <a:p>
                      <a:r>
                        <a:rPr lang="en-GB" sz="1200" b="1" kern="1200" dirty="0">
                          <a:solidFill>
                            <a:schemeClr val="tx1"/>
                          </a:solidFill>
                          <a:effectLst/>
                          <a:latin typeface="Trebuchet MS" panose="020B0603020202020204" pitchFamily="34" charset="0"/>
                          <a:ea typeface="+mn-ea"/>
                          <a:cs typeface="+mn-cs"/>
                        </a:rPr>
                        <a:t>Key Purpose:</a:t>
                      </a:r>
                    </a:p>
                    <a:p>
                      <a:r>
                        <a:rPr lang="en-GB" sz="1200" b="1" kern="1200" dirty="0">
                          <a:solidFill>
                            <a:schemeClr val="tx1"/>
                          </a:solidFill>
                          <a:effectLst/>
                          <a:latin typeface="Trebuchet MS" panose="020B0603020202020204" pitchFamily="34" charset="0"/>
                          <a:ea typeface="+mn-ea"/>
                          <a:cs typeface="+mn-cs"/>
                        </a:rPr>
                        <a:t>To </a:t>
                      </a:r>
                      <a:r>
                        <a:rPr lang="en-GB" sz="1200" b="1" kern="1200" baseline="0" dirty="0">
                          <a:solidFill>
                            <a:schemeClr val="tx1"/>
                          </a:solidFill>
                          <a:effectLst/>
                          <a:latin typeface="Trebuchet MS" panose="020B0603020202020204" pitchFamily="34" charset="0"/>
                          <a:ea typeface="+mn-ea"/>
                          <a:cs typeface="+mn-cs"/>
                        </a:rPr>
                        <a:t>have a highly organised individual to join our team to provide effective and efficient first aid /administrative service to the school. The successful candidate will work well under pressure, be able to work to strict deadlines and be highly motivated.</a:t>
                      </a:r>
                    </a:p>
                    <a:p>
                      <a:pPr marL="285750" lvl="0" indent="-285750">
                        <a:buFont typeface="Arial" panose="020B0604020202020204" pitchFamily="34" charset="0"/>
                        <a:buChar char="•"/>
                      </a:pPr>
                      <a:endParaRPr lang="en-GB" sz="1200" kern="1200" dirty="0">
                        <a:solidFill>
                          <a:schemeClr val="dk1"/>
                        </a:solidFill>
                        <a:effectLst/>
                        <a:latin typeface="Trebuchet MS" panose="020B060302020202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8056215"/>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3037674417"/>
              </p:ext>
            </p:extLst>
          </p:nvPr>
        </p:nvGraphicFramePr>
        <p:xfrm>
          <a:off x="77856" y="1829488"/>
          <a:ext cx="6464300" cy="6438829"/>
        </p:xfrm>
        <a:graphic>
          <a:graphicData uri="http://schemas.openxmlformats.org/drawingml/2006/table">
            <a:tbl>
              <a:tblPr firstRow="1" bandRow="1">
                <a:tableStyleId>{5C22544A-7EE6-4342-B048-85BDC9FD1C3A}</a:tableStyleId>
              </a:tblPr>
              <a:tblGrid>
                <a:gridCol w="6464300">
                  <a:extLst>
                    <a:ext uri="{9D8B030D-6E8A-4147-A177-3AD203B41FA5}">
                      <a16:colId xmlns:a16="http://schemas.microsoft.com/office/drawing/2014/main" val="2564249419"/>
                    </a:ext>
                  </a:extLst>
                </a:gridCol>
              </a:tblGrid>
              <a:tr h="275950">
                <a:tc>
                  <a:txBody>
                    <a:bodyPr/>
                    <a:lstStyle/>
                    <a:p>
                      <a:pPr marL="0" indent="0" algn="ctr">
                        <a:buFont typeface="Arial" panose="020B0604020202020204" pitchFamily="34" charset="0"/>
                        <a:buNone/>
                      </a:pPr>
                      <a:r>
                        <a:rPr lang="en-GB" sz="1200" dirty="0">
                          <a:solidFill>
                            <a:schemeClr val="bg1"/>
                          </a:solidFill>
                          <a:latin typeface="Trebuchet MS" panose="020B0603020202020204" pitchFamily="34" charset="0"/>
                        </a:rPr>
                        <a:t>Key</a:t>
                      </a:r>
                      <a:r>
                        <a:rPr lang="en-GB" sz="1200" baseline="0" dirty="0">
                          <a:solidFill>
                            <a:schemeClr val="bg1"/>
                          </a:solidFill>
                          <a:latin typeface="Trebuchet MS" panose="020B0603020202020204" pitchFamily="34" charset="0"/>
                        </a:rPr>
                        <a:t> Tasks:</a:t>
                      </a:r>
                      <a:endParaRPr lang="en-GB" sz="1200" dirty="0">
                        <a:solidFill>
                          <a:schemeClr val="bg1"/>
                        </a:solidFill>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923039950"/>
                  </a:ext>
                </a:extLst>
              </a:tr>
              <a:tr h="6162879">
                <a:tc>
                  <a:txBody>
                    <a:bodyPr/>
                    <a:lstStyle/>
                    <a:p>
                      <a:pPr marL="171450" lvl="0" indent="-171450">
                        <a:buFont typeface="Arial" panose="020B0604020202020204" pitchFamily="34" charset="0"/>
                        <a:buChar char="•"/>
                      </a:pPr>
                      <a:r>
                        <a:rPr lang="en-GB" sz="1100" b="0" kern="1200" dirty="0">
                          <a:solidFill>
                            <a:schemeClr val="dk1"/>
                          </a:solidFill>
                          <a:effectLst/>
                          <a:latin typeface="Trebuchet MS" panose="020B0603020202020204" pitchFamily="34" charset="0"/>
                          <a:ea typeface="+mn-ea"/>
                          <a:cs typeface="+mn-cs"/>
                        </a:rPr>
                        <a:t>To be responsible to the Office Manager.</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kern="1200" dirty="0">
                          <a:solidFill>
                            <a:schemeClr val="tx1"/>
                          </a:solidFill>
                          <a:effectLst/>
                          <a:latin typeface="Trebuchet MS" panose="020B0603020202020204" pitchFamily="34" charset="0"/>
                          <a:ea typeface="+mn-ea"/>
                          <a:cs typeface="+mn-cs"/>
                        </a:rPr>
                        <a:t>To be the</a:t>
                      </a:r>
                      <a:r>
                        <a:rPr lang="en-GB" sz="1100" b="0" kern="1200" baseline="0" dirty="0">
                          <a:solidFill>
                            <a:schemeClr val="tx1"/>
                          </a:solidFill>
                          <a:effectLst/>
                          <a:latin typeface="Trebuchet MS" panose="020B0603020202020204" pitchFamily="34" charset="0"/>
                          <a:ea typeface="+mn-ea"/>
                          <a:cs typeface="+mn-cs"/>
                        </a:rPr>
                        <a:t> lead first aider within the school and to administer emergency first aid to students, staff and visitors as required.</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kern="1200" baseline="0" dirty="0">
                          <a:solidFill>
                            <a:schemeClr val="tx1"/>
                          </a:solidFill>
                          <a:effectLst/>
                          <a:latin typeface="Trebuchet MS" panose="020B0603020202020204" pitchFamily="34" charset="0"/>
                          <a:ea typeface="+mn-ea"/>
                          <a:cs typeface="+mn-cs"/>
                        </a:rPr>
                        <a:t>To maintain a full First Aid at Work qualification and ensure this is renewed as necessary.</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kern="1200" baseline="0" dirty="0">
                          <a:solidFill>
                            <a:schemeClr val="tx1"/>
                          </a:solidFill>
                          <a:effectLst/>
                          <a:latin typeface="Trebuchet MS" panose="020B0603020202020204" pitchFamily="34" charset="0"/>
                          <a:ea typeface="+mn-ea"/>
                          <a:cs typeface="+mn-cs"/>
                        </a:rPr>
                        <a:t>To regularly undertake Diabetic and Epi pen training.</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kern="1200" baseline="0" dirty="0">
                          <a:solidFill>
                            <a:schemeClr val="tx1"/>
                          </a:solidFill>
                          <a:effectLst/>
                          <a:latin typeface="Trebuchet MS" panose="020B0603020202020204" pitchFamily="34" charset="0"/>
                          <a:ea typeface="+mn-ea"/>
                          <a:cs typeface="+mn-cs"/>
                        </a:rPr>
                        <a:t>To correspond with parents/carers and staff  including SENDCo &amp; Heads of Year over students with medical conditions and first aid issues. </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kern="1200" baseline="0" dirty="0">
                          <a:solidFill>
                            <a:schemeClr val="tx1"/>
                          </a:solidFill>
                          <a:effectLst/>
                          <a:latin typeface="Trebuchet MS" panose="020B0603020202020204" pitchFamily="34" charset="0"/>
                          <a:ea typeface="+mn-ea"/>
                          <a:cs typeface="+mn-cs"/>
                        </a:rPr>
                        <a:t>To ensure Risk Assessments and Individual Care Plans for students with serious medical conditions such as diabetes are regularly updated and medical information is current and communicated to staff including for trips and school activities.</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kern="1200" baseline="0" dirty="0">
                          <a:solidFill>
                            <a:schemeClr val="tx1"/>
                          </a:solidFill>
                          <a:effectLst/>
                          <a:latin typeface="Trebuchet MS" panose="020B0603020202020204" pitchFamily="34" charset="0"/>
                          <a:ea typeface="+mn-ea"/>
                          <a:cs typeface="+mn-cs"/>
                        </a:rPr>
                        <a:t>Update the MIS system with medical conditions and health information.</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kern="1200" baseline="0" dirty="0">
                          <a:solidFill>
                            <a:schemeClr val="tx1"/>
                          </a:solidFill>
                          <a:effectLst/>
                          <a:latin typeface="Trebuchet MS" panose="020B0603020202020204" pitchFamily="34" charset="0"/>
                          <a:ea typeface="+mn-ea"/>
                          <a:cs typeface="+mn-cs"/>
                        </a:rPr>
                        <a:t>To deal with parents respectfully and promptly in the case of emergencies.</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kern="1200" baseline="0" dirty="0">
                          <a:solidFill>
                            <a:schemeClr val="tx1"/>
                          </a:solidFill>
                          <a:effectLst/>
                          <a:latin typeface="Trebuchet MS" panose="020B0603020202020204" pitchFamily="34" charset="0"/>
                          <a:ea typeface="+mn-ea"/>
                          <a:cs typeface="+mn-cs"/>
                        </a:rPr>
                        <a:t>To record first aid administered and accidents on our system and by use of the accident book.</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kern="1200" baseline="0" dirty="0">
                          <a:solidFill>
                            <a:schemeClr val="tx1"/>
                          </a:solidFill>
                          <a:effectLst/>
                          <a:latin typeface="Trebuchet MS" panose="020B0603020202020204" pitchFamily="34" charset="0"/>
                          <a:ea typeface="+mn-ea"/>
                          <a:cs typeface="+mn-cs"/>
                        </a:rPr>
                        <a:t>To liaise with the school health Team and school over visits to the school.</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kern="1200" baseline="0" dirty="0">
                          <a:solidFill>
                            <a:schemeClr val="tx1"/>
                          </a:solidFill>
                          <a:effectLst/>
                          <a:latin typeface="Trebuchet MS" panose="020B0603020202020204" pitchFamily="34" charset="0"/>
                          <a:ea typeface="+mn-ea"/>
                          <a:cs typeface="+mn-cs"/>
                        </a:rPr>
                        <a:t>To work closely with the school immunisation team to co-ordinate the immunisation process including communicating information to parents and the administration process within the school on the day.</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kern="1200" baseline="0" dirty="0">
                          <a:solidFill>
                            <a:schemeClr val="tx1"/>
                          </a:solidFill>
                          <a:effectLst/>
                          <a:latin typeface="Trebuchet MS" panose="020B0603020202020204" pitchFamily="34" charset="0"/>
                          <a:ea typeface="+mn-ea"/>
                          <a:cs typeface="+mn-cs"/>
                        </a:rPr>
                        <a:t>To be responsible for the medical room and first aid boxes around school and regularly check stock levels and placing orders for first aid supplies.</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kern="1200" baseline="0" dirty="0">
                          <a:solidFill>
                            <a:schemeClr val="tx1"/>
                          </a:solidFill>
                          <a:effectLst/>
                          <a:latin typeface="Trebuchet MS" panose="020B0603020202020204" pitchFamily="34" charset="0"/>
                          <a:ea typeface="+mn-ea"/>
                          <a:cs typeface="+mn-cs"/>
                        </a:rPr>
                        <a:t>To be responsible for medicine that students need to take in school ensuring appropriate parental consent has been given (including keeping a log of medicine consent forms) and ensure medicine is stored away securely.</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kern="1200" baseline="0" dirty="0">
                          <a:solidFill>
                            <a:schemeClr val="tx1"/>
                          </a:solidFill>
                          <a:effectLst/>
                          <a:latin typeface="Trebuchet MS" panose="020B0603020202020204" pitchFamily="34" charset="0"/>
                          <a:ea typeface="+mn-ea"/>
                          <a:cs typeface="+mn-cs"/>
                        </a:rPr>
                        <a:t>To ensure students with asthma, allergies or diabetes have a spare inhaler, epi pen and diabetic supplies in Student Services/medical room and ensure they are stocked up an are in date.</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kern="1200" baseline="0" dirty="0">
                          <a:solidFill>
                            <a:schemeClr val="tx1"/>
                          </a:solidFill>
                          <a:effectLst/>
                          <a:latin typeface="Trebuchet MS" panose="020B0603020202020204" pitchFamily="34" charset="0"/>
                          <a:ea typeface="+mn-ea"/>
                          <a:cs typeface="+mn-cs"/>
                        </a:rPr>
                        <a:t>To monitor and correspond with parents of student requiring an inhaler or epi pen and gain written consent for using emergency in school inhaler and epi pens if they don’t have one of their own in school.</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kern="1200" baseline="0" dirty="0">
                          <a:solidFill>
                            <a:schemeClr val="tx1"/>
                          </a:solidFill>
                          <a:effectLst/>
                          <a:latin typeface="Trebuchet MS" panose="020B0603020202020204" pitchFamily="34" charset="0"/>
                          <a:ea typeface="+mn-ea"/>
                          <a:cs typeface="+mn-cs"/>
                        </a:rPr>
                        <a:t>To  arrange for the return/disposal of out of date student medication/epi pens/inhalers etc and return left over medication when students leave school.</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kern="1200" baseline="0" dirty="0">
                          <a:solidFill>
                            <a:schemeClr val="tx1"/>
                          </a:solidFill>
                          <a:effectLst/>
                          <a:latin typeface="Trebuchet MS" panose="020B0603020202020204" pitchFamily="34" charset="0"/>
                          <a:ea typeface="+mn-ea"/>
                          <a:cs typeface="+mn-cs"/>
                        </a:rPr>
                        <a:t>To ensure all record keeping is up to date.</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kern="1200" baseline="0" dirty="0">
                          <a:solidFill>
                            <a:schemeClr val="tx1"/>
                          </a:solidFill>
                          <a:effectLst/>
                          <a:latin typeface="Trebuchet MS" panose="020B0603020202020204" pitchFamily="34" charset="0"/>
                          <a:ea typeface="+mn-ea"/>
                          <a:cs typeface="+mn-cs"/>
                        </a:rPr>
                        <a:t>Work closely with the Student Services team who will provide first aid support to ensure the smooth running of the first aid provision.</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kern="1200" baseline="0" dirty="0">
                          <a:solidFill>
                            <a:schemeClr val="tx1"/>
                          </a:solidFill>
                          <a:effectLst/>
                          <a:latin typeface="Trebuchet MS" panose="020B0603020202020204" pitchFamily="34" charset="0"/>
                          <a:ea typeface="+mn-ea"/>
                          <a:cs typeface="+mn-cs"/>
                        </a:rPr>
                        <a:t>Use internal systems such as SIMS/Go 4 schools to input and view information.</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kern="1200" baseline="0" dirty="0">
                          <a:solidFill>
                            <a:schemeClr val="tx1"/>
                          </a:solidFill>
                          <a:effectLst/>
                          <a:latin typeface="Trebuchet MS" panose="020B0603020202020204" pitchFamily="34" charset="0"/>
                          <a:ea typeface="+mn-ea"/>
                          <a:cs typeface="+mn-cs"/>
                        </a:rPr>
                        <a:t>Deal with enquires from parents, students and outside agencies via email, telephone and in person and respond promptly.</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kern="1200" baseline="0" dirty="0">
                          <a:solidFill>
                            <a:schemeClr val="tx1"/>
                          </a:solidFill>
                          <a:effectLst/>
                          <a:latin typeface="Trebuchet MS" panose="020B0603020202020204" pitchFamily="34" charset="0"/>
                          <a:ea typeface="+mn-ea"/>
                          <a:cs typeface="+mn-cs"/>
                        </a:rPr>
                        <a:t>To assist with other administration duties with the Student Services Team as and when required.</a:t>
                      </a:r>
                      <a:r>
                        <a:rPr lang="en-GB" sz="1100" b="0" kern="1200" dirty="0">
                          <a:solidFill>
                            <a:schemeClr val="tx1"/>
                          </a:solidFill>
                          <a:effectLst/>
                          <a:latin typeface="Trebuchet MS" panose="020B0603020202020204" pitchFamily="34" charset="0"/>
                          <a:ea typeface="+mn-ea"/>
                          <a:cs typeface="+mn-cs"/>
                        </a:rPr>
                        <a:t> </a:t>
                      </a:r>
                      <a:endParaRPr lang="en-GB" sz="1200" kern="1200" dirty="0">
                        <a:solidFill>
                          <a:schemeClr val="dk1"/>
                        </a:solidFill>
                        <a:effectLst/>
                        <a:latin typeface="Trebuchet MS" panose="020B060302020202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8056215"/>
                  </a:ext>
                </a:extLst>
              </a:tr>
            </a:tbl>
          </a:graphicData>
        </a:graphic>
      </p:graphicFrame>
      <p:sp>
        <p:nvSpPr>
          <p:cNvPr id="2" name="Rectangle 1"/>
          <p:cNvSpPr/>
          <p:nvPr/>
        </p:nvSpPr>
        <p:spPr>
          <a:xfrm>
            <a:off x="77856" y="8452466"/>
            <a:ext cx="6464300" cy="646331"/>
          </a:xfrm>
          <a:prstGeom prst="rect">
            <a:avLst/>
          </a:prstGeom>
        </p:spPr>
        <p:txBody>
          <a:bodyPr wrap="square">
            <a:spAutoFit/>
          </a:bodyPr>
          <a:lstStyle/>
          <a:p>
            <a:pPr lvl="0" defTabSz="685800">
              <a:defRPr/>
            </a:pPr>
            <a:r>
              <a:rPr lang="en-GB" sz="900" b="1" dirty="0">
                <a:latin typeface="Trebuchet MS" panose="020B0603020202020204" pitchFamily="34" charset="0"/>
              </a:rPr>
              <a:t>The post-holder will be expected to carry out other tasks/duties as directed by their Line Manager that are commensurate with the responsibilities of a Primary Fist Aider and Administrator.  to work within the framework of the NJC pay and conditions (30 hours per week for 39 weeks per year term –time only) current legislation and policies of the school.</a:t>
            </a:r>
          </a:p>
        </p:txBody>
      </p:sp>
      <p:sp>
        <p:nvSpPr>
          <p:cNvPr id="4" name="Flowchart: Manual Input 3">
            <a:extLst>
              <a:ext uri="{FF2B5EF4-FFF2-40B4-BE49-F238E27FC236}">
                <a16:creationId xmlns:a16="http://schemas.microsoft.com/office/drawing/2014/main" id="{04EC5D48-920C-A849-E2EF-A9304182B244}"/>
              </a:ext>
            </a:extLst>
          </p:cNvPr>
          <p:cNvSpPr/>
          <p:nvPr/>
        </p:nvSpPr>
        <p:spPr>
          <a:xfrm>
            <a:off x="0" y="9098797"/>
            <a:ext cx="6858000" cy="807203"/>
          </a:xfrm>
          <a:prstGeom prst="flowChartManualInpu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i="1" dirty="0">
                <a:latin typeface="Trebuchet MS" panose="020B0603020202020204" pitchFamily="34" charset="0"/>
              </a:rPr>
              <a:t>Murray Park School is committed to safeguarding and promoting the welfare of children and appointment to this post is subject to a criminal record and background check and references</a:t>
            </a:r>
          </a:p>
        </p:txBody>
      </p:sp>
    </p:spTree>
    <p:extLst>
      <p:ext uri="{BB962C8B-B14F-4D97-AF65-F5344CB8AC3E}">
        <p14:creationId xmlns:p14="http://schemas.microsoft.com/office/powerpoint/2010/main" val="2200533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33512"/>
            <a:ext cx="6858000" cy="624710"/>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p:cNvSpPr/>
          <p:nvPr/>
        </p:nvSpPr>
        <p:spPr>
          <a:xfrm>
            <a:off x="0" y="17626"/>
            <a:ext cx="6858000" cy="60443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latin typeface="Trajan Pro" panose="02020502050506020301" pitchFamily="18" charset="0"/>
              </a:rPr>
              <a:t>Person Specification</a:t>
            </a:r>
          </a:p>
        </p:txBody>
      </p:sp>
      <p:sp>
        <p:nvSpPr>
          <p:cNvPr id="12" name="Flowchart: Manual Input 11"/>
          <p:cNvSpPr/>
          <p:nvPr/>
        </p:nvSpPr>
        <p:spPr>
          <a:xfrm>
            <a:off x="0" y="9053996"/>
            <a:ext cx="6858000" cy="852004"/>
          </a:xfrm>
          <a:prstGeom prst="flowChartManualInpu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6600"/>
              </a:solidFill>
            </a:endParaRPr>
          </a:p>
        </p:txBody>
      </p:sp>
      <p:sp>
        <p:nvSpPr>
          <p:cNvPr id="3" name="Flowchart: Manual Input 2"/>
          <p:cNvSpPr/>
          <p:nvPr/>
        </p:nvSpPr>
        <p:spPr>
          <a:xfrm>
            <a:off x="0" y="9098797"/>
            <a:ext cx="6858000" cy="807203"/>
          </a:xfrm>
          <a:prstGeom prst="flowChartManualInpu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i="1" dirty="0">
                <a:latin typeface="Trebuchet MS" panose="020B0603020202020204" pitchFamily="34" charset="0"/>
              </a:rPr>
              <a:t>Murray Park School is committed to safeguarding and promoting the </a:t>
            </a:r>
          </a:p>
          <a:p>
            <a:r>
              <a:rPr lang="en-GB" sz="1400" i="1" dirty="0">
                <a:latin typeface="Trebuchet MS" panose="020B0603020202020204" pitchFamily="34" charset="0"/>
              </a:rPr>
              <a:t>welfare of children and appointment to this post is subject to a criminal </a:t>
            </a:r>
          </a:p>
          <a:p>
            <a:r>
              <a:rPr lang="en-GB" sz="1400" i="1" dirty="0">
                <a:latin typeface="Trebuchet MS" panose="020B0603020202020204" pitchFamily="34" charset="0"/>
              </a:rPr>
              <a:t>record and background check and references</a:t>
            </a:r>
          </a:p>
        </p:txBody>
      </p:sp>
      <p:pic>
        <p:nvPicPr>
          <p:cNvPr id="28" name="Picture 27"/>
          <p:cNvPicPr>
            <a:picLocks noChangeAspect="1"/>
          </p:cNvPicPr>
          <p:nvPr/>
        </p:nvPicPr>
        <p:blipFill>
          <a:blip r:embed="rId2"/>
          <a:stretch>
            <a:fillRect/>
          </a:stretch>
        </p:blipFill>
        <p:spPr>
          <a:xfrm>
            <a:off x="6285396" y="9238146"/>
            <a:ext cx="483704" cy="483704"/>
          </a:xfrm>
          <a:prstGeom prst="rect">
            <a:avLst/>
          </a:prstGeom>
        </p:spPr>
      </p:pic>
      <p:graphicFrame>
        <p:nvGraphicFramePr>
          <p:cNvPr id="8" name="Table 7"/>
          <p:cNvGraphicFramePr>
            <a:graphicFrameLocks noGrp="1"/>
          </p:cNvGraphicFramePr>
          <p:nvPr>
            <p:extLst>
              <p:ext uri="{D42A27DB-BD31-4B8C-83A1-F6EECF244321}">
                <p14:modId xmlns:p14="http://schemas.microsoft.com/office/powerpoint/2010/main" val="2342232181"/>
              </p:ext>
            </p:extLst>
          </p:nvPr>
        </p:nvGraphicFramePr>
        <p:xfrm>
          <a:off x="156696" y="691734"/>
          <a:ext cx="6612405" cy="8330040"/>
        </p:xfrm>
        <a:graphic>
          <a:graphicData uri="http://schemas.openxmlformats.org/drawingml/2006/table">
            <a:tbl>
              <a:tblPr firstRow="1" firstCol="1" lastRow="1" lastCol="1" bandRow="1" bandCol="1">
                <a:tableStyleId>{5940675A-B579-460E-94D1-54222C63F5DA}</a:tableStyleId>
              </a:tblPr>
              <a:tblGrid>
                <a:gridCol w="4066064">
                  <a:extLst>
                    <a:ext uri="{9D8B030D-6E8A-4147-A177-3AD203B41FA5}">
                      <a16:colId xmlns:a16="http://schemas.microsoft.com/office/drawing/2014/main" val="1754119365"/>
                    </a:ext>
                  </a:extLst>
                </a:gridCol>
                <a:gridCol w="1270891">
                  <a:extLst>
                    <a:ext uri="{9D8B030D-6E8A-4147-A177-3AD203B41FA5}">
                      <a16:colId xmlns:a16="http://schemas.microsoft.com/office/drawing/2014/main" val="2989624317"/>
                    </a:ext>
                  </a:extLst>
                </a:gridCol>
                <a:gridCol w="1275450">
                  <a:extLst>
                    <a:ext uri="{9D8B030D-6E8A-4147-A177-3AD203B41FA5}">
                      <a16:colId xmlns:a16="http://schemas.microsoft.com/office/drawing/2014/main" val="1166934550"/>
                    </a:ext>
                  </a:extLst>
                </a:gridCol>
              </a:tblGrid>
              <a:tr h="251275">
                <a:tc>
                  <a:txBody>
                    <a:bodyPr/>
                    <a:lstStyle/>
                    <a:p>
                      <a:pPr algn="l">
                        <a:spcAft>
                          <a:spcPts val="0"/>
                        </a:spcAft>
                      </a:pPr>
                      <a:r>
                        <a:rPr lang="en-GB" sz="1200" dirty="0">
                          <a:solidFill>
                            <a:schemeClr val="bg1"/>
                          </a:solidFill>
                          <a:effectLst/>
                          <a:latin typeface="Trebuchet MS" panose="020B0603020202020204" pitchFamily="34" charset="0"/>
                        </a:rPr>
                        <a:t> </a:t>
                      </a:r>
                      <a:endParaRPr lang="en-GB" sz="1200" dirty="0">
                        <a:solidFill>
                          <a:schemeClr val="bg1"/>
                        </a:solidFill>
                        <a:effectLst/>
                        <a:latin typeface="Trebuchet MS" panose="020B0603020202020204" pitchFamily="34" charset="0"/>
                        <a:ea typeface="Times New Roman" panose="02020603050405020304" pitchFamily="18" charset="0"/>
                      </a:endParaRPr>
                    </a:p>
                  </a:txBody>
                  <a:tcPr marL="62932" marR="62932" marT="0" marB="0">
                    <a:solidFill>
                      <a:srgbClr val="002060"/>
                    </a:solidFill>
                  </a:tcPr>
                </a:tc>
                <a:tc>
                  <a:txBody>
                    <a:bodyPr/>
                    <a:lstStyle/>
                    <a:p>
                      <a:pPr algn="ctr">
                        <a:spcAft>
                          <a:spcPts val="0"/>
                        </a:spcAft>
                      </a:pPr>
                      <a:r>
                        <a:rPr lang="en-GB" sz="1200" dirty="0">
                          <a:solidFill>
                            <a:schemeClr val="bg1"/>
                          </a:solidFill>
                          <a:effectLst/>
                          <a:latin typeface="Trebuchet MS" panose="020B0603020202020204" pitchFamily="34" charset="0"/>
                        </a:rPr>
                        <a:t>Essential</a:t>
                      </a:r>
                      <a:endParaRPr lang="en-GB" sz="1200" dirty="0">
                        <a:solidFill>
                          <a:schemeClr val="bg1"/>
                        </a:solidFill>
                        <a:effectLst/>
                        <a:latin typeface="Trebuchet MS" panose="020B0603020202020204" pitchFamily="34" charset="0"/>
                        <a:ea typeface="Times New Roman" panose="02020603050405020304" pitchFamily="18" charset="0"/>
                      </a:endParaRPr>
                    </a:p>
                  </a:txBody>
                  <a:tcPr marL="62932" marR="62932" marT="0" marB="0">
                    <a:solidFill>
                      <a:srgbClr val="002060"/>
                    </a:solidFill>
                  </a:tcPr>
                </a:tc>
                <a:tc>
                  <a:txBody>
                    <a:bodyPr/>
                    <a:lstStyle/>
                    <a:p>
                      <a:pPr algn="ctr">
                        <a:spcAft>
                          <a:spcPts val="0"/>
                        </a:spcAft>
                      </a:pPr>
                      <a:r>
                        <a:rPr lang="en-GB" sz="1200" dirty="0">
                          <a:solidFill>
                            <a:schemeClr val="bg1"/>
                          </a:solidFill>
                          <a:effectLst/>
                          <a:latin typeface="Trebuchet MS" panose="020B0603020202020204" pitchFamily="34" charset="0"/>
                        </a:rPr>
                        <a:t>Desirable</a:t>
                      </a:r>
                      <a:endParaRPr lang="en-GB" sz="1200" dirty="0">
                        <a:solidFill>
                          <a:schemeClr val="bg1"/>
                        </a:solidFill>
                        <a:effectLst/>
                        <a:latin typeface="Trebuchet MS" panose="020B0603020202020204" pitchFamily="34" charset="0"/>
                        <a:ea typeface="Times New Roman" panose="02020603050405020304" pitchFamily="18" charset="0"/>
                      </a:endParaRPr>
                    </a:p>
                  </a:txBody>
                  <a:tcPr marL="62932" marR="62932" marT="0" marB="0">
                    <a:solidFill>
                      <a:srgbClr val="002060"/>
                    </a:solidFill>
                  </a:tcPr>
                </a:tc>
                <a:extLst>
                  <a:ext uri="{0D108BD9-81ED-4DB2-BD59-A6C34878D82A}">
                    <a16:rowId xmlns:a16="http://schemas.microsoft.com/office/drawing/2014/main" val="3344259553"/>
                  </a:ext>
                </a:extLst>
              </a:tr>
              <a:tr h="720691">
                <a:tc>
                  <a:txBody>
                    <a:bodyPr/>
                    <a:lstStyle/>
                    <a:p>
                      <a:pPr algn="l">
                        <a:spcAft>
                          <a:spcPts val="0"/>
                        </a:spcAft>
                      </a:pPr>
                      <a:r>
                        <a:rPr lang="en-GB" sz="1100" b="0" dirty="0">
                          <a:effectLst/>
                          <a:latin typeface="Trebuchet MS" panose="020B0603020202020204" pitchFamily="34" charset="0"/>
                        </a:rPr>
                        <a:t>Experience</a:t>
                      </a:r>
                    </a:p>
                    <a:p>
                      <a:pPr marL="342900" lvl="0" indent="-342900" algn="l">
                        <a:spcAft>
                          <a:spcPts val="0"/>
                        </a:spcAft>
                        <a:buFont typeface="Courier New" panose="02070309020205020404" pitchFamily="49" charset="0"/>
                        <a:buChar char="o"/>
                        <a:tabLst>
                          <a:tab pos="228600" algn="l"/>
                        </a:tabLst>
                      </a:pPr>
                      <a:r>
                        <a:rPr lang="en-GB" sz="1100" b="0" dirty="0">
                          <a:effectLst/>
                          <a:latin typeface="Trebuchet MS" panose="020B0603020202020204" pitchFamily="34" charset="0"/>
                        </a:rPr>
                        <a:t>Experience</a:t>
                      </a:r>
                      <a:r>
                        <a:rPr lang="en-GB" sz="1100" b="0" baseline="0" dirty="0">
                          <a:effectLst/>
                          <a:latin typeface="Trebuchet MS" panose="020B0603020202020204" pitchFamily="34" charset="0"/>
                        </a:rPr>
                        <a:t> of carrying out first aid</a:t>
                      </a:r>
                    </a:p>
                    <a:p>
                      <a:pPr marL="342900" lvl="0" indent="-342900" algn="l">
                        <a:spcAft>
                          <a:spcPts val="0"/>
                        </a:spcAft>
                        <a:buFont typeface="Courier New" panose="02070309020205020404" pitchFamily="49" charset="0"/>
                        <a:buChar char="o"/>
                        <a:tabLst>
                          <a:tab pos="228600" algn="l"/>
                        </a:tabLst>
                      </a:pPr>
                      <a:r>
                        <a:rPr lang="en-GB" sz="1100" b="0" baseline="0" dirty="0">
                          <a:effectLst/>
                          <a:latin typeface="Trebuchet MS" panose="020B0603020202020204" pitchFamily="34" charset="0"/>
                        </a:rPr>
                        <a:t>Diabetic, epi pen and defibrillator training</a:t>
                      </a:r>
                      <a:endParaRPr lang="en-GB" sz="1100" b="0" dirty="0">
                        <a:effectLst/>
                        <a:latin typeface="Trebuchet MS" panose="020B0603020202020204" pitchFamily="34" charset="0"/>
                      </a:endParaRPr>
                    </a:p>
                    <a:p>
                      <a:pPr marL="342900" lvl="0" indent="-342900" algn="l">
                        <a:spcAft>
                          <a:spcPts val="0"/>
                        </a:spcAft>
                        <a:buFont typeface="Courier New" panose="02070309020205020404" pitchFamily="49" charset="0"/>
                        <a:buChar char="o"/>
                        <a:tabLst>
                          <a:tab pos="228600" algn="l"/>
                        </a:tabLst>
                      </a:pPr>
                      <a:r>
                        <a:rPr lang="en-GB" sz="1100" b="0" dirty="0">
                          <a:effectLst/>
                          <a:latin typeface="Trebuchet MS" panose="020B0603020202020204" pitchFamily="34" charset="0"/>
                        </a:rPr>
                        <a:t>Experience in operation of administrative</a:t>
                      </a:r>
                      <a:r>
                        <a:rPr lang="en-GB" sz="1100" b="0" baseline="0" dirty="0">
                          <a:effectLst/>
                          <a:latin typeface="Trebuchet MS" panose="020B0603020202020204" pitchFamily="34" charset="0"/>
                        </a:rPr>
                        <a:t> systems</a:t>
                      </a:r>
                    </a:p>
                    <a:p>
                      <a:pPr marL="342900" lvl="0" indent="-342900" algn="l">
                        <a:spcAft>
                          <a:spcPts val="0"/>
                        </a:spcAft>
                        <a:buFont typeface="Courier New" panose="02070309020205020404" pitchFamily="49" charset="0"/>
                        <a:buChar char="o"/>
                        <a:tabLst>
                          <a:tab pos="228600" algn="l"/>
                        </a:tabLst>
                      </a:pPr>
                      <a:r>
                        <a:rPr lang="en-GB" sz="1100" b="0" baseline="0" dirty="0">
                          <a:effectLst/>
                          <a:latin typeface="Trebuchet MS" panose="020B0603020202020204" pitchFamily="34" charset="0"/>
                          <a:ea typeface="Times New Roman" panose="02020603050405020304" pitchFamily="18" charset="0"/>
                        </a:rPr>
                        <a:t>Experience of working in a school environment</a:t>
                      </a:r>
                    </a:p>
                    <a:p>
                      <a:pPr marL="342900" lvl="0" indent="-342900" algn="l">
                        <a:spcAft>
                          <a:spcPts val="0"/>
                        </a:spcAft>
                        <a:buFont typeface="Courier New" panose="02070309020205020404" pitchFamily="49" charset="0"/>
                        <a:buChar char="o"/>
                        <a:tabLst>
                          <a:tab pos="228600" algn="l"/>
                        </a:tabLst>
                      </a:pPr>
                      <a:endParaRPr lang="en-GB" sz="1100" b="0" dirty="0">
                        <a:effectLst/>
                        <a:latin typeface="Trebuchet MS" panose="020B0603020202020204" pitchFamily="34" charset="0"/>
                        <a:ea typeface="Times New Roman" panose="02020603050405020304" pitchFamily="18" charset="0"/>
                      </a:endParaRPr>
                    </a:p>
                  </a:txBody>
                  <a:tcPr marL="62932" marR="62932" marT="0" marB="0"/>
                </a:tc>
                <a:tc>
                  <a:txBody>
                    <a:bodyPr/>
                    <a:lstStyle/>
                    <a:p>
                      <a:pPr algn="l">
                        <a:spcAft>
                          <a:spcPts val="0"/>
                        </a:spcAft>
                      </a:pPr>
                      <a:r>
                        <a:rPr lang="en-GB" sz="1100" b="0" dirty="0">
                          <a:effectLst/>
                          <a:latin typeface="Trebuchet MS" panose="020B0603020202020204" pitchFamily="34" charset="0"/>
                        </a:rPr>
                        <a:t> </a:t>
                      </a:r>
                    </a:p>
                    <a:p>
                      <a:pPr algn="ctr">
                        <a:spcAft>
                          <a:spcPts val="0"/>
                        </a:spcAft>
                      </a:pPr>
                      <a:r>
                        <a:rPr lang="en-GB" sz="1100" b="0" dirty="0">
                          <a:effectLst/>
                          <a:latin typeface="Trebuchet MS" panose="020B0603020202020204" pitchFamily="34" charset="0"/>
                          <a:sym typeface="Wingdings" panose="05000000000000000000" pitchFamily="2" charset="2"/>
                        </a:rPr>
                        <a:t></a:t>
                      </a:r>
                      <a:endParaRPr lang="en-GB" sz="1100" b="0" dirty="0">
                        <a:effectLst/>
                        <a:latin typeface="Trebuchet MS" panose="020B0603020202020204" pitchFamily="34" charset="0"/>
                        <a:ea typeface="Times New Roman" panose="02020603050405020304" pitchFamily="18" charset="0"/>
                      </a:endParaRPr>
                    </a:p>
                  </a:txBody>
                  <a:tcPr marL="62932" marR="62932" marT="0" marB="0"/>
                </a:tc>
                <a:tc>
                  <a:txBody>
                    <a:bodyPr/>
                    <a:lstStyle/>
                    <a:p>
                      <a:pPr algn="ctr">
                        <a:spcAft>
                          <a:spcPts val="0"/>
                        </a:spcAft>
                      </a:pPr>
                      <a:endParaRPr lang="en-GB" sz="1100" b="0" dirty="0">
                        <a:effectLst/>
                        <a:latin typeface="Trebuchet MS" panose="020B0603020202020204" pitchFamily="34" charset="0"/>
                      </a:endParaRPr>
                    </a:p>
                    <a:p>
                      <a:pPr algn="ctr">
                        <a:spcAft>
                          <a:spcPts val="0"/>
                        </a:spcAft>
                      </a:pPr>
                      <a:endParaRPr lang="en-GB" sz="1100" b="0" dirty="0">
                        <a:effectLst/>
                        <a:latin typeface="Trebuchet MS" panose="020B0603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GB" sz="1100" b="0" dirty="0">
                          <a:effectLst/>
                          <a:latin typeface="Trebuchet MS" panose="020B0603020202020204" pitchFamily="34" charset="0"/>
                        </a:rPr>
                        <a:t> </a:t>
                      </a:r>
                      <a:r>
                        <a:rPr lang="en-GB" sz="1100" b="0" dirty="0">
                          <a:effectLst/>
                          <a:latin typeface="Trebuchet MS" panose="020B0603020202020204" pitchFamily="34" charset="0"/>
                          <a:sym typeface="Wingdings" panose="05000000000000000000" pitchFamily="2" charset="2"/>
                        </a:rPr>
                        <a:t></a:t>
                      </a:r>
                      <a:endParaRPr lang="en-GB" sz="1100" b="0" dirty="0">
                        <a:effectLst/>
                        <a:latin typeface="Trebuchet MS" panose="020B0603020202020204" pitchFamily="34" charset="0"/>
                        <a:ea typeface="Times New Roman" panose="02020603050405020304" pitchFamily="18"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GB" sz="1100" b="0" dirty="0">
                          <a:effectLst/>
                          <a:latin typeface="Trebuchet MS" panose="020B0603020202020204" pitchFamily="34" charset="0"/>
                          <a:sym typeface="Wingdings" panose="05000000000000000000" pitchFamily="2" charset="2"/>
                        </a:rPr>
                        <a:t></a:t>
                      </a:r>
                      <a:endParaRPr lang="en-GB" sz="1100" b="0" dirty="0">
                        <a:effectLst/>
                        <a:latin typeface="Trebuchet MS" panose="020B0603020202020204" pitchFamily="34" charset="0"/>
                        <a:ea typeface="Times New Roman" panose="02020603050405020304" pitchFamily="18"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GB" sz="1100" b="0" dirty="0">
                          <a:effectLst/>
                          <a:latin typeface="Trebuchet MS" panose="020B0603020202020204" pitchFamily="34" charset="0"/>
                          <a:sym typeface="Wingdings" panose="05000000000000000000" pitchFamily="2" charset="2"/>
                        </a:rPr>
                        <a:t></a:t>
                      </a:r>
                      <a:endParaRPr lang="en-GB" sz="1100" b="0" dirty="0">
                        <a:effectLst/>
                        <a:latin typeface="Trebuchet MS" panose="020B0603020202020204" pitchFamily="34" charset="0"/>
                        <a:ea typeface="Times New Roman" panose="02020603050405020304" pitchFamily="18" charset="0"/>
                      </a:endParaRPr>
                    </a:p>
                    <a:p>
                      <a:pPr algn="ctr">
                        <a:spcAft>
                          <a:spcPts val="0"/>
                        </a:spcAft>
                      </a:pPr>
                      <a:endParaRPr lang="en-GB" sz="1100" b="0" dirty="0">
                        <a:effectLst/>
                        <a:latin typeface="Trebuchet MS" panose="020B0603020202020204" pitchFamily="34" charset="0"/>
                        <a:ea typeface="Times New Roman" panose="02020603050405020304" pitchFamily="18" charset="0"/>
                      </a:endParaRPr>
                    </a:p>
                  </a:txBody>
                  <a:tcPr marL="62932" marR="62932" marT="0" marB="0"/>
                </a:tc>
                <a:extLst>
                  <a:ext uri="{0D108BD9-81ED-4DB2-BD59-A6C34878D82A}">
                    <a16:rowId xmlns:a16="http://schemas.microsoft.com/office/drawing/2014/main" val="4012282450"/>
                  </a:ext>
                </a:extLst>
              </a:tr>
              <a:tr h="1040368">
                <a:tc>
                  <a:txBody>
                    <a:bodyPr/>
                    <a:lstStyle/>
                    <a:p>
                      <a:pPr algn="l">
                        <a:spcAft>
                          <a:spcPts val="0"/>
                        </a:spcAft>
                      </a:pPr>
                      <a:r>
                        <a:rPr lang="en-GB" sz="1100" b="0" dirty="0">
                          <a:effectLst/>
                          <a:latin typeface="Trebuchet MS" panose="020B0603020202020204" pitchFamily="34" charset="0"/>
                        </a:rPr>
                        <a:t>Qualifications</a:t>
                      </a:r>
                    </a:p>
                    <a:p>
                      <a:pPr marL="342900" marR="0" lvl="0" indent="-34290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tab pos="228600" algn="l"/>
                        </a:tabLst>
                        <a:defRPr/>
                      </a:pPr>
                      <a:r>
                        <a:rPr lang="en-GB" sz="1100" b="0" dirty="0">
                          <a:effectLst/>
                          <a:latin typeface="Trebuchet MS" panose="020B0603020202020204" pitchFamily="34" charset="0"/>
                        </a:rPr>
                        <a:t>GCSE or equivalent at grade C or above in English and Maths</a:t>
                      </a:r>
                      <a:endParaRPr lang="en-GB" sz="1100" b="0" dirty="0">
                        <a:effectLst/>
                        <a:latin typeface="Trebuchet MS" panose="020B0603020202020204" pitchFamily="34" charset="0"/>
                        <a:ea typeface="Times New Roman" panose="02020603050405020304" pitchFamily="18" charset="0"/>
                      </a:endParaRPr>
                    </a:p>
                    <a:p>
                      <a:pPr marL="342900" lvl="0" indent="-342900" algn="l">
                        <a:spcAft>
                          <a:spcPts val="0"/>
                        </a:spcAft>
                        <a:buFont typeface="Courier New" panose="02070309020205020404" pitchFamily="49" charset="0"/>
                        <a:buChar char="o"/>
                        <a:tabLst>
                          <a:tab pos="228600" algn="l"/>
                        </a:tabLst>
                      </a:pPr>
                      <a:r>
                        <a:rPr lang="en-GB" sz="1100" b="0" baseline="0" dirty="0">
                          <a:effectLst/>
                          <a:latin typeface="Trebuchet MS" panose="020B0603020202020204" pitchFamily="34" charset="0"/>
                        </a:rPr>
                        <a:t>Recognised IT qualification</a:t>
                      </a:r>
                    </a:p>
                    <a:p>
                      <a:pPr marL="342900" lvl="0" indent="-342900" algn="l">
                        <a:spcAft>
                          <a:spcPts val="0"/>
                        </a:spcAft>
                        <a:buFont typeface="Courier New" panose="02070309020205020404" pitchFamily="49" charset="0"/>
                        <a:buChar char="o"/>
                        <a:tabLst>
                          <a:tab pos="228600" algn="l"/>
                        </a:tabLst>
                      </a:pPr>
                      <a:r>
                        <a:rPr lang="en-GB" sz="1100" b="0" baseline="0" dirty="0">
                          <a:effectLst/>
                          <a:latin typeface="Trebuchet MS" panose="020B0603020202020204" pitchFamily="34" charset="0"/>
                        </a:rPr>
                        <a:t>Valid First Aid Certificate</a:t>
                      </a:r>
                    </a:p>
                  </a:txBody>
                  <a:tcPr marL="62932" marR="62932" marT="0" marB="0"/>
                </a:tc>
                <a:tc>
                  <a:txBody>
                    <a:bodyPr/>
                    <a:lstStyle/>
                    <a:p>
                      <a:pPr algn="ctr">
                        <a:spcAft>
                          <a:spcPts val="0"/>
                        </a:spcAft>
                      </a:pPr>
                      <a:r>
                        <a:rPr lang="en-GB" sz="1100" b="0" dirty="0">
                          <a:effectLst/>
                          <a:latin typeface="Trebuchet MS" panose="020B0603020202020204" pitchFamily="34" charset="0"/>
                        </a:rPr>
                        <a:t> </a:t>
                      </a:r>
                    </a:p>
                    <a:p>
                      <a:pPr algn="ctr">
                        <a:spcAft>
                          <a:spcPts val="0"/>
                        </a:spcAft>
                      </a:pPr>
                      <a:r>
                        <a:rPr lang="en-GB" sz="1100" b="0" dirty="0">
                          <a:effectLst/>
                          <a:latin typeface="Trebuchet MS" panose="020B0603020202020204" pitchFamily="34" charset="0"/>
                          <a:sym typeface="Wingdings" panose="05000000000000000000" pitchFamily="2" charset="2"/>
                        </a:rPr>
                        <a:t></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100" b="0" dirty="0">
                        <a:effectLst/>
                        <a:latin typeface="Trebuchet MS" panose="020B0603020202020204" pitchFamily="34" charset="0"/>
                        <a:sym typeface="Wingdings" panose="05000000000000000000" pitchFamily="2" charset="2"/>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100" b="0" dirty="0">
                        <a:effectLst/>
                        <a:latin typeface="Trebuchet MS" panose="020B0603020202020204" pitchFamily="34" charset="0"/>
                        <a:sym typeface="Wingdings" panose="05000000000000000000" pitchFamily="2" charset="2"/>
                      </a:endParaRPr>
                    </a:p>
                    <a:p>
                      <a:pPr algn="ctr">
                        <a:spcAft>
                          <a:spcPts val="0"/>
                        </a:spcAft>
                      </a:pPr>
                      <a:endParaRPr lang="en-GB" sz="1100" b="0" dirty="0">
                        <a:effectLst/>
                        <a:latin typeface="Trebuchet MS" panose="020B0603020202020204" pitchFamily="34" charset="0"/>
                        <a:sym typeface="Wingdings" panose="05000000000000000000" pitchFamily="2" charset="2"/>
                      </a:endParaRPr>
                    </a:p>
                    <a:p>
                      <a:pPr algn="ctr">
                        <a:spcAft>
                          <a:spcPts val="0"/>
                        </a:spcAft>
                      </a:pPr>
                      <a:endParaRPr lang="en-GB" sz="1100" b="0" dirty="0">
                        <a:effectLst/>
                        <a:latin typeface="Trebuchet MS" panose="020B0603020202020204" pitchFamily="34" charset="0"/>
                        <a:ea typeface="Times New Roman" panose="02020603050405020304" pitchFamily="18" charset="0"/>
                      </a:endParaRPr>
                    </a:p>
                  </a:txBody>
                  <a:tcPr marL="62932" marR="62932" marT="0" marB="0"/>
                </a:tc>
                <a:tc>
                  <a:txBody>
                    <a:bodyPr/>
                    <a:lstStyle/>
                    <a:p>
                      <a:pPr algn="ctr">
                        <a:spcAft>
                          <a:spcPts val="0"/>
                        </a:spcAft>
                      </a:pPr>
                      <a:endParaRPr lang="en-GB" sz="1100" b="0" dirty="0">
                        <a:effectLst/>
                        <a:latin typeface="Trebuchet MS" panose="020B0603020202020204" pitchFamily="34" charset="0"/>
                      </a:endParaRPr>
                    </a:p>
                    <a:p>
                      <a:pPr algn="ctr">
                        <a:spcAft>
                          <a:spcPts val="0"/>
                        </a:spcAft>
                      </a:pPr>
                      <a:endParaRPr lang="en-GB" sz="1100" b="0" dirty="0">
                        <a:effectLst/>
                        <a:latin typeface="Trebuchet MS" panose="020B0603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100" b="0" dirty="0">
                        <a:effectLst/>
                        <a:latin typeface="Trebuchet MS" panose="020B0603020202020204" pitchFamily="34" charset="0"/>
                        <a:sym typeface="Wingdings" panose="05000000000000000000" pitchFamily="2" charset="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GB" sz="1100" b="0" dirty="0">
                          <a:effectLst/>
                          <a:latin typeface="Trebuchet MS" panose="020B0603020202020204" pitchFamily="34" charset="0"/>
                          <a:sym typeface="Wingdings" panose="05000000000000000000" pitchFamily="2" charset="2"/>
                        </a:rPr>
                        <a:t></a:t>
                      </a:r>
                      <a:endParaRPr lang="en-GB" sz="1100" b="0" dirty="0">
                        <a:effectLst/>
                        <a:latin typeface="Trebuchet MS" panose="020B0603020202020204" pitchFamily="34" charset="0"/>
                        <a:ea typeface="Times New Roman" panose="02020603050405020304" pitchFamily="18"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GB" sz="1100" b="0" dirty="0">
                          <a:effectLst/>
                          <a:latin typeface="Trebuchet MS" panose="020B0603020202020204" pitchFamily="34" charset="0"/>
                          <a:sym typeface="Wingdings" panose="05000000000000000000" pitchFamily="2" charset="2"/>
                        </a:rPr>
                        <a:t></a:t>
                      </a:r>
                      <a:endParaRPr lang="en-GB" sz="1100" b="0" dirty="0">
                        <a:effectLst/>
                        <a:latin typeface="Trebuchet MS" panose="020B0603020202020204" pitchFamily="34" charset="0"/>
                      </a:endParaRPr>
                    </a:p>
                    <a:p>
                      <a:pPr algn="ctr">
                        <a:spcAft>
                          <a:spcPts val="0"/>
                        </a:spcAft>
                      </a:pPr>
                      <a:r>
                        <a:rPr lang="en-GB" sz="1100" b="0" dirty="0">
                          <a:effectLst/>
                          <a:latin typeface="Trebuchet MS" panose="020B0603020202020204" pitchFamily="34" charset="0"/>
                        </a:rPr>
                        <a:t> </a:t>
                      </a:r>
                      <a:endParaRPr lang="en-GB" sz="1100" b="0" dirty="0">
                        <a:effectLst/>
                        <a:latin typeface="Trebuchet MS" panose="020B0603020202020204" pitchFamily="34" charset="0"/>
                        <a:ea typeface="Times New Roman" panose="02020603050405020304" pitchFamily="18" charset="0"/>
                      </a:endParaRPr>
                    </a:p>
                  </a:txBody>
                  <a:tcPr marL="62932" marR="62932" marT="0" marB="0"/>
                </a:tc>
                <a:extLst>
                  <a:ext uri="{0D108BD9-81ED-4DB2-BD59-A6C34878D82A}">
                    <a16:rowId xmlns:a16="http://schemas.microsoft.com/office/drawing/2014/main" val="1087300014"/>
                  </a:ext>
                </a:extLst>
              </a:tr>
              <a:tr h="898854">
                <a:tc>
                  <a:txBody>
                    <a:bodyPr/>
                    <a:lstStyle/>
                    <a:p>
                      <a:pPr algn="l">
                        <a:spcAft>
                          <a:spcPts val="0"/>
                        </a:spcAft>
                      </a:pPr>
                      <a:r>
                        <a:rPr lang="en-GB" sz="1100" b="0" dirty="0">
                          <a:effectLst/>
                          <a:latin typeface="Trebuchet MS" panose="020B0603020202020204" pitchFamily="34" charset="0"/>
                        </a:rPr>
                        <a:t>Knowledge</a:t>
                      </a:r>
                    </a:p>
                    <a:p>
                      <a:pPr marL="342900" lvl="0" indent="-342900" algn="l">
                        <a:spcAft>
                          <a:spcPts val="0"/>
                        </a:spcAft>
                        <a:buFont typeface="Courier New" panose="02070309020205020404" pitchFamily="49" charset="0"/>
                        <a:buChar char="o"/>
                        <a:tabLst>
                          <a:tab pos="228600" algn="l"/>
                        </a:tabLst>
                      </a:pPr>
                      <a:r>
                        <a:rPr lang="en-GB" sz="1100" b="0" dirty="0">
                          <a:effectLst/>
                          <a:latin typeface="Trebuchet MS" panose="020B0603020202020204" pitchFamily="34" charset="0"/>
                        </a:rPr>
                        <a:t>Awareness of policies/codes of practice</a:t>
                      </a:r>
                      <a:r>
                        <a:rPr lang="en-GB" sz="1100" b="0" baseline="0" dirty="0">
                          <a:effectLst/>
                          <a:latin typeface="Trebuchet MS" panose="020B0603020202020204" pitchFamily="34" charset="0"/>
                        </a:rPr>
                        <a:t> and legislation applicable to the position</a:t>
                      </a:r>
                    </a:p>
                    <a:p>
                      <a:pPr marL="342900" lvl="0" indent="-342900" algn="l">
                        <a:spcAft>
                          <a:spcPts val="0"/>
                        </a:spcAft>
                        <a:buFont typeface="Courier New" panose="02070309020205020404" pitchFamily="49" charset="0"/>
                        <a:buChar char="o"/>
                        <a:tabLst>
                          <a:tab pos="228600" algn="l"/>
                        </a:tabLst>
                      </a:pPr>
                      <a:r>
                        <a:rPr lang="en-GB" sz="1100" b="0" baseline="0" dirty="0">
                          <a:effectLst/>
                          <a:latin typeface="Trebuchet MS" panose="020B0603020202020204" pitchFamily="34" charset="0"/>
                          <a:ea typeface="Times New Roman" panose="02020603050405020304" pitchFamily="18" charset="0"/>
                        </a:rPr>
                        <a:t>Knowledge of SIMS or similar management system.</a:t>
                      </a:r>
                      <a:endParaRPr lang="en-GB" sz="1100" b="0" dirty="0">
                        <a:effectLst/>
                        <a:latin typeface="Trebuchet MS" panose="020B0603020202020204" pitchFamily="34" charset="0"/>
                        <a:ea typeface="Times New Roman" panose="02020603050405020304" pitchFamily="18" charset="0"/>
                      </a:endParaRPr>
                    </a:p>
                  </a:txBody>
                  <a:tcPr marL="62932" marR="62932" marT="0" marB="0"/>
                </a:tc>
                <a:tc>
                  <a:txBody>
                    <a:bodyPr/>
                    <a:lstStyle/>
                    <a:p>
                      <a:pPr algn="ctr">
                        <a:spcAft>
                          <a:spcPts val="0"/>
                        </a:spcAft>
                      </a:pPr>
                      <a:r>
                        <a:rPr lang="en-GB" sz="1100" b="0" dirty="0">
                          <a:effectLst/>
                          <a:latin typeface="Trebuchet MS" panose="020B0603020202020204" pitchFamily="34" charset="0"/>
                        </a:rPr>
                        <a:t> </a:t>
                      </a:r>
                      <a:endParaRPr lang="en-GB" sz="1100" b="0" dirty="0">
                        <a:effectLst/>
                        <a:latin typeface="Trebuchet MS" panose="020B0603020202020204" pitchFamily="34" charset="0"/>
                        <a:ea typeface="Times New Roman" panose="02020603050405020304" pitchFamily="18" charset="0"/>
                      </a:endParaRPr>
                    </a:p>
                  </a:txBody>
                  <a:tcPr marL="62932" marR="62932" marT="0" marB="0"/>
                </a:tc>
                <a:tc>
                  <a:txBody>
                    <a:bodyPr/>
                    <a:lstStyle/>
                    <a:p>
                      <a:pPr algn="l">
                        <a:spcAft>
                          <a:spcPts val="0"/>
                        </a:spcAft>
                      </a:pPr>
                      <a:r>
                        <a:rPr lang="en-GB" sz="1100" b="0" dirty="0">
                          <a:effectLst/>
                          <a:latin typeface="Trebuchet MS" panose="020B0603020202020204" pitchFamily="34" charset="0"/>
                        </a:rPr>
                        <a:t> </a:t>
                      </a:r>
                    </a:p>
                    <a:p>
                      <a:pPr algn="ctr">
                        <a:spcAft>
                          <a:spcPts val="0"/>
                        </a:spcAft>
                      </a:pPr>
                      <a:r>
                        <a:rPr lang="en-GB" sz="1100" b="0" dirty="0">
                          <a:effectLst/>
                          <a:latin typeface="Trebuchet MS" panose="020B0603020202020204" pitchFamily="34" charset="0"/>
                          <a:sym typeface="Wingdings" panose="05000000000000000000" pitchFamily="2" charset="2"/>
                        </a:rPr>
                        <a:t></a:t>
                      </a:r>
                    </a:p>
                    <a:p>
                      <a:pPr algn="ctr">
                        <a:spcAft>
                          <a:spcPts val="0"/>
                        </a:spcAft>
                      </a:pPr>
                      <a:endParaRPr lang="en-GB" sz="1100" b="0" dirty="0">
                        <a:effectLst/>
                        <a:latin typeface="Trebuchet MS" panose="020B0603020202020204" pitchFamily="34" charset="0"/>
                        <a:sym typeface="Wingdings" panose="05000000000000000000" pitchFamily="2" charset="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GB" sz="1100" b="0" dirty="0">
                          <a:effectLst/>
                          <a:latin typeface="Trebuchet MS" panose="020B0603020202020204" pitchFamily="34" charset="0"/>
                          <a:sym typeface="Wingdings" panose="05000000000000000000" pitchFamily="2" charset="2"/>
                        </a:rPr>
                        <a:t></a:t>
                      </a:r>
                      <a:endParaRPr lang="en-GB" sz="1100" b="0" dirty="0">
                        <a:effectLst/>
                        <a:latin typeface="Trebuchet MS" panose="020B0603020202020204" pitchFamily="34" charset="0"/>
                        <a:ea typeface="Times New Roman" panose="02020603050405020304" pitchFamily="18" charset="0"/>
                      </a:endParaRPr>
                    </a:p>
                    <a:p>
                      <a:pPr algn="ctr">
                        <a:spcAft>
                          <a:spcPts val="0"/>
                        </a:spcAft>
                      </a:pPr>
                      <a:endParaRPr lang="en-GB" sz="1100" b="0" dirty="0">
                        <a:effectLst/>
                        <a:latin typeface="Trebuchet MS" panose="020B0603020202020204" pitchFamily="34" charset="0"/>
                        <a:ea typeface="Times New Roman" panose="02020603050405020304" pitchFamily="18" charset="0"/>
                      </a:endParaRPr>
                    </a:p>
                  </a:txBody>
                  <a:tcPr marL="62932" marR="62932" marT="0" marB="0"/>
                </a:tc>
                <a:extLst>
                  <a:ext uri="{0D108BD9-81ED-4DB2-BD59-A6C34878D82A}">
                    <a16:rowId xmlns:a16="http://schemas.microsoft.com/office/drawing/2014/main" val="1788668899"/>
                  </a:ext>
                </a:extLst>
              </a:tr>
              <a:tr h="2116183">
                <a:tc>
                  <a:txBody>
                    <a:bodyPr/>
                    <a:lstStyle/>
                    <a:p>
                      <a:pPr algn="l">
                        <a:spcAft>
                          <a:spcPts val="0"/>
                        </a:spcAft>
                      </a:pPr>
                      <a:r>
                        <a:rPr lang="en-GB" sz="1100" b="0" dirty="0">
                          <a:effectLst/>
                          <a:latin typeface="Trebuchet MS" panose="020B0603020202020204" pitchFamily="34" charset="0"/>
                        </a:rPr>
                        <a:t>Skills/Abilities</a:t>
                      </a:r>
                    </a:p>
                    <a:p>
                      <a:pPr marL="342900" lvl="0" indent="-342900" algn="l">
                        <a:spcAft>
                          <a:spcPts val="0"/>
                        </a:spcAft>
                        <a:buFont typeface="Courier New" panose="02070309020205020404" pitchFamily="49" charset="0"/>
                        <a:buChar char="o"/>
                        <a:tabLst>
                          <a:tab pos="228600" algn="l"/>
                        </a:tabLst>
                      </a:pPr>
                      <a:r>
                        <a:rPr lang="en-GB" sz="1100" b="0" kern="1200" dirty="0">
                          <a:solidFill>
                            <a:schemeClr val="tx1"/>
                          </a:solidFill>
                          <a:effectLst/>
                          <a:latin typeface="Trebuchet MS" panose="020B0603020202020204" pitchFamily="34" charset="0"/>
                          <a:ea typeface="+mn-ea"/>
                          <a:cs typeface="+mn-cs"/>
                        </a:rPr>
                        <a:t>Good numeracy/literacy skills</a:t>
                      </a:r>
                    </a:p>
                    <a:p>
                      <a:pPr marL="342900" lvl="0" indent="-342900" algn="l">
                        <a:spcAft>
                          <a:spcPts val="0"/>
                        </a:spcAft>
                        <a:buFont typeface="Courier New" panose="02070309020205020404" pitchFamily="49" charset="0"/>
                        <a:buChar char="o"/>
                        <a:tabLst>
                          <a:tab pos="228600" algn="l"/>
                        </a:tabLst>
                      </a:pPr>
                      <a:r>
                        <a:rPr lang="en-GB" sz="1100" b="0" kern="1200" dirty="0">
                          <a:solidFill>
                            <a:schemeClr val="tx1"/>
                          </a:solidFill>
                          <a:effectLst/>
                          <a:latin typeface="Trebuchet MS" panose="020B0603020202020204" pitchFamily="34" charset="0"/>
                          <a:ea typeface="+mn-ea"/>
                          <a:cs typeface="+mn-cs"/>
                        </a:rPr>
                        <a:t>Good ICT skills including</a:t>
                      </a:r>
                      <a:r>
                        <a:rPr lang="en-GB" sz="1100" b="0" kern="1200" baseline="0" dirty="0">
                          <a:solidFill>
                            <a:schemeClr val="tx1"/>
                          </a:solidFill>
                          <a:effectLst/>
                          <a:latin typeface="Trebuchet MS" panose="020B0603020202020204" pitchFamily="34" charset="0"/>
                          <a:ea typeface="+mn-ea"/>
                          <a:cs typeface="+mn-cs"/>
                        </a:rPr>
                        <a:t> Microsoft packages</a:t>
                      </a:r>
                    </a:p>
                    <a:p>
                      <a:pPr marL="342900" lvl="0" indent="-342900" algn="l">
                        <a:spcAft>
                          <a:spcPts val="0"/>
                        </a:spcAft>
                        <a:buFont typeface="Courier New" panose="02070309020205020404" pitchFamily="49" charset="0"/>
                        <a:buChar char="o"/>
                        <a:tabLst>
                          <a:tab pos="228600" algn="l"/>
                        </a:tabLst>
                      </a:pPr>
                      <a:r>
                        <a:rPr lang="en-GB" sz="1100" b="0" kern="1200" baseline="0" dirty="0">
                          <a:solidFill>
                            <a:schemeClr val="tx1"/>
                          </a:solidFill>
                          <a:effectLst/>
                          <a:latin typeface="Trebuchet MS" panose="020B0603020202020204" pitchFamily="34" charset="0"/>
                          <a:ea typeface="+mn-ea"/>
                          <a:cs typeface="+mn-cs"/>
                        </a:rPr>
                        <a:t>Ability to </a:t>
                      </a:r>
                      <a:r>
                        <a:rPr lang="en-GB" sz="1100" b="0" kern="1200" dirty="0">
                          <a:solidFill>
                            <a:schemeClr val="tx1"/>
                          </a:solidFill>
                          <a:effectLst/>
                          <a:latin typeface="Trebuchet MS" panose="020B0603020202020204" pitchFamily="34" charset="0"/>
                          <a:ea typeface="+mn-ea"/>
                          <a:cs typeface="+mn-cs"/>
                        </a:rPr>
                        <a:t>work constructively as part of a team,   </a:t>
                      </a:r>
                    </a:p>
                    <a:p>
                      <a:pPr marL="266700" indent="-85725"/>
                      <a:r>
                        <a:rPr lang="en-GB" sz="1100" b="0" kern="1200" dirty="0">
                          <a:solidFill>
                            <a:schemeClr val="tx1"/>
                          </a:solidFill>
                          <a:effectLst/>
                          <a:latin typeface="Trebuchet MS" panose="020B0603020202020204" pitchFamily="34" charset="0"/>
                          <a:ea typeface="+mn-ea"/>
                          <a:cs typeface="+mn-cs"/>
                        </a:rPr>
                        <a:t>    understanding the school’s roles and responsibilities,   </a:t>
                      </a:r>
                    </a:p>
                    <a:p>
                      <a:pPr marL="266700" indent="-85725"/>
                      <a:r>
                        <a:rPr lang="en-GB" sz="1100" b="0" kern="1200" dirty="0">
                          <a:solidFill>
                            <a:schemeClr val="tx1"/>
                          </a:solidFill>
                          <a:effectLst/>
                          <a:latin typeface="Trebuchet MS" panose="020B0603020202020204" pitchFamily="34" charset="0"/>
                          <a:ea typeface="+mn-ea"/>
                          <a:cs typeface="+mn-cs"/>
                        </a:rPr>
                        <a:t>    and your own position within these</a:t>
                      </a:r>
                      <a:endParaRPr lang="en-GB" sz="1100" b="0" dirty="0">
                        <a:effectLst/>
                        <a:latin typeface="Trebuchet MS" panose="020B0603020202020204" pitchFamily="34" charset="0"/>
                      </a:endParaRPr>
                    </a:p>
                    <a:p>
                      <a:pPr marL="342900" lvl="0" indent="-342900" algn="l">
                        <a:spcAft>
                          <a:spcPts val="0"/>
                        </a:spcAft>
                        <a:buFont typeface="Courier New" panose="02070309020205020404" pitchFamily="49" charset="0"/>
                        <a:buChar char="o"/>
                        <a:tabLst>
                          <a:tab pos="228600" algn="l"/>
                        </a:tabLst>
                      </a:pPr>
                      <a:r>
                        <a:rPr lang="en-GB" sz="1100" b="0" dirty="0">
                          <a:effectLst/>
                          <a:latin typeface="Trebuchet MS" panose="020B0603020202020204" pitchFamily="34" charset="0"/>
                        </a:rPr>
                        <a:t>Ability to relate well to children and to adults</a:t>
                      </a:r>
                    </a:p>
                    <a:p>
                      <a:pPr marL="342900" marR="0" lvl="0" indent="-342900" algn="l" defTabSz="685800" rtl="0" eaLnBrk="1" fontAlgn="auto" latinLnBrk="0" hangingPunct="1">
                        <a:lnSpc>
                          <a:spcPct val="100000"/>
                        </a:lnSpc>
                        <a:spcBef>
                          <a:spcPts val="0"/>
                        </a:spcBef>
                        <a:spcAft>
                          <a:spcPts val="0"/>
                        </a:spcAft>
                        <a:buClrTx/>
                        <a:buSzTx/>
                        <a:buFont typeface="Courier New" panose="02070309020205020404" pitchFamily="49" charset="0"/>
                        <a:buChar char="o"/>
                        <a:tabLst>
                          <a:tab pos="228600" algn="l"/>
                        </a:tabLst>
                        <a:defRPr/>
                      </a:pPr>
                      <a:r>
                        <a:rPr lang="en-GB" sz="1100" b="0" kern="1200" dirty="0">
                          <a:solidFill>
                            <a:schemeClr val="tx1"/>
                          </a:solidFill>
                          <a:effectLst/>
                          <a:latin typeface="Trebuchet MS" panose="020B0603020202020204" pitchFamily="34" charset="0"/>
                          <a:ea typeface="+mn-ea"/>
                          <a:cs typeface="+mn-cs"/>
                        </a:rPr>
                        <a:t>Excellent communication and interpersonal skills</a:t>
                      </a:r>
                    </a:p>
                    <a:p>
                      <a:pPr marL="342900" lvl="0" indent="-342900" algn="l">
                        <a:spcAft>
                          <a:spcPts val="0"/>
                        </a:spcAft>
                        <a:buFont typeface="Courier New" panose="02070309020205020404" pitchFamily="49" charset="0"/>
                        <a:buChar char="o"/>
                        <a:tabLst>
                          <a:tab pos="228600" algn="l"/>
                        </a:tabLst>
                      </a:pPr>
                      <a:r>
                        <a:rPr lang="en-GB" sz="1100" b="0" dirty="0">
                          <a:effectLst/>
                          <a:latin typeface="Trebuchet MS" panose="020B0603020202020204" pitchFamily="34" charset="0"/>
                        </a:rPr>
                        <a:t>Good organisation skills</a:t>
                      </a:r>
                    </a:p>
                    <a:p>
                      <a:pPr marL="342900" lvl="0" indent="-342900" algn="l">
                        <a:spcAft>
                          <a:spcPts val="0"/>
                        </a:spcAft>
                        <a:buFont typeface="Courier New" panose="02070309020205020404" pitchFamily="49" charset="0"/>
                        <a:buChar char="o"/>
                        <a:tabLst>
                          <a:tab pos="228600" algn="l"/>
                        </a:tabLst>
                      </a:pPr>
                      <a:r>
                        <a:rPr lang="en-GB" sz="1100" b="0" dirty="0">
                          <a:effectLst/>
                          <a:latin typeface="Trebuchet MS" panose="020B0603020202020204" pitchFamily="34" charset="0"/>
                        </a:rPr>
                        <a:t>Ability to prioritise</a:t>
                      </a:r>
                      <a:r>
                        <a:rPr lang="en-GB" sz="1100" b="0" baseline="0" dirty="0">
                          <a:effectLst/>
                          <a:latin typeface="Trebuchet MS" panose="020B0603020202020204" pitchFamily="34" charset="0"/>
                        </a:rPr>
                        <a:t> effectively</a:t>
                      </a:r>
                      <a:endParaRPr lang="en-GB" sz="1100" b="0" dirty="0">
                        <a:effectLst/>
                        <a:latin typeface="Trebuchet MS" panose="020B0603020202020204" pitchFamily="34" charset="0"/>
                      </a:endParaRPr>
                    </a:p>
                    <a:p>
                      <a:pPr marL="342900" lvl="0" indent="-342900" algn="l">
                        <a:spcAft>
                          <a:spcPts val="0"/>
                        </a:spcAft>
                        <a:buFont typeface="Courier New" panose="02070309020205020404" pitchFamily="49" charset="0"/>
                        <a:buChar char="o"/>
                        <a:tabLst>
                          <a:tab pos="228600" algn="l"/>
                        </a:tabLst>
                      </a:pPr>
                      <a:r>
                        <a:rPr lang="en-GB" sz="1100" b="0" dirty="0">
                          <a:effectLst/>
                          <a:latin typeface="Trebuchet MS" panose="020B0603020202020204" pitchFamily="34" charset="0"/>
                        </a:rPr>
                        <a:t>Ability to work to tight deadlines</a:t>
                      </a:r>
                      <a:endParaRPr lang="en-GB" sz="1100" b="0" dirty="0">
                        <a:effectLst/>
                        <a:latin typeface="Trebuchet MS" panose="020B0603020202020204" pitchFamily="34" charset="0"/>
                        <a:ea typeface="Times New Roman" panose="02020603050405020304" pitchFamily="18" charset="0"/>
                      </a:endParaRPr>
                    </a:p>
                  </a:txBody>
                  <a:tcPr marL="62932" marR="62932" marT="0" marB="0"/>
                </a:tc>
                <a:tc>
                  <a:txBody>
                    <a:bodyPr/>
                    <a:lstStyle/>
                    <a:p>
                      <a:pPr algn="l">
                        <a:spcAft>
                          <a:spcPts val="0"/>
                        </a:spcAft>
                      </a:pPr>
                      <a:r>
                        <a:rPr lang="en-GB" sz="1100" b="0" dirty="0">
                          <a:effectLst/>
                          <a:latin typeface="Trebuchet MS" panose="020B0603020202020204" pitchFamily="34" charset="0"/>
                        </a:rPr>
                        <a:t> </a:t>
                      </a:r>
                    </a:p>
                    <a:p>
                      <a:pPr algn="ctr">
                        <a:spcAft>
                          <a:spcPts val="0"/>
                        </a:spcAft>
                      </a:pPr>
                      <a:r>
                        <a:rPr lang="en-GB" sz="1100" b="0" dirty="0">
                          <a:effectLst/>
                          <a:latin typeface="Trebuchet MS" panose="020B0603020202020204" pitchFamily="34" charset="0"/>
                          <a:sym typeface="Wingdings" panose="05000000000000000000" pitchFamily="2" charset="2"/>
                        </a:rPr>
                        <a:t></a:t>
                      </a:r>
                      <a:endParaRPr lang="en-GB" sz="1100" b="0" dirty="0">
                        <a:effectLst/>
                        <a:latin typeface="Trebuchet MS" panose="020B0603020202020204" pitchFamily="34" charset="0"/>
                      </a:endParaRPr>
                    </a:p>
                    <a:p>
                      <a:pPr algn="ctr">
                        <a:spcAft>
                          <a:spcPts val="0"/>
                        </a:spcAft>
                      </a:pPr>
                      <a:r>
                        <a:rPr lang="en-GB" sz="1100" b="0" dirty="0">
                          <a:effectLst/>
                          <a:latin typeface="Trebuchet MS" panose="020B0603020202020204" pitchFamily="34" charset="0"/>
                          <a:sym typeface="Wingdings" panose="05000000000000000000" pitchFamily="2" charset="2"/>
                        </a:rPr>
                        <a:t></a:t>
                      </a:r>
                      <a:endParaRPr lang="en-GB" sz="1100" b="0" dirty="0">
                        <a:effectLst/>
                        <a:latin typeface="Trebuchet MS" panose="020B0603020202020204" pitchFamily="34" charset="0"/>
                      </a:endParaRPr>
                    </a:p>
                    <a:p>
                      <a:pPr algn="ctr">
                        <a:spcAft>
                          <a:spcPts val="0"/>
                        </a:spcAft>
                      </a:pPr>
                      <a:r>
                        <a:rPr lang="en-GB" sz="1100" b="0" dirty="0">
                          <a:effectLst/>
                          <a:latin typeface="Trebuchet MS" panose="020B0603020202020204" pitchFamily="34" charset="0"/>
                          <a:sym typeface="Wingdings" panose="05000000000000000000" pitchFamily="2" charset="2"/>
                        </a:rPr>
                        <a:t></a:t>
                      </a:r>
                      <a:endParaRPr lang="en-GB" sz="1100" b="0" dirty="0">
                        <a:effectLst/>
                        <a:latin typeface="Trebuchet MS" panose="020B0603020202020204" pitchFamily="34" charset="0"/>
                      </a:endParaRPr>
                    </a:p>
                    <a:p>
                      <a:pPr algn="ctr">
                        <a:spcAft>
                          <a:spcPts val="0"/>
                        </a:spcAft>
                      </a:pPr>
                      <a:endParaRPr lang="en-GB" sz="1100" b="0" dirty="0">
                        <a:effectLst/>
                        <a:latin typeface="Trebuchet MS" panose="020B0603020202020204" pitchFamily="34" charset="0"/>
                      </a:endParaRPr>
                    </a:p>
                    <a:p>
                      <a:pPr algn="ctr">
                        <a:spcAft>
                          <a:spcPts val="0"/>
                        </a:spcAft>
                      </a:pPr>
                      <a:r>
                        <a:rPr lang="en-GB" sz="1100" b="0" dirty="0">
                          <a:effectLst/>
                          <a:latin typeface="Trebuchet MS" panose="020B0603020202020204" pitchFamily="34" charset="0"/>
                        </a:rPr>
                        <a:t> </a:t>
                      </a:r>
                    </a:p>
                    <a:p>
                      <a:pPr marL="0" marR="0" lvl="0" indent="0" algn="ctr" defTabSz="685800" rtl="0" eaLnBrk="1" fontAlgn="auto" latinLnBrk="0" hangingPunct="1">
                        <a:lnSpc>
                          <a:spcPct val="100000"/>
                        </a:lnSpc>
                        <a:spcBef>
                          <a:spcPts val="0"/>
                        </a:spcBef>
                        <a:spcAft>
                          <a:spcPts val="0"/>
                        </a:spcAft>
                        <a:buClrTx/>
                        <a:buSzTx/>
                        <a:buFontTx/>
                        <a:buNone/>
                        <a:tabLst/>
                        <a:defRPr/>
                      </a:pPr>
                      <a:r>
                        <a:rPr lang="en-GB" sz="1100" b="0" dirty="0">
                          <a:effectLst/>
                          <a:latin typeface="Trebuchet MS" panose="020B0603020202020204" pitchFamily="34" charset="0"/>
                          <a:sym typeface="Wingdings" panose="05000000000000000000" pitchFamily="2" charset="2"/>
                        </a:rPr>
                        <a:t></a:t>
                      </a:r>
                      <a:endParaRPr lang="en-GB" sz="1100" b="0" dirty="0">
                        <a:effectLst/>
                        <a:latin typeface="Trebuchet MS" panose="020B0603020202020204" pitchFamily="34" charset="0"/>
                        <a:ea typeface="Times New Roman" panose="02020603050405020304" pitchFamily="18" charset="0"/>
                      </a:endParaRPr>
                    </a:p>
                    <a:p>
                      <a:pPr algn="ctr">
                        <a:spcAft>
                          <a:spcPts val="0"/>
                        </a:spcAft>
                      </a:pPr>
                      <a:r>
                        <a:rPr lang="en-GB" sz="1100" b="0" dirty="0">
                          <a:effectLst/>
                          <a:latin typeface="Trebuchet MS" panose="020B0603020202020204" pitchFamily="34" charset="0"/>
                          <a:sym typeface="Wingdings" panose="05000000000000000000" pitchFamily="2" charset="2"/>
                        </a:rPr>
                        <a:t></a:t>
                      </a:r>
                    </a:p>
                    <a:p>
                      <a:pPr marL="0" marR="0" lvl="0" indent="0" algn="ctr" defTabSz="685800" rtl="0" eaLnBrk="1" fontAlgn="auto" latinLnBrk="0" hangingPunct="1">
                        <a:lnSpc>
                          <a:spcPct val="100000"/>
                        </a:lnSpc>
                        <a:spcBef>
                          <a:spcPts val="0"/>
                        </a:spcBef>
                        <a:spcAft>
                          <a:spcPts val="0"/>
                        </a:spcAft>
                        <a:buClrTx/>
                        <a:buSzTx/>
                        <a:buFontTx/>
                        <a:buNone/>
                        <a:tabLst/>
                        <a:defRPr/>
                      </a:pPr>
                      <a:r>
                        <a:rPr lang="en-GB" sz="1100" b="0" dirty="0">
                          <a:effectLst/>
                          <a:latin typeface="Trebuchet MS" panose="020B0603020202020204" pitchFamily="34" charset="0"/>
                          <a:sym typeface="Wingdings" panose="05000000000000000000" pitchFamily="2" charset="2"/>
                        </a:rPr>
                        <a:t></a:t>
                      </a:r>
                      <a:endParaRPr lang="en-GB" sz="1100" b="0" dirty="0">
                        <a:effectLst/>
                        <a:latin typeface="Trebuchet MS" panose="020B0603020202020204" pitchFamily="34" charset="0"/>
                        <a:ea typeface="Times New Roman" panose="02020603050405020304" pitchFamily="18"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GB" sz="1100" b="0" dirty="0">
                          <a:effectLst/>
                          <a:latin typeface="Trebuchet MS" panose="020B0603020202020204" pitchFamily="34" charset="0"/>
                          <a:sym typeface="Wingdings" panose="05000000000000000000" pitchFamily="2" charset="2"/>
                        </a:rPr>
                        <a:t></a:t>
                      </a:r>
                      <a:endParaRPr lang="en-GB" sz="1100" b="0" dirty="0">
                        <a:effectLst/>
                        <a:latin typeface="Trebuchet MS" panose="020B0603020202020204" pitchFamily="34" charset="0"/>
                        <a:ea typeface="Times New Roman" panose="02020603050405020304" pitchFamily="18"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100" b="0" dirty="0">
                        <a:effectLst/>
                        <a:latin typeface="Trebuchet MS" panose="020B0603020202020204" pitchFamily="34" charset="0"/>
                        <a:sym typeface="Wingdings" panose="05000000000000000000" pitchFamily="2" charset="2"/>
                      </a:endParaRPr>
                    </a:p>
                    <a:p>
                      <a:pPr algn="ctr">
                        <a:spcAft>
                          <a:spcPts val="0"/>
                        </a:spcAft>
                      </a:pPr>
                      <a:endParaRPr lang="en-GB" sz="1100" b="0" dirty="0">
                        <a:effectLst/>
                        <a:latin typeface="Trebuchet MS" panose="020B0603020202020204" pitchFamily="34" charset="0"/>
                        <a:ea typeface="Times New Roman" panose="02020603050405020304" pitchFamily="18" charset="0"/>
                      </a:endParaRPr>
                    </a:p>
                  </a:txBody>
                  <a:tcPr marL="62932" marR="62932" marT="0" marB="0"/>
                </a:tc>
                <a:tc>
                  <a:txBody>
                    <a:bodyPr/>
                    <a:lstStyle/>
                    <a:p>
                      <a:pPr algn="ctr">
                        <a:spcAft>
                          <a:spcPts val="0"/>
                        </a:spcAft>
                      </a:pPr>
                      <a:r>
                        <a:rPr lang="en-GB" sz="1100" b="0" dirty="0">
                          <a:effectLst/>
                          <a:latin typeface="Trebuchet MS" panose="020B0603020202020204" pitchFamily="34" charset="0"/>
                        </a:rPr>
                        <a:t> </a:t>
                      </a:r>
                    </a:p>
                    <a:p>
                      <a:pPr algn="ctr">
                        <a:spcAft>
                          <a:spcPts val="0"/>
                        </a:spcAft>
                      </a:pPr>
                      <a:r>
                        <a:rPr lang="en-GB" sz="1100" b="0" dirty="0">
                          <a:effectLst/>
                          <a:latin typeface="Trebuchet MS" panose="020B0603020202020204" pitchFamily="34" charset="0"/>
                        </a:rPr>
                        <a:t> </a:t>
                      </a:r>
                    </a:p>
                    <a:p>
                      <a:pPr algn="ctr">
                        <a:spcAft>
                          <a:spcPts val="0"/>
                        </a:spcAft>
                      </a:pPr>
                      <a:r>
                        <a:rPr lang="en-GB" sz="1100" b="0" dirty="0">
                          <a:effectLst/>
                          <a:latin typeface="Trebuchet MS" panose="020B0603020202020204" pitchFamily="34" charset="0"/>
                        </a:rPr>
                        <a:t> </a:t>
                      </a:r>
                    </a:p>
                    <a:p>
                      <a:pPr algn="ctr">
                        <a:spcAft>
                          <a:spcPts val="0"/>
                        </a:spcAft>
                      </a:pPr>
                      <a:r>
                        <a:rPr lang="en-GB" sz="1100" b="0" dirty="0">
                          <a:effectLst/>
                          <a:latin typeface="Trebuchet MS" panose="020B0603020202020204" pitchFamily="34" charset="0"/>
                        </a:rPr>
                        <a:t> </a:t>
                      </a:r>
                    </a:p>
                    <a:p>
                      <a:pPr algn="ctr">
                        <a:spcAft>
                          <a:spcPts val="0"/>
                        </a:spcAft>
                      </a:pPr>
                      <a:r>
                        <a:rPr lang="en-GB" sz="1100" b="0" dirty="0">
                          <a:effectLst/>
                          <a:latin typeface="Trebuchet MS" panose="020B0603020202020204" pitchFamily="34" charset="0"/>
                        </a:rPr>
                        <a:t> </a:t>
                      </a:r>
                    </a:p>
                    <a:p>
                      <a:pPr algn="l">
                        <a:spcAft>
                          <a:spcPts val="0"/>
                        </a:spcAft>
                      </a:pPr>
                      <a:r>
                        <a:rPr lang="en-GB" sz="1100" b="0" dirty="0">
                          <a:effectLst/>
                          <a:latin typeface="Trebuchet MS" panose="020B0603020202020204" pitchFamily="34" charset="0"/>
                        </a:rPr>
                        <a:t> </a:t>
                      </a:r>
                    </a:p>
                    <a:p>
                      <a:pPr algn="ctr">
                        <a:spcAft>
                          <a:spcPts val="0"/>
                        </a:spcAft>
                      </a:pPr>
                      <a:r>
                        <a:rPr lang="en-GB" sz="1100" b="0" dirty="0">
                          <a:effectLst/>
                          <a:latin typeface="Trebuchet MS" panose="020B0603020202020204" pitchFamily="34" charset="0"/>
                        </a:rPr>
                        <a:t> </a:t>
                      </a:r>
                    </a:p>
                    <a:p>
                      <a:pPr algn="ctr">
                        <a:spcAft>
                          <a:spcPts val="0"/>
                        </a:spcAft>
                      </a:pPr>
                      <a:r>
                        <a:rPr lang="en-GB" sz="1100" b="0" dirty="0">
                          <a:effectLst/>
                          <a:latin typeface="Trebuchet MS" panose="020B0603020202020204" pitchFamily="34" charset="0"/>
                        </a:rPr>
                        <a:t> </a:t>
                      </a:r>
                    </a:p>
                    <a:p>
                      <a:pPr algn="ctr">
                        <a:spcAft>
                          <a:spcPts val="0"/>
                        </a:spcAft>
                      </a:pPr>
                      <a:endParaRPr lang="en-GB" sz="1100" b="0" dirty="0">
                        <a:effectLst/>
                        <a:latin typeface="Trebuchet MS" panose="020B0603020202020204" pitchFamily="34" charset="0"/>
                        <a:ea typeface="Times New Roman" panose="02020603050405020304" pitchFamily="18" charset="0"/>
                        <a:sym typeface="Wingdings" panose="05000000000000000000" pitchFamily="2" charset="2"/>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100" b="0" dirty="0">
                        <a:effectLst/>
                        <a:latin typeface="Trebuchet MS" panose="020B0603020202020204" pitchFamily="34" charset="0"/>
                        <a:sym typeface="Wingdings" panose="05000000000000000000" pitchFamily="2" charset="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GB" sz="1100" b="0" dirty="0">
                          <a:effectLst/>
                          <a:latin typeface="Trebuchet MS" panose="020B0603020202020204" pitchFamily="34" charset="0"/>
                          <a:sym typeface="Wingdings" panose="05000000000000000000" pitchFamily="2" charset="2"/>
                        </a:rPr>
                        <a:t></a:t>
                      </a:r>
                      <a:endParaRPr lang="en-GB" sz="1100" b="0" dirty="0">
                        <a:effectLst/>
                        <a:latin typeface="Trebuchet MS" panose="020B0603020202020204" pitchFamily="34" charset="0"/>
                        <a:ea typeface="Times New Roman" panose="02020603050405020304" pitchFamily="18" charset="0"/>
                      </a:endParaRPr>
                    </a:p>
                    <a:p>
                      <a:pPr algn="ctr">
                        <a:spcAft>
                          <a:spcPts val="0"/>
                        </a:spcAft>
                      </a:pPr>
                      <a:endParaRPr lang="en-GB" sz="1100" b="0" dirty="0">
                        <a:effectLst/>
                        <a:latin typeface="Trebuchet MS" panose="020B0603020202020204" pitchFamily="34" charset="0"/>
                        <a:ea typeface="Times New Roman" panose="02020603050405020304" pitchFamily="18" charset="0"/>
                      </a:endParaRPr>
                    </a:p>
                  </a:txBody>
                  <a:tcPr marL="62932" marR="62932" marT="0" marB="0"/>
                </a:tc>
                <a:extLst>
                  <a:ext uri="{0D108BD9-81ED-4DB2-BD59-A6C34878D82A}">
                    <a16:rowId xmlns:a16="http://schemas.microsoft.com/office/drawing/2014/main" val="3844442047"/>
                  </a:ext>
                </a:extLst>
              </a:tr>
              <a:tr h="1937144">
                <a:tc>
                  <a:txBody>
                    <a:bodyPr/>
                    <a:lstStyle/>
                    <a:p>
                      <a:pPr algn="l">
                        <a:spcAft>
                          <a:spcPts val="0"/>
                        </a:spcAft>
                      </a:pPr>
                      <a:r>
                        <a:rPr lang="en-GB" sz="1100" b="0" dirty="0">
                          <a:effectLst/>
                          <a:latin typeface="Trebuchet MS" panose="020B0603020202020204" pitchFamily="34" charset="0"/>
                        </a:rPr>
                        <a:t>Personal Qualities</a:t>
                      </a:r>
                    </a:p>
                    <a:p>
                      <a:pPr marL="342900" lvl="0" indent="-342900" algn="l">
                        <a:spcAft>
                          <a:spcPts val="0"/>
                        </a:spcAft>
                        <a:buFont typeface="Courier New" panose="02070309020205020404" pitchFamily="49" charset="0"/>
                        <a:buChar char="o"/>
                        <a:tabLst>
                          <a:tab pos="228600" algn="l"/>
                        </a:tabLst>
                      </a:pPr>
                      <a:r>
                        <a:rPr lang="en-GB" sz="1100" b="0" dirty="0">
                          <a:effectLst/>
                          <a:latin typeface="Trebuchet MS" panose="020B0603020202020204" pitchFamily="34" charset="0"/>
                        </a:rPr>
                        <a:t>Accepts,</a:t>
                      </a:r>
                      <a:r>
                        <a:rPr lang="en-GB" sz="1100" b="0" baseline="0" dirty="0">
                          <a:effectLst/>
                          <a:latin typeface="Trebuchet MS" panose="020B0603020202020204" pitchFamily="34" charset="0"/>
                        </a:rPr>
                        <a:t> supports and quickly implements change</a:t>
                      </a:r>
                    </a:p>
                    <a:p>
                      <a:pPr marL="342900" lvl="0" indent="-342900" algn="l">
                        <a:spcAft>
                          <a:spcPts val="0"/>
                        </a:spcAft>
                        <a:buFont typeface="Courier New" panose="02070309020205020404" pitchFamily="49" charset="0"/>
                        <a:buChar char="o"/>
                        <a:tabLst>
                          <a:tab pos="228600" algn="l"/>
                        </a:tabLst>
                      </a:pPr>
                      <a:r>
                        <a:rPr lang="en-GB" sz="1100" b="0" dirty="0">
                          <a:effectLst/>
                          <a:latin typeface="Trebuchet MS" panose="020B0603020202020204" pitchFamily="34" charset="0"/>
                        </a:rPr>
                        <a:t>Proactively seeks</a:t>
                      </a:r>
                      <a:r>
                        <a:rPr lang="en-GB" sz="1100" b="0" baseline="0" dirty="0">
                          <a:effectLst/>
                          <a:latin typeface="Trebuchet MS" panose="020B0603020202020204" pitchFamily="34" charset="0"/>
                        </a:rPr>
                        <a:t> opportunities to increase job knowledge and understanding</a:t>
                      </a:r>
                    </a:p>
                    <a:p>
                      <a:pPr marL="342900" lvl="0" indent="-342900" algn="l">
                        <a:spcAft>
                          <a:spcPts val="0"/>
                        </a:spcAft>
                        <a:buFont typeface="Courier New" panose="02070309020205020404" pitchFamily="49" charset="0"/>
                        <a:buChar char="o"/>
                        <a:tabLst>
                          <a:tab pos="228600" algn="l"/>
                        </a:tabLst>
                      </a:pPr>
                      <a:r>
                        <a:rPr lang="en-GB" sz="1100" b="0" baseline="0" dirty="0">
                          <a:effectLst/>
                          <a:latin typeface="Trebuchet MS" panose="020B0603020202020204" pitchFamily="34" charset="0"/>
                        </a:rPr>
                        <a:t>Works with others to resolve differences of opinion</a:t>
                      </a:r>
                    </a:p>
                    <a:p>
                      <a:pPr marL="342900" lvl="0" indent="-342900" algn="l">
                        <a:spcAft>
                          <a:spcPts val="0"/>
                        </a:spcAft>
                        <a:buFont typeface="Courier New" panose="02070309020205020404" pitchFamily="49" charset="0"/>
                        <a:buChar char="o"/>
                        <a:tabLst>
                          <a:tab pos="228600" algn="l"/>
                        </a:tabLst>
                      </a:pPr>
                      <a:r>
                        <a:rPr lang="en-GB" sz="1100" b="0" baseline="0" dirty="0">
                          <a:effectLst/>
                          <a:latin typeface="Trebuchet MS" panose="020B0603020202020204" pitchFamily="34" charset="0"/>
                        </a:rPr>
                        <a:t>Requires minimum supervision</a:t>
                      </a:r>
                    </a:p>
                    <a:p>
                      <a:pPr marL="342900" lvl="0" indent="-342900" algn="l">
                        <a:spcAft>
                          <a:spcPts val="0"/>
                        </a:spcAft>
                        <a:buFont typeface="Courier New" panose="02070309020205020404" pitchFamily="49" charset="0"/>
                        <a:buChar char="o"/>
                        <a:tabLst>
                          <a:tab pos="228600" algn="l"/>
                        </a:tabLst>
                      </a:pPr>
                      <a:r>
                        <a:rPr lang="en-GB" sz="1100" b="0" baseline="0" dirty="0">
                          <a:effectLst/>
                          <a:latin typeface="Trebuchet MS" panose="020B0603020202020204" pitchFamily="34" charset="0"/>
                        </a:rPr>
                        <a:t>Takes responsibility for own actions</a:t>
                      </a:r>
                    </a:p>
                    <a:p>
                      <a:pPr marL="342900" lvl="0" indent="-342900" algn="l">
                        <a:spcAft>
                          <a:spcPts val="0"/>
                        </a:spcAft>
                        <a:buFont typeface="Courier New" panose="02070309020205020404" pitchFamily="49" charset="0"/>
                        <a:buChar char="o"/>
                        <a:tabLst>
                          <a:tab pos="228600" algn="l"/>
                        </a:tabLst>
                      </a:pPr>
                      <a:r>
                        <a:rPr lang="en-GB" sz="1100" b="0" baseline="0" dirty="0">
                          <a:effectLst/>
                          <a:latin typeface="Trebuchet MS" panose="020B0603020202020204" pitchFamily="34" charset="0"/>
                        </a:rPr>
                        <a:t>Identifies and overcomes barriers</a:t>
                      </a:r>
                    </a:p>
                    <a:p>
                      <a:pPr marL="342900" lvl="0" indent="-342900" algn="l">
                        <a:spcAft>
                          <a:spcPts val="0"/>
                        </a:spcAft>
                        <a:buFont typeface="Courier New" panose="02070309020205020404" pitchFamily="49" charset="0"/>
                        <a:buChar char="o"/>
                        <a:tabLst>
                          <a:tab pos="228600" algn="l"/>
                        </a:tabLst>
                      </a:pPr>
                      <a:r>
                        <a:rPr lang="en-GB" sz="1100" b="0" baseline="0" dirty="0">
                          <a:effectLst/>
                          <a:latin typeface="Trebuchet MS" panose="020B0603020202020204" pitchFamily="34" charset="0"/>
                        </a:rPr>
                        <a:t>Takes quick and effective action</a:t>
                      </a:r>
                    </a:p>
                    <a:p>
                      <a:pPr marL="342900" lvl="0" indent="-342900" algn="l">
                        <a:spcAft>
                          <a:spcPts val="0"/>
                        </a:spcAft>
                        <a:buFont typeface="Courier New" panose="02070309020205020404" pitchFamily="49" charset="0"/>
                        <a:buChar char="o"/>
                        <a:tabLst>
                          <a:tab pos="228600" algn="l"/>
                        </a:tabLst>
                      </a:pPr>
                      <a:r>
                        <a:rPr lang="en-GB" sz="1100" b="0" baseline="0" dirty="0">
                          <a:effectLst/>
                          <a:latin typeface="Trebuchet MS" panose="020B0603020202020204" pitchFamily="34" charset="0"/>
                        </a:rPr>
                        <a:t>Demonstrates focused implementation of role and responsibilities</a:t>
                      </a:r>
                    </a:p>
                    <a:p>
                      <a:pPr marL="342900" lvl="0" indent="-342900" algn="l">
                        <a:spcAft>
                          <a:spcPts val="0"/>
                        </a:spcAft>
                        <a:buFont typeface="Courier New" panose="02070309020205020404" pitchFamily="49" charset="0"/>
                        <a:buChar char="o"/>
                        <a:tabLst>
                          <a:tab pos="228600" algn="l"/>
                        </a:tabLst>
                      </a:pPr>
                      <a:r>
                        <a:rPr lang="en-GB" sz="1100" b="0" baseline="0" dirty="0">
                          <a:effectLst/>
                          <a:latin typeface="Trebuchet MS" panose="020B0603020202020204" pitchFamily="34" charset="0"/>
                        </a:rPr>
                        <a:t>Contributes to a team ethos where everyone feels valued</a:t>
                      </a:r>
                    </a:p>
                    <a:p>
                      <a:pPr marL="342900" lvl="0" indent="-342900" algn="l">
                        <a:spcAft>
                          <a:spcPts val="0"/>
                        </a:spcAft>
                        <a:buFont typeface="Courier New" panose="02070309020205020404" pitchFamily="49" charset="0"/>
                        <a:buChar char="o"/>
                        <a:tabLst>
                          <a:tab pos="228600" algn="l"/>
                        </a:tabLst>
                      </a:pPr>
                      <a:r>
                        <a:rPr lang="en-GB" sz="1100" b="0" baseline="0" dirty="0">
                          <a:solidFill>
                            <a:schemeClr val="tx1"/>
                          </a:solidFill>
                          <a:effectLst/>
                          <a:latin typeface="Trebuchet MS" panose="020B0603020202020204" pitchFamily="34" charset="0"/>
                        </a:rPr>
                        <a:t>Is accountable for own development</a:t>
                      </a:r>
                      <a:endParaRPr lang="en-GB" sz="1100" b="0" dirty="0">
                        <a:solidFill>
                          <a:schemeClr val="tx1"/>
                        </a:solidFill>
                        <a:effectLst/>
                        <a:latin typeface="Trebuchet MS" panose="020B0603020202020204" pitchFamily="34" charset="0"/>
                      </a:endParaRPr>
                    </a:p>
                    <a:p>
                      <a:pPr marL="342900" lvl="0" indent="-342900" algn="l">
                        <a:spcAft>
                          <a:spcPts val="0"/>
                        </a:spcAft>
                        <a:buFont typeface="Courier New" panose="02070309020205020404" pitchFamily="49" charset="0"/>
                        <a:buChar char="o"/>
                        <a:tabLst>
                          <a:tab pos="228600" algn="l"/>
                        </a:tabLst>
                      </a:pPr>
                      <a:r>
                        <a:rPr lang="en-GB" sz="1100" b="0" dirty="0">
                          <a:solidFill>
                            <a:schemeClr val="tx1"/>
                          </a:solidFill>
                          <a:effectLst/>
                          <a:latin typeface="Trebuchet MS" panose="020B0603020202020204" pitchFamily="34" charset="0"/>
                        </a:rPr>
                        <a:t>Is of smart appearance  and manner</a:t>
                      </a:r>
                    </a:p>
                    <a:p>
                      <a:pPr marL="342900" lvl="0" indent="-342900" algn="l">
                        <a:spcAft>
                          <a:spcPts val="0"/>
                        </a:spcAft>
                        <a:buFont typeface="Courier New" panose="02070309020205020404" pitchFamily="49" charset="0"/>
                        <a:buChar char="o"/>
                        <a:tabLst>
                          <a:tab pos="228600" algn="l"/>
                        </a:tabLst>
                      </a:pPr>
                      <a:r>
                        <a:rPr lang="en-GB" sz="1100" b="0" dirty="0">
                          <a:solidFill>
                            <a:schemeClr val="tx1"/>
                          </a:solidFill>
                          <a:effectLst/>
                          <a:latin typeface="Trebuchet MS" panose="020B0603020202020204" pitchFamily="34" charset="0"/>
                        </a:rPr>
                        <a:t>Enhanced</a:t>
                      </a:r>
                      <a:r>
                        <a:rPr lang="en-GB" sz="1100" b="0" baseline="0" dirty="0">
                          <a:solidFill>
                            <a:schemeClr val="tx1"/>
                          </a:solidFill>
                          <a:effectLst/>
                          <a:latin typeface="Trebuchet MS" panose="020B0603020202020204" pitchFamily="34" charset="0"/>
                        </a:rPr>
                        <a:t> Criminal Record check (school will apply for this on behalf of the successful candidate)</a:t>
                      </a:r>
                      <a:endParaRPr lang="en-GB" sz="1100" b="0" dirty="0">
                        <a:solidFill>
                          <a:schemeClr val="tx1"/>
                        </a:solidFill>
                        <a:effectLst/>
                        <a:latin typeface="Trebuchet MS" panose="020B0603020202020204" pitchFamily="34" charset="0"/>
                      </a:endParaRPr>
                    </a:p>
                  </a:txBody>
                  <a:tcPr marL="62932" marR="62932" marT="0" marB="0"/>
                </a:tc>
                <a:tc>
                  <a:txBody>
                    <a:bodyPr/>
                    <a:lstStyle/>
                    <a:p>
                      <a:pPr algn="l">
                        <a:spcAft>
                          <a:spcPts val="0"/>
                        </a:spcAft>
                      </a:pPr>
                      <a:r>
                        <a:rPr lang="en-GB" sz="1100" b="0" dirty="0">
                          <a:effectLst/>
                          <a:latin typeface="Trebuchet MS" panose="020B0603020202020204" pitchFamily="34" charset="0"/>
                        </a:rPr>
                        <a:t> </a:t>
                      </a:r>
                    </a:p>
                    <a:p>
                      <a:pPr algn="ctr">
                        <a:spcAft>
                          <a:spcPts val="0"/>
                        </a:spcAft>
                      </a:pPr>
                      <a:r>
                        <a:rPr lang="en-GB" sz="1100" b="0" dirty="0">
                          <a:effectLst/>
                          <a:latin typeface="Trebuchet MS" panose="020B0603020202020204" pitchFamily="34" charset="0"/>
                          <a:sym typeface="Wingdings" panose="05000000000000000000" pitchFamily="2" charset="2"/>
                        </a:rPr>
                        <a:t></a:t>
                      </a:r>
                      <a:endParaRPr lang="en-GB" sz="1100" b="0" dirty="0">
                        <a:effectLst/>
                        <a:latin typeface="Trebuchet MS" panose="020B0603020202020204" pitchFamily="34" charset="0"/>
                      </a:endParaRPr>
                    </a:p>
                    <a:p>
                      <a:pPr algn="ctr">
                        <a:spcAft>
                          <a:spcPts val="0"/>
                        </a:spcAft>
                      </a:pPr>
                      <a:endParaRPr lang="en-GB" sz="1100" b="0" dirty="0">
                        <a:effectLst/>
                        <a:latin typeface="Trebuchet MS" panose="020B0603020202020204" pitchFamily="34" charset="0"/>
                        <a:sym typeface="Wingdings" panose="05000000000000000000" pitchFamily="2" charset="2"/>
                      </a:endParaRPr>
                    </a:p>
                    <a:p>
                      <a:pPr algn="ctr">
                        <a:spcAft>
                          <a:spcPts val="0"/>
                        </a:spcAft>
                      </a:pPr>
                      <a:endParaRPr lang="en-GB" sz="1100" b="0" dirty="0">
                        <a:effectLst/>
                        <a:latin typeface="Trebuchet MS" panose="020B0603020202020204" pitchFamily="34" charset="0"/>
                        <a:sym typeface="Wingdings" panose="05000000000000000000" pitchFamily="2" charset="2"/>
                      </a:endParaRPr>
                    </a:p>
                    <a:p>
                      <a:pPr algn="ctr">
                        <a:spcAft>
                          <a:spcPts val="0"/>
                        </a:spcAft>
                      </a:pPr>
                      <a:endParaRPr lang="en-GB" sz="1100" b="0" dirty="0">
                        <a:effectLst/>
                        <a:latin typeface="Trebuchet MS" panose="020B0603020202020204" pitchFamily="34" charset="0"/>
                        <a:sym typeface="Wingdings" panose="05000000000000000000" pitchFamily="2" charset="2"/>
                      </a:endParaRPr>
                    </a:p>
                    <a:p>
                      <a:pPr algn="ctr">
                        <a:spcAft>
                          <a:spcPts val="0"/>
                        </a:spcAft>
                      </a:pPr>
                      <a:endParaRPr lang="en-GB" sz="1100" b="0" dirty="0">
                        <a:effectLst/>
                        <a:latin typeface="Trebuchet MS" panose="020B0603020202020204" pitchFamily="34" charset="0"/>
                        <a:sym typeface="Wingdings" panose="05000000000000000000" pitchFamily="2" charset="2"/>
                      </a:endParaRPr>
                    </a:p>
                    <a:p>
                      <a:pPr algn="ctr">
                        <a:spcAft>
                          <a:spcPts val="0"/>
                        </a:spcAft>
                      </a:pPr>
                      <a:r>
                        <a:rPr lang="en-GB" sz="1100" b="0" dirty="0">
                          <a:effectLst/>
                          <a:latin typeface="Trebuchet MS" panose="020B0603020202020204" pitchFamily="34" charset="0"/>
                          <a:sym typeface="Wingdings" panose="05000000000000000000" pitchFamily="2" charset="2"/>
                        </a:rPr>
                        <a:t></a:t>
                      </a:r>
                      <a:endParaRPr lang="en-GB" sz="1100" b="0" dirty="0">
                        <a:effectLst/>
                        <a:latin typeface="Trebuchet MS" panose="020B0603020202020204" pitchFamily="34" charset="0"/>
                      </a:endParaRPr>
                    </a:p>
                    <a:p>
                      <a:pPr algn="ctr">
                        <a:spcAft>
                          <a:spcPts val="0"/>
                        </a:spcAft>
                      </a:pPr>
                      <a:endParaRPr lang="en-GB" sz="1100" b="0" dirty="0">
                        <a:effectLst/>
                        <a:latin typeface="Trebuchet MS" panose="020B0603020202020204" pitchFamily="34" charset="0"/>
                        <a:sym typeface="Wingdings" panose="05000000000000000000" pitchFamily="2" charset="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GB" sz="1100" b="0" dirty="0">
                          <a:effectLst/>
                          <a:latin typeface="Trebuchet MS" panose="020B0603020202020204" pitchFamily="34" charset="0"/>
                          <a:sym typeface="Wingdings" panose="05000000000000000000" pitchFamily="2" charset="2"/>
                        </a:rPr>
                        <a:t></a:t>
                      </a:r>
                      <a:endParaRPr lang="en-GB" sz="1100" b="0" dirty="0">
                        <a:effectLst/>
                        <a:latin typeface="Trebuchet MS" panose="020B0603020202020204" pitchFamily="34" charset="0"/>
                      </a:endParaRPr>
                    </a:p>
                    <a:p>
                      <a:pPr algn="ctr">
                        <a:spcAft>
                          <a:spcPts val="0"/>
                        </a:spcAft>
                      </a:pPr>
                      <a:r>
                        <a:rPr lang="en-GB" sz="1100" b="0" dirty="0">
                          <a:effectLst/>
                          <a:latin typeface="Trebuchet MS" panose="020B0603020202020204" pitchFamily="34" charset="0"/>
                          <a:sym typeface="Wingdings" panose="05000000000000000000" pitchFamily="2" charset="2"/>
                        </a:rPr>
                        <a:t></a:t>
                      </a:r>
                    </a:p>
                    <a:p>
                      <a:pPr algn="ctr">
                        <a:spcAft>
                          <a:spcPts val="0"/>
                        </a:spcAft>
                      </a:pPr>
                      <a:endParaRPr lang="en-GB" sz="1100" b="0" dirty="0">
                        <a:effectLst/>
                        <a:latin typeface="Trebuchet MS" panose="020B0603020202020204" pitchFamily="34" charset="0"/>
                      </a:endParaRPr>
                    </a:p>
                    <a:p>
                      <a:pPr algn="ctr">
                        <a:spcAft>
                          <a:spcPts val="0"/>
                        </a:spcAft>
                      </a:pPr>
                      <a:r>
                        <a:rPr lang="en-GB" sz="1100" b="0" dirty="0">
                          <a:effectLst/>
                          <a:latin typeface="Trebuchet MS" panose="020B0603020202020204" pitchFamily="34" charset="0"/>
                          <a:sym typeface="Wingdings" panose="05000000000000000000" pitchFamily="2" charset="2"/>
                        </a:rPr>
                        <a:t></a:t>
                      </a:r>
                      <a:endParaRPr lang="en-GB" sz="1100" b="0" dirty="0">
                        <a:effectLst/>
                        <a:latin typeface="Trebuchet MS" panose="020B0603020202020204" pitchFamily="34" charset="0"/>
                      </a:endParaRPr>
                    </a:p>
                    <a:p>
                      <a:pPr algn="ctr">
                        <a:spcAft>
                          <a:spcPts val="0"/>
                        </a:spcAft>
                      </a:pPr>
                      <a:r>
                        <a:rPr lang="en-GB" sz="1100" b="0" dirty="0">
                          <a:effectLst/>
                          <a:latin typeface="Trebuchet MS" panose="020B0603020202020204" pitchFamily="34" charset="0"/>
                        </a:rPr>
                        <a:t> </a:t>
                      </a:r>
                    </a:p>
                    <a:p>
                      <a:pPr marL="0" marR="0" lvl="0" indent="0" algn="ctr" defTabSz="685800" rtl="0" eaLnBrk="1" fontAlgn="auto" latinLnBrk="0" hangingPunct="1">
                        <a:lnSpc>
                          <a:spcPct val="100000"/>
                        </a:lnSpc>
                        <a:spcBef>
                          <a:spcPts val="0"/>
                        </a:spcBef>
                        <a:spcAft>
                          <a:spcPts val="0"/>
                        </a:spcAft>
                        <a:buClrTx/>
                        <a:buSzTx/>
                        <a:buFontTx/>
                        <a:buNone/>
                        <a:tabLst/>
                        <a:defRPr/>
                      </a:pPr>
                      <a:r>
                        <a:rPr lang="en-GB" sz="1100" b="0" dirty="0">
                          <a:effectLst/>
                          <a:latin typeface="Trebuchet MS" panose="020B0603020202020204" pitchFamily="34" charset="0"/>
                          <a:sym typeface="Wingdings" panose="05000000000000000000" pitchFamily="2" charset="2"/>
                        </a:rPr>
                        <a:t></a:t>
                      </a:r>
                      <a:endParaRPr lang="en-GB" sz="1100" b="0" dirty="0">
                        <a:effectLst/>
                        <a:latin typeface="Trebuchet MS" panose="020B0603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GB" sz="1100" b="0" dirty="0">
                          <a:effectLst/>
                          <a:latin typeface="Trebuchet MS" panose="020B0603020202020204" pitchFamily="34" charset="0"/>
                          <a:sym typeface="Wingdings" panose="05000000000000000000" pitchFamily="2" charset="2"/>
                        </a:rPr>
                        <a:t></a:t>
                      </a:r>
                      <a:endParaRPr lang="en-GB" sz="1100" b="0" dirty="0">
                        <a:effectLst/>
                        <a:latin typeface="Trebuchet MS" panose="020B0603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GB" sz="1100" b="0" dirty="0">
                          <a:solidFill>
                            <a:schemeClr val="tx1"/>
                          </a:solidFill>
                          <a:effectLst/>
                          <a:latin typeface="Trebuchet MS" panose="020B0603020202020204" pitchFamily="34" charset="0"/>
                          <a:sym typeface="Wingdings" panose="05000000000000000000" pitchFamily="2" charset="2"/>
                        </a:rPr>
                        <a:t></a:t>
                      </a:r>
                      <a:endParaRPr lang="en-GB" sz="1100" b="0" dirty="0">
                        <a:solidFill>
                          <a:schemeClr val="tx1"/>
                        </a:solidFill>
                        <a:effectLst/>
                        <a:latin typeface="Trebuchet MS" panose="020B0603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100" b="0" dirty="0">
                        <a:effectLst/>
                        <a:latin typeface="Trebuchet MS" panose="020B0603020202020204" pitchFamily="34" charset="0"/>
                      </a:endParaRPr>
                    </a:p>
                    <a:p>
                      <a:pPr algn="ctr">
                        <a:spcAft>
                          <a:spcPts val="0"/>
                        </a:spcAft>
                      </a:pPr>
                      <a:endParaRPr lang="en-GB" sz="1100" b="0" dirty="0">
                        <a:effectLst/>
                        <a:latin typeface="Trebuchet MS" panose="020B0603020202020204" pitchFamily="34" charset="0"/>
                        <a:ea typeface="Times New Roman" panose="02020603050405020304" pitchFamily="18" charset="0"/>
                      </a:endParaRPr>
                    </a:p>
                  </a:txBody>
                  <a:tcPr marL="62932" marR="62932" marT="0" marB="0"/>
                </a:tc>
                <a:tc>
                  <a:txBody>
                    <a:bodyPr/>
                    <a:lstStyle/>
                    <a:p>
                      <a:pPr algn="ctr">
                        <a:spcAft>
                          <a:spcPts val="0"/>
                        </a:spcAft>
                      </a:pPr>
                      <a:endParaRPr lang="en-GB" sz="1100" b="0" dirty="0">
                        <a:effectLst/>
                        <a:latin typeface="Trebuchet MS" panose="020B0603020202020204" pitchFamily="34" charset="0"/>
                      </a:endParaRPr>
                    </a:p>
                    <a:p>
                      <a:pPr algn="ctr">
                        <a:spcAft>
                          <a:spcPts val="0"/>
                        </a:spcAft>
                      </a:pPr>
                      <a:endParaRPr lang="en-GB" sz="1100" b="0" dirty="0">
                        <a:effectLst/>
                        <a:latin typeface="Trebuchet MS" panose="020B0603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GB" sz="1100" b="0" dirty="0">
                          <a:effectLst/>
                          <a:latin typeface="Trebuchet MS" panose="020B0603020202020204" pitchFamily="34" charset="0"/>
                        </a:rPr>
                        <a:t> </a:t>
                      </a:r>
                      <a:r>
                        <a:rPr lang="en-GB" sz="1100" b="0" dirty="0">
                          <a:effectLst/>
                          <a:latin typeface="Trebuchet MS" panose="020B0603020202020204" pitchFamily="34" charset="0"/>
                          <a:sym typeface="Wingdings" panose="05000000000000000000" pitchFamily="2" charset="2"/>
                        </a:rPr>
                        <a:t></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100" b="0" dirty="0">
                        <a:effectLst/>
                        <a:latin typeface="Trebuchet MS" panose="020B0603020202020204" pitchFamily="34" charset="0"/>
                        <a:sym typeface="Wingdings" panose="05000000000000000000" pitchFamily="2" charset="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GB" sz="1100" b="0" dirty="0">
                          <a:effectLst/>
                          <a:latin typeface="Trebuchet MS" panose="020B0603020202020204" pitchFamily="34" charset="0"/>
                          <a:sym typeface="Wingdings" panose="05000000000000000000" pitchFamily="2" charset="2"/>
                        </a:rPr>
                        <a:t></a:t>
                      </a:r>
                    </a:p>
                    <a:p>
                      <a:pPr marL="0" marR="0" lvl="0" indent="0" algn="ctr" defTabSz="685800" rtl="0" eaLnBrk="1" fontAlgn="auto" latinLnBrk="0" hangingPunct="1">
                        <a:lnSpc>
                          <a:spcPct val="100000"/>
                        </a:lnSpc>
                        <a:spcBef>
                          <a:spcPts val="0"/>
                        </a:spcBef>
                        <a:spcAft>
                          <a:spcPts val="0"/>
                        </a:spcAft>
                        <a:buClrTx/>
                        <a:buSzTx/>
                        <a:buFontTx/>
                        <a:buNone/>
                        <a:tabLst/>
                        <a:defRPr/>
                      </a:pPr>
                      <a:r>
                        <a:rPr lang="en-GB" sz="1100" b="0" dirty="0">
                          <a:effectLst/>
                          <a:latin typeface="Trebuchet MS" panose="020B0603020202020204" pitchFamily="34" charset="0"/>
                          <a:sym typeface="Wingdings" panose="05000000000000000000" pitchFamily="2" charset="2"/>
                        </a:rPr>
                        <a:t></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100" b="0" dirty="0">
                        <a:effectLst/>
                        <a:latin typeface="Trebuchet MS" panose="020B0603020202020204" pitchFamily="34" charset="0"/>
                        <a:sym typeface="Wingdings" panose="05000000000000000000" pitchFamily="2" charset="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GB" sz="1100" b="0" dirty="0">
                          <a:effectLst/>
                          <a:latin typeface="Trebuchet MS" panose="020B0603020202020204" pitchFamily="34" charset="0"/>
                          <a:sym typeface="Wingdings" panose="05000000000000000000" pitchFamily="2" charset="2"/>
                        </a:rPr>
                        <a:t></a:t>
                      </a:r>
                      <a:endParaRPr lang="en-GB" sz="1100" b="0" dirty="0">
                        <a:effectLst/>
                        <a:latin typeface="Trebuchet MS" panose="020B0603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100" b="0" dirty="0">
                        <a:effectLst/>
                        <a:latin typeface="Trebuchet MS" panose="020B0603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100" b="0" dirty="0">
                        <a:effectLst/>
                        <a:latin typeface="Trebuchet MS" panose="020B0603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100" b="0" dirty="0">
                        <a:effectLst/>
                        <a:latin typeface="Trebuchet MS" panose="020B0603020202020204" pitchFamily="34" charset="0"/>
                        <a:sym typeface="Wingdings" panose="05000000000000000000" pitchFamily="2" charset="2"/>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100" b="0" dirty="0">
                        <a:effectLst/>
                        <a:latin typeface="Trebuchet MS" panose="020B0603020202020204" pitchFamily="34" charset="0"/>
                      </a:endParaRPr>
                    </a:p>
                    <a:p>
                      <a:pPr algn="ctr">
                        <a:spcAft>
                          <a:spcPts val="0"/>
                        </a:spcAft>
                      </a:pPr>
                      <a:endParaRPr lang="en-GB" sz="1100" b="0" dirty="0">
                        <a:effectLst/>
                        <a:latin typeface="Trebuchet MS" panose="020B0603020202020204" pitchFamily="34" charset="0"/>
                        <a:ea typeface="Times New Roman" panose="02020603050405020304" pitchFamily="18" charset="0"/>
                      </a:endParaRPr>
                    </a:p>
                  </a:txBody>
                  <a:tcPr marL="62932" marR="62932" marT="0" marB="0"/>
                </a:tc>
                <a:extLst>
                  <a:ext uri="{0D108BD9-81ED-4DB2-BD59-A6C34878D82A}">
                    <a16:rowId xmlns:a16="http://schemas.microsoft.com/office/drawing/2014/main" val="3127479399"/>
                  </a:ext>
                </a:extLst>
              </a:tr>
            </a:tbl>
          </a:graphicData>
        </a:graphic>
      </p:graphicFrame>
    </p:spTree>
    <p:extLst>
      <p:ext uri="{BB962C8B-B14F-4D97-AF65-F5344CB8AC3E}">
        <p14:creationId xmlns:p14="http://schemas.microsoft.com/office/powerpoint/2010/main" val="2657604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0" y="289975"/>
            <a:ext cx="6858000" cy="587432"/>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4" name="Picture 13" descr="C:\Users\cpearch\AppData\Local\Microsoft\Windows\INetCache\Content.Outlook\KMOJ1RZW\Career-Mark-Logo (2).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4064" y="7131833"/>
            <a:ext cx="821282" cy="746867"/>
          </a:xfrm>
          <a:prstGeom prst="rect">
            <a:avLst/>
          </a:prstGeom>
          <a:noFill/>
          <a:ln>
            <a:noFill/>
          </a:ln>
        </p:spPr>
      </p:pic>
      <p:pic>
        <p:nvPicPr>
          <p:cNvPr id="15" name="Picture 14" descr="C:\Users\cpearch\AppData\Local\Microsoft\Windows\Temporary Internet Files\Content.Outlook\NCZXSFB8\partnership portrait 4.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32419" y="7154897"/>
            <a:ext cx="749355" cy="734167"/>
          </a:xfrm>
          <a:prstGeom prst="rect">
            <a:avLst/>
          </a:prstGeom>
          <a:noFill/>
          <a:ln>
            <a:noFill/>
          </a:ln>
        </p:spPr>
      </p:pic>
      <p:pic>
        <p:nvPicPr>
          <p:cNvPr id="16" name="Picture 15" descr="Young Enterprise logo">
            <a:hlinkClick r:id="rId4"/>
          </p:cNvPr>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2220938" y="7168028"/>
            <a:ext cx="1105817" cy="710672"/>
          </a:xfrm>
          <a:prstGeom prst="rect">
            <a:avLst/>
          </a:prstGeom>
          <a:noFill/>
          <a:ln>
            <a:noFill/>
          </a:ln>
        </p:spPr>
      </p:pic>
      <p:pic>
        <p:nvPicPr>
          <p:cNvPr id="17" name="Picture 16" descr="C:\Users\cpearch\AppData\Local\Microsoft\Windows\Temporary Internet Files\Content.Outlook\NCZXSFB8\TMUK Partner school logo Sept 17.jpg"/>
          <p:cNvPicPr/>
          <p:nvPr/>
        </p:nvPicPr>
        <p:blipFill rotWithShape="1">
          <a:blip r:embed="rId7" cstate="print">
            <a:extLst>
              <a:ext uri="{28A0092B-C50C-407E-A947-70E740481C1C}">
                <a14:useLocalDpi xmlns:a14="http://schemas.microsoft.com/office/drawing/2010/main" val="0"/>
              </a:ext>
            </a:extLst>
          </a:blip>
          <a:srcRect l="16893" r="12794"/>
          <a:stretch/>
        </p:blipFill>
        <p:spPr bwMode="auto">
          <a:xfrm>
            <a:off x="3360838" y="7147708"/>
            <a:ext cx="821283" cy="751312"/>
          </a:xfrm>
          <a:prstGeom prst="rect">
            <a:avLst/>
          </a:prstGeom>
          <a:noFill/>
          <a:ln>
            <a:noFill/>
          </a:ln>
        </p:spPr>
      </p:pic>
      <p:pic>
        <p:nvPicPr>
          <p:cNvPr id="18" name="Picture 17" descr="Image result for enterprise 4 education derby">
            <a:hlinkClick r:id="rId8"/>
          </p:cNvPr>
          <p:cNvPicPr/>
          <p:nvPr/>
        </p:nvPicPr>
        <p:blipFill>
          <a:blip r:embed="rId9">
            <a:extLst>
              <a:ext uri="{28A0092B-C50C-407E-A947-70E740481C1C}">
                <a14:useLocalDpi xmlns:a14="http://schemas.microsoft.com/office/drawing/2010/main" val="0"/>
              </a:ext>
            </a:extLst>
          </a:blip>
          <a:srcRect/>
          <a:stretch>
            <a:fillRect/>
          </a:stretch>
        </p:blipFill>
        <p:spPr bwMode="auto">
          <a:xfrm>
            <a:off x="4239876" y="7194853"/>
            <a:ext cx="813542" cy="612357"/>
          </a:xfrm>
          <a:prstGeom prst="rect">
            <a:avLst/>
          </a:prstGeom>
          <a:noFill/>
          <a:ln>
            <a:noFill/>
          </a:ln>
        </p:spPr>
      </p:pic>
      <p:pic>
        <p:nvPicPr>
          <p:cNvPr id="19" name="Picture 18" descr="C:\Users\cpearch\AppData\Local\Microsoft\Windows\Temporary Internet Files\Content.Outlook\NCZXSFB8\Learn by Design white_tagline_PRINT.jpg"/>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111173" y="7201470"/>
            <a:ext cx="1018600" cy="626327"/>
          </a:xfrm>
          <a:prstGeom prst="rect">
            <a:avLst/>
          </a:prstGeom>
          <a:noFill/>
          <a:ln>
            <a:noFill/>
          </a:ln>
        </p:spPr>
      </p:pic>
      <p:sp>
        <p:nvSpPr>
          <p:cNvPr id="29" name="Rectangle 28"/>
          <p:cNvSpPr/>
          <p:nvPr/>
        </p:nvSpPr>
        <p:spPr>
          <a:xfrm>
            <a:off x="0" y="11375"/>
            <a:ext cx="6858000" cy="78442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dirty="0">
              <a:solidFill>
                <a:schemeClr val="bg1"/>
              </a:solidFill>
              <a:latin typeface="Trajan Pro" panose="02020502050506020301" pitchFamily="18" charset="0"/>
            </a:endParaRPr>
          </a:p>
        </p:txBody>
      </p:sp>
      <p:pic>
        <p:nvPicPr>
          <p:cNvPr id="27" name="Picture 26"/>
          <p:cNvPicPr>
            <a:picLocks noChangeAspect="1"/>
          </p:cNvPicPr>
          <p:nvPr/>
        </p:nvPicPr>
        <p:blipFill rotWithShape="1">
          <a:blip r:embed="rId11"/>
          <a:srcRect t="2644" r="2565" b="1"/>
          <a:stretch/>
        </p:blipFill>
        <p:spPr>
          <a:xfrm>
            <a:off x="101197" y="131120"/>
            <a:ext cx="560300" cy="559844"/>
          </a:xfrm>
          <a:prstGeom prst="roundRect">
            <a:avLst/>
          </a:prstGeom>
        </p:spPr>
      </p:pic>
      <p:pic>
        <p:nvPicPr>
          <p:cNvPr id="28" name="Picture 27"/>
          <p:cNvPicPr>
            <a:picLocks noChangeAspect="1"/>
          </p:cNvPicPr>
          <p:nvPr/>
        </p:nvPicPr>
        <p:blipFill rotWithShape="1">
          <a:blip r:embed="rId12"/>
          <a:srcRect l="8706" t="7793" r="7132" b="10024"/>
          <a:stretch/>
        </p:blipFill>
        <p:spPr>
          <a:xfrm>
            <a:off x="4076967" y="128184"/>
            <a:ext cx="560300" cy="561458"/>
          </a:xfrm>
          <a:prstGeom prst="roundRect">
            <a:avLst/>
          </a:prstGeom>
        </p:spPr>
      </p:pic>
      <p:sp>
        <p:nvSpPr>
          <p:cNvPr id="30" name="TextBox 29"/>
          <p:cNvSpPr txBox="1"/>
          <p:nvPr/>
        </p:nvSpPr>
        <p:spPr>
          <a:xfrm>
            <a:off x="597451" y="275914"/>
            <a:ext cx="6050334" cy="307777"/>
          </a:xfrm>
          <a:prstGeom prst="rect">
            <a:avLst/>
          </a:prstGeom>
          <a:noFill/>
        </p:spPr>
        <p:txBody>
          <a:bodyPr wrap="square" rtlCol="0">
            <a:spAutoFit/>
          </a:bodyPr>
          <a:lstStyle/>
          <a:p>
            <a:r>
              <a:rPr lang="en-GB" sz="1400" dirty="0">
                <a:solidFill>
                  <a:schemeClr val="bg1"/>
                </a:solidFill>
                <a:latin typeface="Trajan Pro" panose="02020502050506020301" pitchFamily="18" charset="0"/>
              </a:rPr>
              <a:t>Murray Park Community School</a:t>
            </a:r>
          </a:p>
        </p:txBody>
      </p:sp>
      <p:sp>
        <p:nvSpPr>
          <p:cNvPr id="33" name="TextBox 32"/>
          <p:cNvSpPr txBox="1"/>
          <p:nvPr/>
        </p:nvSpPr>
        <p:spPr>
          <a:xfrm>
            <a:off x="4637267" y="256663"/>
            <a:ext cx="6050334" cy="307777"/>
          </a:xfrm>
          <a:prstGeom prst="rect">
            <a:avLst/>
          </a:prstGeom>
          <a:noFill/>
        </p:spPr>
        <p:txBody>
          <a:bodyPr wrap="square" rtlCol="0">
            <a:spAutoFit/>
          </a:bodyPr>
          <a:lstStyle/>
          <a:p>
            <a:r>
              <a:rPr lang="en-GB" sz="1400" dirty="0">
                <a:solidFill>
                  <a:schemeClr val="bg1"/>
                </a:solidFill>
                <a:latin typeface="Trajan Pro" panose="02020502050506020301" pitchFamily="18" charset="0"/>
              </a:rPr>
              <a:t>@murrayparkderby</a:t>
            </a:r>
          </a:p>
        </p:txBody>
      </p:sp>
      <p:pic>
        <p:nvPicPr>
          <p:cNvPr id="35" name="Picture 34"/>
          <p:cNvPicPr>
            <a:picLocks noChangeAspect="1"/>
          </p:cNvPicPr>
          <p:nvPr/>
        </p:nvPicPr>
        <p:blipFill>
          <a:blip r:embed="rId13"/>
          <a:stretch>
            <a:fillRect/>
          </a:stretch>
        </p:blipFill>
        <p:spPr>
          <a:xfrm>
            <a:off x="233719" y="3260122"/>
            <a:ext cx="6373215" cy="3235553"/>
          </a:xfrm>
          <a:prstGeom prst="rect">
            <a:avLst/>
          </a:prstGeom>
        </p:spPr>
      </p:pic>
      <p:pic>
        <p:nvPicPr>
          <p:cNvPr id="3" name="Picture 2"/>
          <p:cNvPicPr>
            <a:picLocks noChangeAspect="1"/>
          </p:cNvPicPr>
          <p:nvPr/>
        </p:nvPicPr>
        <p:blipFill>
          <a:blip r:embed="rId14"/>
          <a:stretch>
            <a:fillRect/>
          </a:stretch>
        </p:blipFill>
        <p:spPr>
          <a:xfrm>
            <a:off x="281031" y="1117314"/>
            <a:ext cx="6268001" cy="1751614"/>
          </a:xfrm>
          <a:prstGeom prst="rect">
            <a:avLst/>
          </a:prstGeom>
        </p:spPr>
      </p:pic>
      <p:sp>
        <p:nvSpPr>
          <p:cNvPr id="31" name="Rectangle 30"/>
          <p:cNvSpPr/>
          <p:nvPr/>
        </p:nvSpPr>
        <p:spPr>
          <a:xfrm>
            <a:off x="0" y="8269762"/>
            <a:ext cx="6745705" cy="1908215"/>
          </a:xfrm>
          <a:prstGeom prst="rect">
            <a:avLst/>
          </a:prstGeom>
          <a:ln>
            <a:noFill/>
          </a:ln>
        </p:spPr>
        <p:txBody>
          <a:bodyPr wrap="square">
            <a:spAutoFit/>
          </a:bodyPr>
          <a:lstStyle/>
          <a:p>
            <a:pPr algn="r" fontAlgn="base"/>
            <a:r>
              <a:rPr lang="en-GB" sz="2000" dirty="0">
                <a:solidFill>
                  <a:srgbClr val="FF6600"/>
                </a:solidFill>
              </a:rPr>
              <a:t>Head Teacher: </a:t>
            </a:r>
            <a:r>
              <a:rPr lang="en-GB" sz="2000" dirty="0">
                <a:solidFill>
                  <a:schemeClr val="bg1"/>
                </a:solidFill>
              </a:rPr>
              <a:t>Mrs N. Caley</a:t>
            </a:r>
            <a:endParaRPr lang="en-GB" sz="2000" dirty="0">
              <a:solidFill>
                <a:srgbClr val="FF6600"/>
              </a:solidFill>
            </a:endParaRPr>
          </a:p>
          <a:p>
            <a:pPr algn="r" fontAlgn="base"/>
            <a:r>
              <a:rPr lang="en-GB" sz="2000" dirty="0">
                <a:solidFill>
                  <a:srgbClr val="FF6600"/>
                </a:solidFill>
              </a:rPr>
              <a:t>Address: </a:t>
            </a:r>
            <a:r>
              <a:rPr lang="en-GB" sz="2000" dirty="0">
                <a:solidFill>
                  <a:schemeClr val="bg1"/>
                </a:solidFill>
              </a:rPr>
              <a:t>Murray Road, Mickleover, Derby, DE3 9LL </a:t>
            </a:r>
          </a:p>
          <a:p>
            <a:pPr algn="r" fontAlgn="base"/>
            <a:r>
              <a:rPr lang="en-GB" sz="2000" dirty="0">
                <a:solidFill>
                  <a:srgbClr val="FF6600"/>
                </a:solidFill>
              </a:rPr>
              <a:t>Telephone: </a:t>
            </a:r>
            <a:r>
              <a:rPr lang="en-GB" sz="2000" dirty="0">
                <a:solidFill>
                  <a:schemeClr val="bg1"/>
                </a:solidFill>
              </a:rPr>
              <a:t>01332 515921</a:t>
            </a:r>
          </a:p>
          <a:p>
            <a:pPr algn="r" fontAlgn="base"/>
            <a:r>
              <a:rPr lang="en-GB" sz="2000" dirty="0">
                <a:solidFill>
                  <a:srgbClr val="FF6600"/>
                </a:solidFill>
              </a:rPr>
              <a:t>Web: </a:t>
            </a:r>
            <a:r>
              <a:rPr lang="en-GB" sz="2000" dirty="0">
                <a:solidFill>
                  <a:schemeClr val="bg1"/>
                </a:solidFill>
              </a:rPr>
              <a:t>www.murraypark.derby.sch.uk </a:t>
            </a:r>
          </a:p>
          <a:p>
            <a:pPr algn="r" fontAlgn="base"/>
            <a:r>
              <a:rPr lang="en-GB" sz="2000" dirty="0">
                <a:solidFill>
                  <a:srgbClr val="FF6600"/>
                </a:solidFill>
              </a:rPr>
              <a:t>Email: </a:t>
            </a:r>
            <a:r>
              <a:rPr lang="en-GB" sz="2000" dirty="0">
                <a:solidFill>
                  <a:schemeClr val="bg1"/>
                </a:solidFill>
              </a:rPr>
              <a:t>info@murraypark.derby.sch.uk</a:t>
            </a:r>
          </a:p>
          <a:p>
            <a:pPr algn="r" fontAlgn="base"/>
            <a:endParaRPr lang="en-GB" b="0" i="0" u="none" strike="noStrike" dirty="0">
              <a:solidFill>
                <a:schemeClr val="bg1"/>
              </a:solidFill>
              <a:effectLst/>
              <a:latin typeface="Trajan Pro" panose="02020502050506020301" pitchFamily="18" charset="0"/>
            </a:endParaRPr>
          </a:p>
        </p:txBody>
      </p:sp>
      <p:sp>
        <p:nvSpPr>
          <p:cNvPr id="20" name="Flowchart: Manual Input 19"/>
          <p:cNvSpPr/>
          <p:nvPr/>
        </p:nvSpPr>
        <p:spPr>
          <a:xfrm>
            <a:off x="0" y="7881559"/>
            <a:ext cx="6858000" cy="2024442"/>
          </a:xfrm>
          <a:prstGeom prst="flowChartManualInpu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6600"/>
              </a:solidFill>
            </a:endParaRPr>
          </a:p>
        </p:txBody>
      </p:sp>
      <p:sp>
        <p:nvSpPr>
          <p:cNvPr id="24" name="Flowchart: Manual Input 23"/>
          <p:cNvSpPr/>
          <p:nvPr/>
        </p:nvSpPr>
        <p:spPr>
          <a:xfrm>
            <a:off x="0" y="7949344"/>
            <a:ext cx="6858000" cy="1956657"/>
          </a:xfrm>
          <a:prstGeom prst="flowChartManualInpu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6600"/>
              </a:solidFill>
            </a:endParaRPr>
          </a:p>
        </p:txBody>
      </p:sp>
      <p:sp>
        <p:nvSpPr>
          <p:cNvPr id="25" name="Rectangle 24"/>
          <p:cNvSpPr/>
          <p:nvPr/>
        </p:nvSpPr>
        <p:spPr>
          <a:xfrm>
            <a:off x="0" y="8255071"/>
            <a:ext cx="6745705" cy="1754326"/>
          </a:xfrm>
          <a:prstGeom prst="rect">
            <a:avLst/>
          </a:prstGeom>
          <a:ln>
            <a:noFill/>
          </a:ln>
        </p:spPr>
        <p:txBody>
          <a:bodyPr wrap="square">
            <a:spAutoFit/>
          </a:bodyPr>
          <a:lstStyle/>
          <a:p>
            <a:pPr algn="r" fontAlgn="base"/>
            <a:r>
              <a:rPr lang="en-GB" dirty="0">
                <a:solidFill>
                  <a:srgbClr val="FF6600"/>
                </a:solidFill>
                <a:latin typeface="Trebuchet MS" panose="020B0603020202020204" pitchFamily="34" charset="0"/>
              </a:rPr>
              <a:t>Head Teacher: </a:t>
            </a:r>
            <a:r>
              <a:rPr lang="en-GB" dirty="0">
                <a:solidFill>
                  <a:schemeClr val="bg1"/>
                </a:solidFill>
                <a:latin typeface="Trebuchet MS" panose="020B0603020202020204" pitchFamily="34" charset="0"/>
              </a:rPr>
              <a:t>Mrs N. Caley</a:t>
            </a:r>
            <a:endParaRPr lang="en-GB" dirty="0">
              <a:solidFill>
                <a:srgbClr val="FF6600"/>
              </a:solidFill>
              <a:latin typeface="Trebuchet MS" panose="020B0603020202020204" pitchFamily="34" charset="0"/>
            </a:endParaRPr>
          </a:p>
          <a:p>
            <a:pPr algn="r" fontAlgn="base"/>
            <a:r>
              <a:rPr lang="en-GB" dirty="0">
                <a:solidFill>
                  <a:srgbClr val="FF6600"/>
                </a:solidFill>
                <a:latin typeface="Trebuchet MS" panose="020B0603020202020204" pitchFamily="34" charset="0"/>
              </a:rPr>
              <a:t>Address: </a:t>
            </a:r>
            <a:r>
              <a:rPr lang="en-GB" dirty="0">
                <a:solidFill>
                  <a:schemeClr val="bg1"/>
                </a:solidFill>
                <a:latin typeface="Trebuchet MS" panose="020B0603020202020204" pitchFamily="34" charset="0"/>
              </a:rPr>
              <a:t>Murray Road, Mickleover, Derby, DE3 9LL </a:t>
            </a:r>
          </a:p>
          <a:p>
            <a:pPr algn="r" fontAlgn="base"/>
            <a:r>
              <a:rPr lang="en-GB" dirty="0">
                <a:solidFill>
                  <a:srgbClr val="FF6600"/>
                </a:solidFill>
                <a:latin typeface="Trebuchet MS" panose="020B0603020202020204" pitchFamily="34" charset="0"/>
              </a:rPr>
              <a:t>Telephone: </a:t>
            </a:r>
            <a:r>
              <a:rPr lang="en-GB" dirty="0">
                <a:solidFill>
                  <a:schemeClr val="bg1"/>
                </a:solidFill>
                <a:latin typeface="Trebuchet MS" panose="020B0603020202020204" pitchFamily="34" charset="0"/>
              </a:rPr>
              <a:t>01332 515921</a:t>
            </a:r>
          </a:p>
          <a:p>
            <a:pPr algn="r" fontAlgn="base"/>
            <a:r>
              <a:rPr lang="en-GB" dirty="0">
                <a:solidFill>
                  <a:srgbClr val="FF6600"/>
                </a:solidFill>
                <a:latin typeface="Trebuchet MS" panose="020B0603020202020204" pitchFamily="34" charset="0"/>
              </a:rPr>
              <a:t>Web: </a:t>
            </a:r>
            <a:r>
              <a:rPr lang="en-GB" dirty="0">
                <a:solidFill>
                  <a:schemeClr val="bg1"/>
                </a:solidFill>
                <a:latin typeface="Trebuchet MS" panose="020B0603020202020204" pitchFamily="34" charset="0"/>
              </a:rPr>
              <a:t>www.murraypark.derby.sch.uk </a:t>
            </a:r>
          </a:p>
          <a:p>
            <a:pPr algn="r" fontAlgn="base"/>
            <a:r>
              <a:rPr lang="en-GB" dirty="0">
                <a:solidFill>
                  <a:srgbClr val="FF6600"/>
                </a:solidFill>
                <a:latin typeface="Trebuchet MS" panose="020B0603020202020204" pitchFamily="34" charset="0"/>
              </a:rPr>
              <a:t>Recruitment Email</a:t>
            </a:r>
            <a:r>
              <a:rPr lang="en-GB" dirty="0">
                <a:solidFill>
                  <a:schemeClr val="bg1"/>
                </a:solidFill>
                <a:latin typeface="Trebuchet MS" panose="020B0603020202020204" pitchFamily="34" charset="0"/>
              </a:rPr>
              <a:t>: recruitment@murraypark.derby.sch.uk</a:t>
            </a:r>
          </a:p>
          <a:p>
            <a:pPr algn="r" fontAlgn="base"/>
            <a:endParaRPr lang="en-GB" sz="1600" b="0" i="0" u="none" strike="noStrike" dirty="0">
              <a:solidFill>
                <a:schemeClr val="bg1"/>
              </a:solidFill>
              <a:effectLst/>
              <a:latin typeface="Trebuchet MS" panose="020B0603020202020204" pitchFamily="34" charset="0"/>
            </a:endParaRPr>
          </a:p>
        </p:txBody>
      </p:sp>
      <p:pic>
        <p:nvPicPr>
          <p:cNvPr id="26" name="Picture 25"/>
          <p:cNvPicPr>
            <a:picLocks noChangeAspect="1"/>
          </p:cNvPicPr>
          <p:nvPr/>
        </p:nvPicPr>
        <p:blipFill>
          <a:blip r:embed="rId15"/>
          <a:stretch>
            <a:fillRect/>
          </a:stretch>
        </p:blipFill>
        <p:spPr>
          <a:xfrm>
            <a:off x="210194" y="8555713"/>
            <a:ext cx="774513" cy="774513"/>
          </a:xfrm>
          <a:prstGeom prst="rect">
            <a:avLst/>
          </a:prstGeom>
        </p:spPr>
      </p:pic>
      <p:pic>
        <p:nvPicPr>
          <p:cNvPr id="4" name="Picture 3">
            <a:extLst>
              <a:ext uri="{FF2B5EF4-FFF2-40B4-BE49-F238E27FC236}">
                <a16:creationId xmlns:a16="http://schemas.microsoft.com/office/drawing/2014/main" id="{C2117661-7642-9285-D7D4-79700F545F00}"/>
              </a:ext>
            </a:extLst>
          </p:cNvPr>
          <p:cNvPicPr>
            <a:picLocks noChangeAspect="1"/>
          </p:cNvPicPr>
          <p:nvPr/>
        </p:nvPicPr>
        <p:blipFill>
          <a:blip r:embed="rId16"/>
          <a:stretch>
            <a:fillRect/>
          </a:stretch>
        </p:blipFill>
        <p:spPr>
          <a:xfrm>
            <a:off x="6168937" y="7168626"/>
            <a:ext cx="612357" cy="612357"/>
          </a:xfrm>
          <a:prstGeom prst="rect">
            <a:avLst/>
          </a:prstGeom>
        </p:spPr>
      </p:pic>
      <p:pic>
        <p:nvPicPr>
          <p:cNvPr id="1026" name="Picture 2" descr="See the source image">
            <a:extLst>
              <a:ext uri="{FF2B5EF4-FFF2-40B4-BE49-F238E27FC236}">
                <a16:creationId xmlns:a16="http://schemas.microsoft.com/office/drawing/2014/main" id="{E9F2BA7F-574C-2217-077F-6BC811A864D6}"/>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95156" y="7168627"/>
            <a:ext cx="469742" cy="619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201281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EA005369ADD194CB0E2534072A2423E" ma:contentTypeVersion="14" ma:contentTypeDescription="Create a new document." ma:contentTypeScope="" ma:versionID="3204e452a88a4f38b35b2941a1fb9946">
  <xsd:schema xmlns:xsd="http://www.w3.org/2001/XMLSchema" xmlns:xs="http://www.w3.org/2001/XMLSchema" xmlns:p="http://schemas.microsoft.com/office/2006/metadata/properties" xmlns:ns3="8dce88ed-0689-4c0b-b192-58619ce7921c" xmlns:ns4="3e8ee15e-dbe0-43b7-a87d-67916eb69935" targetNamespace="http://schemas.microsoft.com/office/2006/metadata/properties" ma:root="true" ma:fieldsID="cd8989edf01aeafd56d8f57e93896239" ns3:_="" ns4:_="">
    <xsd:import namespace="8dce88ed-0689-4c0b-b192-58619ce7921c"/>
    <xsd:import namespace="3e8ee15e-dbe0-43b7-a87d-67916eb69935"/>
    <xsd:element name="properties">
      <xsd:complexType>
        <xsd:sequence>
          <xsd:element name="documentManagement">
            <xsd:complexType>
              <xsd:all>
                <xsd:element ref="ns3:MediaServiceMetadata" minOccurs="0"/>
                <xsd:element ref="ns3:MediaServiceFastMetadata" minOccurs="0"/>
                <xsd:element ref="ns3:MediaServiceAutoTags" minOccurs="0"/>
                <xsd:element ref="ns4:SharedWithUsers" minOccurs="0"/>
                <xsd:element ref="ns4:SharedWithDetails" minOccurs="0"/>
                <xsd:element ref="ns4:SharingHintHash" minOccurs="0"/>
                <xsd:element ref="ns3:MediaServiceDateTaken" minOccurs="0"/>
                <xsd:element ref="ns3:MediaServiceGenerationTime" minOccurs="0"/>
                <xsd:element ref="ns3:MediaServiceEventHashCode" minOccurs="0"/>
                <xsd:element ref="ns3:MediaServiceAutoKeyPoints" minOccurs="0"/>
                <xsd:element ref="ns3:MediaServiceKeyPoints" minOccurs="0"/>
                <xsd:element ref="ns3:MediaServiceOCR"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ce88ed-0689-4c0b-b192-58619ce792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e8ee15e-dbe0-43b7-a87d-67916eb69935"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86046D-C19F-472D-B0FD-23D46F34FAB2}">
  <ds:schemaRefs>
    <ds:schemaRef ds:uri="http://schemas.microsoft.com/office/2006/documentManagement/types"/>
    <ds:schemaRef ds:uri="http://schemas.openxmlformats.org/package/2006/metadata/core-properties"/>
    <ds:schemaRef ds:uri="http://purl.org/dc/terms/"/>
    <ds:schemaRef ds:uri="http://schemas.microsoft.com/office/infopath/2007/PartnerControls"/>
    <ds:schemaRef ds:uri="http://purl.org/dc/dcmitype/"/>
    <ds:schemaRef ds:uri="3e8ee15e-dbe0-43b7-a87d-67916eb69935"/>
    <ds:schemaRef ds:uri="http://purl.org/dc/elements/1.1/"/>
    <ds:schemaRef ds:uri="http://schemas.microsoft.com/office/2006/metadata/properties"/>
    <ds:schemaRef ds:uri="8dce88ed-0689-4c0b-b192-58619ce7921c"/>
    <ds:schemaRef ds:uri="http://www.w3.org/XML/1998/namespace"/>
  </ds:schemaRefs>
</ds:datastoreItem>
</file>

<file path=customXml/itemProps2.xml><?xml version="1.0" encoding="utf-8"?>
<ds:datastoreItem xmlns:ds="http://schemas.openxmlformats.org/officeDocument/2006/customXml" ds:itemID="{5777E06A-4F9D-4B44-9C20-04884310ED7B}">
  <ds:schemaRefs>
    <ds:schemaRef ds:uri="http://schemas.microsoft.com/sharepoint/v3/contenttype/forms"/>
  </ds:schemaRefs>
</ds:datastoreItem>
</file>

<file path=customXml/itemProps3.xml><?xml version="1.0" encoding="utf-8"?>
<ds:datastoreItem xmlns:ds="http://schemas.openxmlformats.org/officeDocument/2006/customXml" ds:itemID="{2433C37D-FADF-49C1-9BB8-1E1DE506F8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ce88ed-0689-4c0b-b192-58619ce7921c"/>
    <ds:schemaRef ds:uri="3e8ee15e-dbe0-43b7-a87d-67916eb699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438</TotalTime>
  <Words>3200</Words>
  <Application>Microsoft Office PowerPoint</Application>
  <PresentationFormat>A4 Paper (210x297 mm)</PresentationFormat>
  <Paragraphs>303</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Calibri</vt:lpstr>
      <vt:lpstr>Calibri Light</vt:lpstr>
      <vt:lpstr>Courier New</vt:lpstr>
      <vt:lpstr>Symbol</vt:lpstr>
      <vt:lpstr>Trajan Pro</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Murray Park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 Gregory</dc:creator>
  <cp:lastModifiedBy>Jo Houlihan</cp:lastModifiedBy>
  <cp:revision>31</cp:revision>
  <cp:lastPrinted>2022-11-29T12:58:23Z</cp:lastPrinted>
  <dcterms:created xsi:type="dcterms:W3CDTF">2020-09-23T07:01:42Z</dcterms:created>
  <dcterms:modified xsi:type="dcterms:W3CDTF">2022-11-29T15:20:15Z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0x010100DEA005369ADD194CB0E2534072A2423E</vt:lpwstr>
  </property>
  <property fmtid="{D5CDD505-2E9C-101B-9397-08002B2CF9AE}" pid="3" name="MediaServiceImageTags">
    <vt:lpwstr/>
  </property>
</Properties>
</file>