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9" r:id="rId5"/>
    <p:sldId id="265" r:id="rId6"/>
    <p:sldId id="267" r:id="rId7"/>
    <p:sldId id="260" r:id="rId8"/>
    <p:sldId id="276" r:id="rId9"/>
    <p:sldId id="274" r:id="rId10"/>
    <p:sldId id="270" r:id="rId11"/>
    <p:sldId id="262" r:id="rId12"/>
    <p:sldId id="263" r:id="rId13"/>
    <p:sldId id="269" r:id="rId14"/>
    <p:sldId id="271" r:id="rId15"/>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96E7F5-950B-4C75-8868-7D5F3F680198}" v="2" dt="2022-11-01T16:32:12.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57" autoAdjust="0"/>
    <p:restoredTop sz="93979" autoAdjust="0"/>
  </p:normalViewPr>
  <p:slideViewPr>
    <p:cSldViewPr snapToGrid="0">
      <p:cViewPr varScale="1">
        <p:scale>
          <a:sx n="74" d="100"/>
          <a:sy n="74" d="100"/>
        </p:scale>
        <p:origin x="243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71C9C4-A127-4547-BAB9-7BD3C05EB44A}" type="datetimeFigureOut">
              <a:rPr lang="en-GB" smtClean="0"/>
              <a:t>02/11/2022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9C32EE-2A88-42D7-9F29-6CB9DB459194}" type="slidenum">
              <a:rPr lang="en-GB" smtClean="0"/>
              <a:t>‹#›</a:t>
            </a:fld>
            <a:endParaRPr lang="en-GB"/>
          </a:p>
        </p:txBody>
      </p:sp>
    </p:spTree>
    <p:extLst>
      <p:ext uri="{BB962C8B-B14F-4D97-AF65-F5344CB8AC3E}">
        <p14:creationId xmlns:p14="http://schemas.microsoft.com/office/powerpoint/2010/main" val="2363107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71C9C4-A127-4547-BAB9-7BD3C05EB44A}" type="datetimeFigureOut">
              <a:rPr lang="en-GB" smtClean="0"/>
              <a:t>02/11/2022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9C32EE-2A88-42D7-9F29-6CB9DB459194}" type="slidenum">
              <a:rPr lang="en-GB" smtClean="0"/>
              <a:t>‹#›</a:t>
            </a:fld>
            <a:endParaRPr lang="en-GB"/>
          </a:p>
        </p:txBody>
      </p:sp>
    </p:spTree>
    <p:extLst>
      <p:ext uri="{BB962C8B-B14F-4D97-AF65-F5344CB8AC3E}">
        <p14:creationId xmlns:p14="http://schemas.microsoft.com/office/powerpoint/2010/main" val="4028282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71C9C4-A127-4547-BAB9-7BD3C05EB44A}" type="datetimeFigureOut">
              <a:rPr lang="en-GB" smtClean="0"/>
              <a:t>02/11/2022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9C32EE-2A88-42D7-9F29-6CB9DB459194}" type="slidenum">
              <a:rPr lang="en-GB" smtClean="0"/>
              <a:t>‹#›</a:t>
            </a:fld>
            <a:endParaRPr lang="en-GB"/>
          </a:p>
        </p:txBody>
      </p:sp>
    </p:spTree>
    <p:extLst>
      <p:ext uri="{BB962C8B-B14F-4D97-AF65-F5344CB8AC3E}">
        <p14:creationId xmlns:p14="http://schemas.microsoft.com/office/powerpoint/2010/main" val="3135384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71C9C4-A127-4547-BAB9-7BD3C05EB44A}" type="datetimeFigureOut">
              <a:rPr lang="en-GB" smtClean="0"/>
              <a:t>02/11/2022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9C32EE-2A88-42D7-9F29-6CB9DB459194}" type="slidenum">
              <a:rPr lang="en-GB" smtClean="0"/>
              <a:t>‹#›</a:t>
            </a:fld>
            <a:endParaRPr lang="en-GB"/>
          </a:p>
        </p:txBody>
      </p:sp>
    </p:spTree>
    <p:extLst>
      <p:ext uri="{BB962C8B-B14F-4D97-AF65-F5344CB8AC3E}">
        <p14:creationId xmlns:p14="http://schemas.microsoft.com/office/powerpoint/2010/main" val="2443207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71C9C4-A127-4547-BAB9-7BD3C05EB44A}" type="datetimeFigureOut">
              <a:rPr lang="en-GB" smtClean="0"/>
              <a:t>02/11/2022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9C32EE-2A88-42D7-9F29-6CB9DB459194}" type="slidenum">
              <a:rPr lang="en-GB" smtClean="0"/>
              <a:t>‹#›</a:t>
            </a:fld>
            <a:endParaRPr lang="en-GB"/>
          </a:p>
        </p:txBody>
      </p:sp>
    </p:spTree>
    <p:extLst>
      <p:ext uri="{BB962C8B-B14F-4D97-AF65-F5344CB8AC3E}">
        <p14:creationId xmlns:p14="http://schemas.microsoft.com/office/powerpoint/2010/main" val="3203929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71C9C4-A127-4547-BAB9-7BD3C05EB44A}" type="datetimeFigureOut">
              <a:rPr lang="en-GB" smtClean="0"/>
              <a:t>02/11/2022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9C32EE-2A88-42D7-9F29-6CB9DB459194}" type="slidenum">
              <a:rPr lang="en-GB" smtClean="0"/>
              <a:t>‹#›</a:t>
            </a:fld>
            <a:endParaRPr lang="en-GB"/>
          </a:p>
        </p:txBody>
      </p:sp>
    </p:spTree>
    <p:extLst>
      <p:ext uri="{BB962C8B-B14F-4D97-AF65-F5344CB8AC3E}">
        <p14:creationId xmlns:p14="http://schemas.microsoft.com/office/powerpoint/2010/main" val="1707525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71C9C4-A127-4547-BAB9-7BD3C05EB44A}" type="datetimeFigureOut">
              <a:rPr lang="en-GB" smtClean="0"/>
              <a:t>02/11/2022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19C32EE-2A88-42D7-9F29-6CB9DB459194}" type="slidenum">
              <a:rPr lang="en-GB" smtClean="0"/>
              <a:t>‹#›</a:t>
            </a:fld>
            <a:endParaRPr lang="en-GB"/>
          </a:p>
        </p:txBody>
      </p:sp>
    </p:spTree>
    <p:extLst>
      <p:ext uri="{BB962C8B-B14F-4D97-AF65-F5344CB8AC3E}">
        <p14:creationId xmlns:p14="http://schemas.microsoft.com/office/powerpoint/2010/main" val="2295107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71C9C4-A127-4547-BAB9-7BD3C05EB44A}" type="datetimeFigureOut">
              <a:rPr lang="en-GB" smtClean="0"/>
              <a:t>02/11/2022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19C32EE-2A88-42D7-9F29-6CB9DB459194}" type="slidenum">
              <a:rPr lang="en-GB" smtClean="0"/>
              <a:t>‹#›</a:t>
            </a:fld>
            <a:endParaRPr lang="en-GB"/>
          </a:p>
        </p:txBody>
      </p:sp>
    </p:spTree>
    <p:extLst>
      <p:ext uri="{BB962C8B-B14F-4D97-AF65-F5344CB8AC3E}">
        <p14:creationId xmlns:p14="http://schemas.microsoft.com/office/powerpoint/2010/main" val="2306693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71C9C4-A127-4547-BAB9-7BD3C05EB44A}" type="datetimeFigureOut">
              <a:rPr lang="en-GB" smtClean="0"/>
              <a:t>02/11/2022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19C32EE-2A88-42D7-9F29-6CB9DB459194}" type="slidenum">
              <a:rPr lang="en-GB" smtClean="0"/>
              <a:t>‹#›</a:t>
            </a:fld>
            <a:endParaRPr lang="en-GB"/>
          </a:p>
        </p:txBody>
      </p:sp>
    </p:spTree>
    <p:extLst>
      <p:ext uri="{BB962C8B-B14F-4D97-AF65-F5344CB8AC3E}">
        <p14:creationId xmlns:p14="http://schemas.microsoft.com/office/powerpoint/2010/main" val="3621970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D71C9C4-A127-4547-BAB9-7BD3C05EB44A}" type="datetimeFigureOut">
              <a:rPr lang="en-GB" smtClean="0"/>
              <a:t>02/11/2022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9C32EE-2A88-42D7-9F29-6CB9DB459194}" type="slidenum">
              <a:rPr lang="en-GB" smtClean="0"/>
              <a:t>‹#›</a:t>
            </a:fld>
            <a:endParaRPr lang="en-GB"/>
          </a:p>
        </p:txBody>
      </p:sp>
    </p:spTree>
    <p:extLst>
      <p:ext uri="{BB962C8B-B14F-4D97-AF65-F5344CB8AC3E}">
        <p14:creationId xmlns:p14="http://schemas.microsoft.com/office/powerpoint/2010/main" val="2177131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D71C9C4-A127-4547-BAB9-7BD3C05EB44A}" type="datetimeFigureOut">
              <a:rPr lang="en-GB" smtClean="0"/>
              <a:t>02/11/2022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9C32EE-2A88-42D7-9F29-6CB9DB459194}" type="slidenum">
              <a:rPr lang="en-GB" smtClean="0"/>
              <a:t>‹#›</a:t>
            </a:fld>
            <a:endParaRPr lang="en-GB"/>
          </a:p>
        </p:txBody>
      </p:sp>
    </p:spTree>
    <p:extLst>
      <p:ext uri="{BB962C8B-B14F-4D97-AF65-F5344CB8AC3E}">
        <p14:creationId xmlns:p14="http://schemas.microsoft.com/office/powerpoint/2010/main" val="1225270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7D71C9C4-A127-4547-BAB9-7BD3C05EB44A}" type="datetimeFigureOut">
              <a:rPr lang="en-GB" smtClean="0"/>
              <a:t>02/11/2022</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A19C32EE-2A88-42D7-9F29-6CB9DB459194}" type="slidenum">
              <a:rPr lang="en-GB" smtClean="0"/>
              <a:t>‹#›</a:t>
            </a:fld>
            <a:endParaRPr lang="en-GB"/>
          </a:p>
        </p:txBody>
      </p:sp>
    </p:spTree>
    <p:extLst>
      <p:ext uri="{BB962C8B-B14F-4D97-AF65-F5344CB8AC3E}">
        <p14:creationId xmlns:p14="http://schemas.microsoft.com/office/powerpoint/2010/main" val="16482904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google.com/imgres?imgurl=http://www.enterprise4education.com/wp-content/themes/e4e/images/logo.png&amp;imgrefurl=http://www.enterprise4education.com/&amp;docid=Df5SBuqa-4NP4M&amp;tbnid=P4O2Lgeo89Z80M:&amp;vet=10ahUKEwiTn9abvf3aAhUBOsAKHW8oA5YQMwhcKBYwFg..i&amp;w=168&amp;h=102&amp;safe=strict&amp;bih=673&amp;biw=1024&amp;q=enterprise%204%20education%20derby&amp;ved=0ahUKEwiTn9abvf3aAhUBOsAKHW8oA5YQMwhcKBYwFg&amp;iact=mrc&amp;uact=8" TargetMode="External"/><Relationship Id="rId13" Type="http://schemas.openxmlformats.org/officeDocument/2006/relationships/image" Target="../media/image40.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39.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cid:image001.jpg@01D3E7AE.7882CC40" TargetMode="External"/><Relationship Id="rId11" Type="http://schemas.openxmlformats.org/officeDocument/2006/relationships/image" Target="../media/image38.png"/><Relationship Id="rId5" Type="http://schemas.openxmlformats.org/officeDocument/2006/relationships/image" Target="../media/image34.jpeg"/><Relationship Id="rId15" Type="http://schemas.openxmlformats.org/officeDocument/2006/relationships/image" Target="../media/image2.png"/><Relationship Id="rId10" Type="http://schemas.openxmlformats.org/officeDocument/2006/relationships/image" Target="../media/image37.jpeg"/><Relationship Id="rId4" Type="http://schemas.openxmlformats.org/officeDocument/2006/relationships/hyperlink" Target="https://www.young-enterprise.org.uk/" TargetMode="External"/><Relationship Id="rId9" Type="http://schemas.openxmlformats.org/officeDocument/2006/relationships/image" Target="../media/image36.png"/><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murraypark.derby.sch.uk/ofsted-reports/"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www.murraypark.derby.sch.uk/key-information/vacancie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image" Target="../media/image2.png"/><Relationship Id="rId16" Type="http://schemas.openxmlformats.org/officeDocument/2006/relationships/image" Target="../media/image23.svg"/><Relationship Id="rId20" Type="http://schemas.openxmlformats.org/officeDocument/2006/relationships/image" Target="../media/image27.svg"/><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19" Type="http://schemas.openxmlformats.org/officeDocument/2006/relationships/image" Target="../media/image26.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81" y="607653"/>
            <a:ext cx="6889608" cy="4577581"/>
          </a:xfrm>
          <a:prstGeom prst="rect">
            <a:avLst/>
          </a:prstGeom>
        </p:spPr>
      </p:pic>
      <p:sp>
        <p:nvSpPr>
          <p:cNvPr id="2" name="Rectangle 1"/>
          <p:cNvSpPr/>
          <p:nvPr/>
        </p:nvSpPr>
        <p:spPr>
          <a:xfrm>
            <a:off x="-61599" y="4551598"/>
            <a:ext cx="6858000" cy="2117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Trajan Pro" panose="02020502050506020301" pitchFamily="18" charset="0"/>
              </a:rPr>
              <a:t>Teacher of Computer Science/ICT</a:t>
            </a:r>
          </a:p>
        </p:txBody>
      </p:sp>
      <p:graphicFrame>
        <p:nvGraphicFramePr>
          <p:cNvPr id="4" name="Table 3"/>
          <p:cNvGraphicFramePr>
            <a:graphicFrameLocks noGrp="1"/>
          </p:cNvGraphicFramePr>
          <p:nvPr>
            <p:extLst>
              <p:ext uri="{D42A27DB-BD31-4B8C-83A1-F6EECF244321}">
                <p14:modId xmlns:p14="http://schemas.microsoft.com/office/powerpoint/2010/main" val="1361347687"/>
              </p:ext>
            </p:extLst>
          </p:nvPr>
        </p:nvGraphicFramePr>
        <p:xfrm>
          <a:off x="351897" y="5971831"/>
          <a:ext cx="6512730" cy="1259840"/>
        </p:xfrm>
        <a:graphic>
          <a:graphicData uri="http://schemas.openxmlformats.org/drawingml/2006/table">
            <a:tbl>
              <a:tblPr firstRow="1" bandRow="1">
                <a:tableStyleId>{5C22544A-7EE6-4342-B048-85BDC9FD1C3A}</a:tableStyleId>
              </a:tblPr>
              <a:tblGrid>
                <a:gridCol w="3256365">
                  <a:extLst>
                    <a:ext uri="{9D8B030D-6E8A-4147-A177-3AD203B41FA5}">
                      <a16:colId xmlns:a16="http://schemas.microsoft.com/office/drawing/2014/main" val="527380478"/>
                    </a:ext>
                  </a:extLst>
                </a:gridCol>
                <a:gridCol w="3256365">
                  <a:extLst>
                    <a:ext uri="{9D8B030D-6E8A-4147-A177-3AD203B41FA5}">
                      <a16:colId xmlns:a16="http://schemas.microsoft.com/office/drawing/2014/main" val="3783528199"/>
                    </a:ext>
                  </a:extLst>
                </a:gridCol>
              </a:tblGrid>
              <a:tr h="370840">
                <a:tc>
                  <a:txBody>
                    <a:bodyPr/>
                    <a:lstStyle/>
                    <a:p>
                      <a:pPr algn="l"/>
                      <a:r>
                        <a:rPr lang="en-GB" sz="1600" b="0" dirty="0">
                          <a:solidFill>
                            <a:srgbClr val="002060"/>
                          </a:solidFill>
                          <a:latin typeface="Trajan Pro" panose="02020502050506020301" pitchFamily="18" charset="0"/>
                        </a:rPr>
                        <a:t>Application</a:t>
                      </a:r>
                      <a:r>
                        <a:rPr lang="en-GB" sz="1600" b="0" baseline="0" dirty="0">
                          <a:solidFill>
                            <a:srgbClr val="002060"/>
                          </a:solidFill>
                          <a:latin typeface="Trajan Pro" panose="02020502050506020301" pitchFamily="18" charset="0"/>
                        </a:rPr>
                        <a:t> deadline:  </a:t>
                      </a:r>
                      <a:endParaRPr lang="en-GB" sz="1600" b="0" dirty="0">
                        <a:solidFill>
                          <a:srgbClr val="002060"/>
                        </a:solidFill>
                        <a:latin typeface="Trajan Pro" panose="02020502050506020301"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l"/>
                      <a:r>
                        <a:rPr lang="en-GB" sz="1400" b="0" baseline="0" dirty="0">
                          <a:solidFill>
                            <a:srgbClr val="002060"/>
                          </a:solidFill>
                          <a:latin typeface="Trajan Pro" panose="02020502050506020301" pitchFamily="18" charset="0"/>
                        </a:rPr>
                        <a:t>Monday 14</a:t>
                      </a:r>
                      <a:r>
                        <a:rPr lang="en-GB" sz="1400" b="0" baseline="30000" dirty="0">
                          <a:solidFill>
                            <a:srgbClr val="002060"/>
                          </a:solidFill>
                          <a:latin typeface="Trajan Pro" panose="02020502050506020301" pitchFamily="18" charset="0"/>
                        </a:rPr>
                        <a:t>th</a:t>
                      </a:r>
                      <a:r>
                        <a:rPr lang="en-GB" sz="1400" b="0" baseline="0" dirty="0">
                          <a:solidFill>
                            <a:srgbClr val="002060"/>
                          </a:solidFill>
                          <a:latin typeface="Trajan Pro" panose="02020502050506020301" pitchFamily="18" charset="0"/>
                        </a:rPr>
                        <a:t> November @ 9.00am</a:t>
                      </a:r>
                      <a:endParaRPr lang="en-GB" sz="1400" b="0" dirty="0">
                        <a:solidFill>
                          <a:srgbClr val="002060"/>
                        </a:solidFill>
                        <a:latin typeface="Trajan Pro" panose="02020502050506020301"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0671905"/>
                  </a:ext>
                </a:extLst>
              </a:tr>
              <a:tr h="370840">
                <a:tc>
                  <a:txBody>
                    <a:bodyPr/>
                    <a:lstStyle/>
                    <a:p>
                      <a:pPr algn="l"/>
                      <a:r>
                        <a:rPr lang="en-GB" sz="1600" b="0" dirty="0">
                          <a:solidFill>
                            <a:srgbClr val="002060"/>
                          </a:solidFill>
                          <a:latin typeface="Trajan Pro" panose="02020502050506020301" pitchFamily="18" charset="0"/>
                        </a:rPr>
                        <a:t>Interview</a:t>
                      </a:r>
                      <a:r>
                        <a:rPr lang="en-GB" sz="1600" b="0" baseline="0" dirty="0">
                          <a:solidFill>
                            <a:srgbClr val="002060"/>
                          </a:solidFill>
                          <a:latin typeface="Trajan Pro" panose="02020502050506020301" pitchFamily="18" charset="0"/>
                        </a:rPr>
                        <a:t> Date:</a:t>
                      </a:r>
                      <a:endParaRPr lang="en-GB" sz="1600" b="0" dirty="0">
                        <a:solidFill>
                          <a:srgbClr val="002060"/>
                        </a:solidFill>
                        <a:latin typeface="Trajan Pro" panose="02020502050506020301" pitchFamily="18"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l"/>
                      <a:r>
                        <a:rPr lang="en-GB" sz="1400" b="0" dirty="0">
                          <a:solidFill>
                            <a:srgbClr val="002060"/>
                          </a:solidFill>
                          <a:latin typeface="Trajan Pro" panose="02020502050506020301" pitchFamily="18" charset="0"/>
                        </a:rPr>
                        <a:t>Friday 18</a:t>
                      </a:r>
                      <a:r>
                        <a:rPr lang="en-GB" sz="1400" b="0" baseline="30000" dirty="0">
                          <a:solidFill>
                            <a:srgbClr val="002060"/>
                          </a:solidFill>
                          <a:latin typeface="Trajan Pro" panose="02020502050506020301" pitchFamily="18" charset="0"/>
                        </a:rPr>
                        <a:t>th</a:t>
                      </a:r>
                      <a:r>
                        <a:rPr lang="en-GB" sz="1400" b="0" dirty="0">
                          <a:solidFill>
                            <a:srgbClr val="002060"/>
                          </a:solidFill>
                          <a:latin typeface="Trajan Pro" panose="02020502050506020301" pitchFamily="18" charset="0"/>
                        </a:rPr>
                        <a:t> November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9258288"/>
                  </a:ext>
                </a:extLst>
              </a:tr>
              <a:tr h="370840">
                <a:tc>
                  <a:txBody>
                    <a:bodyPr/>
                    <a:lstStyle/>
                    <a:p>
                      <a:pPr algn="l"/>
                      <a:r>
                        <a:rPr lang="en-GB" sz="1600" b="0" dirty="0">
                          <a:solidFill>
                            <a:srgbClr val="002060"/>
                          </a:solidFill>
                          <a:latin typeface="Trajan Pro" panose="02020502050506020301" pitchFamily="18" charset="0"/>
                        </a:rPr>
                        <a:t>Start Date: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r>
                        <a:rPr lang="en-GB" sz="1400" b="0" dirty="0">
                          <a:solidFill>
                            <a:srgbClr val="002060"/>
                          </a:solidFill>
                          <a:latin typeface="Trajan Pro" panose="02020502050506020301" pitchFamily="18" charset="0"/>
                        </a:rPr>
                        <a:t>January 2022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80538537"/>
                  </a:ext>
                </a:extLst>
              </a:tr>
            </a:tbl>
          </a:graphicData>
        </a:graphic>
      </p:graphicFrame>
      <p:sp>
        <p:nvSpPr>
          <p:cNvPr id="5" name="Rectangle 4"/>
          <p:cNvSpPr/>
          <p:nvPr/>
        </p:nvSpPr>
        <p:spPr>
          <a:xfrm>
            <a:off x="-60616" y="4969618"/>
            <a:ext cx="7073174" cy="27930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0" y="-83008"/>
            <a:ext cx="6858000" cy="972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0" y="-83008"/>
            <a:ext cx="6858000" cy="92886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latin typeface="Trajan Pro" panose="02020502050506020301" pitchFamily="18" charset="0"/>
              </a:rPr>
              <a:t>Murray Park School</a:t>
            </a:r>
          </a:p>
        </p:txBody>
      </p:sp>
      <p:sp>
        <p:nvSpPr>
          <p:cNvPr id="11" name="Rectangle 10"/>
          <p:cNvSpPr/>
          <p:nvPr/>
        </p:nvSpPr>
        <p:spPr>
          <a:xfrm>
            <a:off x="-61599" y="4321634"/>
            <a:ext cx="6926226" cy="8636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Trajan Pro" panose="02020502050506020301" pitchFamily="18" charset="0"/>
              </a:rPr>
              <a:t>Applicant Information Pack</a:t>
            </a:r>
          </a:p>
        </p:txBody>
      </p:sp>
      <p:sp>
        <p:nvSpPr>
          <p:cNvPr id="14" name="Flowchart: Manual Input 13"/>
          <p:cNvSpPr/>
          <p:nvPr/>
        </p:nvSpPr>
        <p:spPr>
          <a:xfrm>
            <a:off x="0" y="7881559"/>
            <a:ext cx="6858000" cy="2024442"/>
          </a:xfrm>
          <a:prstGeom prst="flowChartManualInp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6600"/>
              </a:solidFill>
            </a:endParaRPr>
          </a:p>
        </p:txBody>
      </p:sp>
      <p:sp>
        <p:nvSpPr>
          <p:cNvPr id="15" name="Flowchart: Manual Input 14"/>
          <p:cNvSpPr/>
          <p:nvPr/>
        </p:nvSpPr>
        <p:spPr>
          <a:xfrm>
            <a:off x="0" y="7949344"/>
            <a:ext cx="6858000" cy="1956657"/>
          </a:xfrm>
          <a:prstGeom prst="flowChartManualInpu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6600"/>
              </a:solidFill>
            </a:endParaRPr>
          </a:p>
        </p:txBody>
      </p:sp>
      <p:sp>
        <p:nvSpPr>
          <p:cNvPr id="16" name="Rectangle 15"/>
          <p:cNvSpPr/>
          <p:nvPr/>
        </p:nvSpPr>
        <p:spPr>
          <a:xfrm>
            <a:off x="87314" y="8298838"/>
            <a:ext cx="6745705" cy="1908215"/>
          </a:xfrm>
          <a:prstGeom prst="rect">
            <a:avLst/>
          </a:prstGeom>
          <a:ln>
            <a:noFill/>
          </a:ln>
        </p:spPr>
        <p:txBody>
          <a:bodyPr wrap="square">
            <a:spAutoFit/>
          </a:bodyPr>
          <a:lstStyle/>
          <a:p>
            <a:pPr algn="r" fontAlgn="base"/>
            <a:r>
              <a:rPr lang="en-GB" sz="2000" dirty="0">
                <a:solidFill>
                  <a:srgbClr val="FF6600"/>
                </a:solidFill>
              </a:rPr>
              <a:t>Head Teacher: </a:t>
            </a:r>
            <a:r>
              <a:rPr lang="en-GB" sz="2000" dirty="0">
                <a:solidFill>
                  <a:schemeClr val="bg1"/>
                </a:solidFill>
              </a:rPr>
              <a:t>Mrs N. Caley</a:t>
            </a:r>
            <a:endParaRPr lang="en-GB" sz="2000" dirty="0">
              <a:solidFill>
                <a:srgbClr val="FF6600"/>
              </a:solidFill>
            </a:endParaRPr>
          </a:p>
          <a:p>
            <a:pPr algn="r" fontAlgn="base"/>
            <a:r>
              <a:rPr lang="en-GB" sz="2000" dirty="0">
                <a:solidFill>
                  <a:srgbClr val="FF6600"/>
                </a:solidFill>
              </a:rPr>
              <a:t>Address: </a:t>
            </a:r>
            <a:r>
              <a:rPr lang="en-GB" sz="2000" dirty="0">
                <a:solidFill>
                  <a:schemeClr val="bg1"/>
                </a:solidFill>
              </a:rPr>
              <a:t>Murray Road, Mickleover, Derby, DE3 9LL </a:t>
            </a:r>
          </a:p>
          <a:p>
            <a:pPr algn="r" fontAlgn="base"/>
            <a:r>
              <a:rPr lang="en-GB" sz="2000" dirty="0">
                <a:solidFill>
                  <a:srgbClr val="FF6600"/>
                </a:solidFill>
              </a:rPr>
              <a:t>Telephone: </a:t>
            </a:r>
            <a:r>
              <a:rPr lang="en-GB" sz="2000" dirty="0">
                <a:solidFill>
                  <a:schemeClr val="bg1"/>
                </a:solidFill>
              </a:rPr>
              <a:t>01332 515921</a:t>
            </a:r>
          </a:p>
          <a:p>
            <a:pPr algn="r" fontAlgn="base"/>
            <a:r>
              <a:rPr lang="en-GB" sz="2000" dirty="0">
                <a:solidFill>
                  <a:srgbClr val="FF6600"/>
                </a:solidFill>
              </a:rPr>
              <a:t>Web: </a:t>
            </a:r>
            <a:r>
              <a:rPr lang="en-GB" sz="2000" dirty="0">
                <a:solidFill>
                  <a:schemeClr val="bg1"/>
                </a:solidFill>
              </a:rPr>
              <a:t>www.murraypark.derby.sch.uk </a:t>
            </a:r>
          </a:p>
          <a:p>
            <a:pPr algn="r" fontAlgn="base"/>
            <a:r>
              <a:rPr lang="en-GB" sz="2000" dirty="0">
                <a:solidFill>
                  <a:srgbClr val="FF6600"/>
                </a:solidFill>
              </a:rPr>
              <a:t>Recruitment Email: </a:t>
            </a:r>
            <a:r>
              <a:rPr lang="en-GB" sz="2000" dirty="0">
                <a:solidFill>
                  <a:schemeClr val="bg1"/>
                </a:solidFill>
              </a:rPr>
              <a:t>recruitment@murraypark.derby.sch.uk</a:t>
            </a:r>
          </a:p>
          <a:p>
            <a:pPr algn="r" fontAlgn="base"/>
            <a:endParaRPr lang="en-GB" b="0" i="0" u="none" strike="noStrike" dirty="0">
              <a:solidFill>
                <a:schemeClr val="bg1"/>
              </a:solidFill>
              <a:effectLst/>
              <a:latin typeface="Trajan Pro" panose="02020502050506020301" pitchFamily="18" charset="0"/>
            </a:endParaRPr>
          </a:p>
        </p:txBody>
      </p:sp>
      <p:pic>
        <p:nvPicPr>
          <p:cNvPr id="17" name="Picture 16"/>
          <p:cNvPicPr>
            <a:picLocks noChangeAspect="1"/>
          </p:cNvPicPr>
          <p:nvPr/>
        </p:nvPicPr>
        <p:blipFill>
          <a:blip r:embed="rId3"/>
          <a:stretch>
            <a:fillRect/>
          </a:stretch>
        </p:blipFill>
        <p:spPr>
          <a:xfrm>
            <a:off x="351898" y="8626873"/>
            <a:ext cx="774513" cy="774513"/>
          </a:xfrm>
          <a:prstGeom prst="rect">
            <a:avLst/>
          </a:prstGeom>
        </p:spPr>
      </p:pic>
      <p:sp>
        <p:nvSpPr>
          <p:cNvPr id="3" name="Rectangle 2"/>
          <p:cNvSpPr/>
          <p:nvPr/>
        </p:nvSpPr>
        <p:spPr>
          <a:xfrm>
            <a:off x="87315" y="7385403"/>
            <a:ext cx="6777312" cy="646331"/>
          </a:xfrm>
          <a:prstGeom prst="rect">
            <a:avLst/>
          </a:prstGeom>
        </p:spPr>
        <p:txBody>
          <a:bodyPr wrap="square">
            <a:spAutoFit/>
          </a:bodyPr>
          <a:lstStyle/>
          <a:p>
            <a:r>
              <a:rPr lang="en-GB" sz="1200" b="1" i="1" dirty="0">
                <a:solidFill>
                  <a:srgbClr val="002060"/>
                </a:solidFill>
                <a:latin typeface="Trebuchet MS" panose="020B0603020202020204" pitchFamily="34" charset="0"/>
              </a:rPr>
              <a:t>Murray Park School is committed to safeguarding and promoting the welfare of children and appointment to this post is subject to a criminal record and background check and references</a:t>
            </a:r>
          </a:p>
        </p:txBody>
      </p:sp>
      <p:pic>
        <p:nvPicPr>
          <p:cNvPr id="8" name="Picture 7" descr="Logo&#10;&#10;Description automatically generated">
            <a:extLst>
              <a:ext uri="{FF2B5EF4-FFF2-40B4-BE49-F238E27FC236}">
                <a16:creationId xmlns:a16="http://schemas.microsoft.com/office/drawing/2014/main" id="{CEDD1CC8-A04E-DFE8-71CB-89CAC7E7C6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42" y="965779"/>
            <a:ext cx="957339" cy="957339"/>
          </a:xfrm>
          <a:prstGeom prst="rect">
            <a:avLst/>
          </a:prstGeom>
        </p:spPr>
      </p:pic>
    </p:spTree>
    <p:extLst>
      <p:ext uri="{BB962C8B-B14F-4D97-AF65-F5344CB8AC3E}">
        <p14:creationId xmlns:p14="http://schemas.microsoft.com/office/powerpoint/2010/main" val="108719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3512"/>
            <a:ext cx="6858000" cy="62471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0" y="1"/>
            <a:ext cx="6858000" cy="60443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Trajan Pro" panose="02020502050506020301" pitchFamily="18" charset="0"/>
              </a:rPr>
              <a:t>Person Specification</a:t>
            </a:r>
          </a:p>
        </p:txBody>
      </p:sp>
      <p:sp>
        <p:nvSpPr>
          <p:cNvPr id="12" name="Flowchart: Manual Input 11"/>
          <p:cNvSpPr/>
          <p:nvPr/>
        </p:nvSpPr>
        <p:spPr>
          <a:xfrm>
            <a:off x="0" y="9053996"/>
            <a:ext cx="6858000" cy="852004"/>
          </a:xfrm>
          <a:prstGeom prst="flowChartManualInp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6600"/>
              </a:solidFill>
            </a:endParaRPr>
          </a:p>
        </p:txBody>
      </p:sp>
      <p:sp>
        <p:nvSpPr>
          <p:cNvPr id="3" name="Flowchart: Manual Input 2"/>
          <p:cNvSpPr/>
          <p:nvPr/>
        </p:nvSpPr>
        <p:spPr>
          <a:xfrm>
            <a:off x="0" y="9098797"/>
            <a:ext cx="6858000" cy="807203"/>
          </a:xfrm>
          <a:prstGeom prst="flowChartManualInpu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i="1" dirty="0">
                <a:latin typeface="Trebuchet MS" panose="020B0603020202020204" pitchFamily="34" charset="0"/>
              </a:rPr>
              <a:t>Murray Park School is committed to safeguarding and promoting the welfare of children and appointment to this post is subject to a criminal record and background check and references</a:t>
            </a:r>
          </a:p>
        </p:txBody>
      </p:sp>
      <p:pic>
        <p:nvPicPr>
          <p:cNvPr id="28" name="Picture 27"/>
          <p:cNvPicPr>
            <a:picLocks noChangeAspect="1"/>
          </p:cNvPicPr>
          <p:nvPr/>
        </p:nvPicPr>
        <p:blipFill>
          <a:blip r:embed="rId2"/>
          <a:stretch>
            <a:fillRect/>
          </a:stretch>
        </p:blipFill>
        <p:spPr>
          <a:xfrm>
            <a:off x="6285396" y="9238146"/>
            <a:ext cx="483704" cy="48370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606984053"/>
              </p:ext>
            </p:extLst>
          </p:nvPr>
        </p:nvGraphicFramePr>
        <p:xfrm>
          <a:off x="294515" y="955988"/>
          <a:ext cx="6268969" cy="7959225"/>
        </p:xfrm>
        <a:graphic>
          <a:graphicData uri="http://schemas.openxmlformats.org/drawingml/2006/table">
            <a:tbl>
              <a:tblPr firstRow="1" firstCol="1" lastRow="1" lastCol="1" bandRow="1" bandCol="1"/>
              <a:tblGrid>
                <a:gridCol w="4068561">
                  <a:extLst>
                    <a:ext uri="{9D8B030D-6E8A-4147-A177-3AD203B41FA5}">
                      <a16:colId xmlns:a16="http://schemas.microsoft.com/office/drawing/2014/main" val="2730183488"/>
                    </a:ext>
                  </a:extLst>
                </a:gridCol>
                <a:gridCol w="1111629">
                  <a:extLst>
                    <a:ext uri="{9D8B030D-6E8A-4147-A177-3AD203B41FA5}">
                      <a16:colId xmlns:a16="http://schemas.microsoft.com/office/drawing/2014/main" val="1737898613"/>
                    </a:ext>
                  </a:extLst>
                </a:gridCol>
                <a:gridCol w="1088779">
                  <a:extLst>
                    <a:ext uri="{9D8B030D-6E8A-4147-A177-3AD203B41FA5}">
                      <a16:colId xmlns:a16="http://schemas.microsoft.com/office/drawing/2014/main" val="2275032066"/>
                    </a:ext>
                  </a:extLst>
                </a:gridCol>
              </a:tblGrid>
              <a:tr h="214743">
                <a:tc>
                  <a:txBody>
                    <a:bodyPr/>
                    <a:lstStyle/>
                    <a:p>
                      <a:pPr algn="l">
                        <a:spcAft>
                          <a:spcPts val="0"/>
                        </a:spcAft>
                      </a:pPr>
                      <a:r>
                        <a:rPr lang="en-GB" sz="1400" dirty="0">
                          <a:effectLst/>
                          <a:latin typeface="Trebuchet MS" panose="020B0603020202020204" pitchFamily="34" charset="0"/>
                          <a:ea typeface="Times New Roman" panose="02020603050405020304" pitchFamily="18" charset="0"/>
                        </a:rPr>
                        <a:t> </a:t>
                      </a:r>
                    </a:p>
                  </a:txBody>
                  <a:tcPr marL="62932" marR="62932"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400" b="1" dirty="0">
                          <a:effectLst/>
                          <a:latin typeface="Trebuchet MS" panose="020B0603020202020204" pitchFamily="34" charset="0"/>
                          <a:ea typeface="Times New Roman" panose="02020603050405020304" pitchFamily="18" charset="0"/>
                        </a:rPr>
                        <a:t>Essential</a:t>
                      </a:r>
                      <a:endParaRPr lang="en-GB" sz="1400" dirty="0">
                        <a:effectLst/>
                        <a:latin typeface="Trebuchet MS" panose="020B0603020202020204" pitchFamily="34" charset="0"/>
                        <a:ea typeface="Times New Roman" panose="02020603050405020304" pitchFamily="18" charset="0"/>
                      </a:endParaRPr>
                    </a:p>
                  </a:txBody>
                  <a:tcPr marL="62932" marR="629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400" b="1" dirty="0">
                          <a:effectLst/>
                          <a:latin typeface="Trebuchet MS" panose="020B0603020202020204" pitchFamily="34" charset="0"/>
                          <a:ea typeface="Times New Roman" panose="02020603050405020304" pitchFamily="18" charset="0"/>
                        </a:rPr>
                        <a:t>Desirable</a:t>
                      </a:r>
                      <a:endParaRPr lang="en-GB" sz="1400" dirty="0">
                        <a:effectLst/>
                        <a:latin typeface="Trebuchet MS" panose="020B0603020202020204" pitchFamily="34" charset="0"/>
                        <a:ea typeface="Times New Roman" panose="02020603050405020304" pitchFamily="18" charset="0"/>
                      </a:endParaRPr>
                    </a:p>
                  </a:txBody>
                  <a:tcPr marL="62932" marR="62932"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933420"/>
                  </a:ext>
                </a:extLst>
              </a:tr>
              <a:tr h="255011">
                <a:tc gridSpan="3">
                  <a:txBody>
                    <a:bodyPr/>
                    <a:lstStyle/>
                    <a:p>
                      <a:pPr algn="ctr">
                        <a:spcAft>
                          <a:spcPts val="0"/>
                        </a:spcAft>
                      </a:pPr>
                      <a:r>
                        <a:rPr lang="en-GB" sz="1400" dirty="0">
                          <a:solidFill>
                            <a:schemeClr val="bg1"/>
                          </a:solidFill>
                          <a:effectLst/>
                          <a:latin typeface="Trebuchet MS" panose="020B0603020202020204" pitchFamily="34" charset="0"/>
                          <a:ea typeface="Times New Roman" panose="02020603050405020304" pitchFamily="18" charset="0"/>
                        </a:rPr>
                        <a:t>Qualifications</a:t>
                      </a: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hMerge="1">
                  <a:txBody>
                    <a:bodyPr/>
                    <a:lstStyle/>
                    <a:p>
                      <a:pPr algn="ctr">
                        <a:spcAft>
                          <a:spcPts val="0"/>
                        </a:spcAft>
                      </a:pPr>
                      <a:endParaRPr lang="en-GB" sz="1400" dirty="0">
                        <a:effectLst/>
                        <a:latin typeface="Trebuchet MS" panose="020B0603020202020204" pitchFamily="34" charset="0"/>
                        <a:ea typeface="Times New Roman" panose="02020603050405020304" pitchFamily="18" charset="0"/>
                      </a:endParaRP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GB" sz="1400" dirty="0">
                        <a:effectLst/>
                        <a:latin typeface="Trebuchet MS" panose="020B0603020202020204" pitchFamily="34" charset="0"/>
                        <a:ea typeface="Times New Roman" panose="02020603050405020304" pitchFamily="18" charset="0"/>
                      </a:endParaRP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3982969"/>
                  </a:ext>
                </a:extLst>
              </a:tr>
              <a:tr h="338322">
                <a:tc>
                  <a:txBody>
                    <a:bodyPr/>
                    <a:lstStyle/>
                    <a:p>
                      <a:pPr algn="l">
                        <a:spcAft>
                          <a:spcPts val="0"/>
                        </a:spcAft>
                      </a:pPr>
                      <a:r>
                        <a:rPr lang="en-GB" sz="1400" dirty="0">
                          <a:effectLst/>
                          <a:latin typeface="Trebuchet MS" panose="020B0603020202020204" pitchFamily="34" charset="0"/>
                          <a:ea typeface="Times New Roman" panose="02020603050405020304" pitchFamily="18" charset="0"/>
                        </a:rPr>
                        <a:t>Relevant</a:t>
                      </a:r>
                      <a:r>
                        <a:rPr lang="en-GB" sz="1400" baseline="0" dirty="0">
                          <a:effectLst/>
                          <a:latin typeface="Trebuchet MS" panose="020B0603020202020204" pitchFamily="34" charset="0"/>
                          <a:ea typeface="Times New Roman" panose="02020603050405020304" pitchFamily="18" charset="0"/>
                        </a:rPr>
                        <a:t> Degree and Qualified Teacher Status</a:t>
                      </a:r>
                      <a:endParaRPr lang="en-GB" sz="1400" dirty="0">
                        <a:effectLst/>
                        <a:latin typeface="Trebuchet MS" panose="020B0603020202020204" pitchFamily="34" charset="0"/>
                        <a:ea typeface="Times New Roman" panose="02020603050405020304" pitchFamily="18" charset="0"/>
                      </a:endParaRP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b="1" dirty="0">
                          <a:effectLst/>
                          <a:latin typeface="Trebuchet MS" panose="020B0603020202020204" pitchFamily="34" charset="0"/>
                          <a:ea typeface="Times New Roman" panose="02020603050405020304" pitchFamily="18" charset="0"/>
                        </a:rPr>
                        <a:t> </a:t>
                      </a:r>
                      <a:r>
                        <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rPr>
                        <a:t></a:t>
                      </a:r>
                      <a:endParaRPr lang="en-GB" sz="1400" dirty="0">
                        <a:effectLst/>
                        <a:latin typeface="Trebuchet MS" panose="020B0603020202020204" pitchFamily="34" charset="0"/>
                        <a:ea typeface="Times New Roman" panose="02020603050405020304" pitchFamily="18" charset="0"/>
                      </a:endParaRP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b="1" dirty="0">
                          <a:effectLst/>
                          <a:latin typeface="Trebuchet MS" panose="020B0603020202020204" pitchFamily="34" charset="0"/>
                          <a:ea typeface="Times New Roman" panose="02020603050405020304" pitchFamily="18" charset="0"/>
                        </a:rPr>
                        <a:t> </a:t>
                      </a: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3155441"/>
                  </a:ext>
                </a:extLst>
              </a:tr>
              <a:tr h="245140">
                <a:tc gridSpan="3">
                  <a:txBody>
                    <a:bodyPr/>
                    <a:lstStyle/>
                    <a:p>
                      <a:pPr algn="ctr">
                        <a:spcAft>
                          <a:spcPts val="0"/>
                        </a:spcAft>
                      </a:pPr>
                      <a:r>
                        <a:rPr lang="en-GB" sz="1400" dirty="0">
                          <a:solidFill>
                            <a:schemeClr val="bg1"/>
                          </a:solidFill>
                          <a:effectLst/>
                          <a:latin typeface="Trebuchet MS" panose="020B0603020202020204" pitchFamily="34" charset="0"/>
                          <a:ea typeface="Times New Roman" panose="02020603050405020304" pitchFamily="18" charset="0"/>
                        </a:rPr>
                        <a:t>Knowledge</a:t>
                      </a: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hMerge="1">
                  <a:txBody>
                    <a:bodyPr/>
                    <a:lstStyle/>
                    <a:p>
                      <a:pPr algn="ctr">
                        <a:spcAft>
                          <a:spcPts val="0"/>
                        </a:spcAft>
                      </a:pPr>
                      <a:endParaRPr lang="en-GB" sz="1400" dirty="0">
                        <a:effectLst/>
                        <a:latin typeface="Trebuchet MS" panose="020B0603020202020204" pitchFamily="34" charset="0"/>
                        <a:ea typeface="Times New Roman" panose="02020603050405020304" pitchFamily="18" charset="0"/>
                      </a:endParaRP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GB" sz="1400" dirty="0">
                        <a:effectLst/>
                        <a:latin typeface="Trebuchet MS" panose="020B0603020202020204" pitchFamily="34" charset="0"/>
                        <a:ea typeface="Times New Roman" panose="02020603050405020304" pitchFamily="18" charset="0"/>
                      </a:endParaRP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6002649"/>
                  </a:ext>
                </a:extLst>
              </a:tr>
              <a:tr h="986894">
                <a:tc>
                  <a:txBody>
                    <a:bodyPr/>
                    <a:lstStyle/>
                    <a:p>
                      <a:pPr algn="l">
                        <a:spcAft>
                          <a:spcPts val="0"/>
                        </a:spcAft>
                      </a:pPr>
                      <a:r>
                        <a:rPr lang="en-GB" sz="1400" dirty="0">
                          <a:effectLst/>
                          <a:latin typeface="Trebuchet MS" panose="020B0603020202020204" pitchFamily="34" charset="0"/>
                          <a:ea typeface="Times New Roman" panose="02020603050405020304" pitchFamily="18" charset="0"/>
                        </a:rPr>
                        <a:t>Full</a:t>
                      </a:r>
                      <a:r>
                        <a:rPr lang="en-GB" sz="1400" baseline="0" dirty="0">
                          <a:effectLst/>
                          <a:latin typeface="Trebuchet MS" panose="020B0603020202020204" pitchFamily="34" charset="0"/>
                          <a:ea typeface="Times New Roman" panose="02020603050405020304" pitchFamily="18" charset="0"/>
                        </a:rPr>
                        <a:t> working knowledge of the national curriculum for Computing at KS3</a:t>
                      </a:r>
                    </a:p>
                    <a:p>
                      <a:pPr algn="l">
                        <a:spcAft>
                          <a:spcPts val="0"/>
                        </a:spcAft>
                      </a:pPr>
                      <a:r>
                        <a:rPr lang="en-GB" sz="1400" baseline="0" dirty="0">
                          <a:effectLst/>
                          <a:latin typeface="Trebuchet MS" panose="020B0603020202020204" pitchFamily="34" charset="0"/>
                          <a:ea typeface="Times New Roman" panose="02020603050405020304" pitchFamily="18" charset="0"/>
                        </a:rPr>
                        <a:t>Knowledge and experience of teaching GCSE Computer Science/ICT/Business</a:t>
                      </a:r>
                    </a:p>
                    <a:p>
                      <a:pPr algn="l">
                        <a:spcAft>
                          <a:spcPts val="0"/>
                        </a:spcAft>
                      </a:pPr>
                      <a:r>
                        <a:rPr lang="en-GB" sz="1400" baseline="0" dirty="0">
                          <a:effectLst/>
                          <a:latin typeface="Trebuchet MS" panose="020B0603020202020204" pitchFamily="34" charset="0"/>
                          <a:ea typeface="Times New Roman" panose="02020603050405020304" pitchFamily="18" charset="0"/>
                        </a:rPr>
                        <a:t>Experience and knowledge of ICT opportunities in within the classroom. </a:t>
                      </a:r>
                      <a:r>
                        <a:rPr lang="en-GB" sz="1400" dirty="0">
                          <a:effectLst/>
                          <a:latin typeface="Trebuchet MS" panose="020B0603020202020204" pitchFamily="34" charset="0"/>
                          <a:ea typeface="Times New Roman" panose="02020603050405020304" pitchFamily="18" charset="0"/>
                        </a:rPr>
                        <a:t> </a:t>
                      </a: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b="1" dirty="0">
                          <a:effectLst/>
                          <a:latin typeface="Trebuchet MS" panose="020B0603020202020204" pitchFamily="34" charset="0"/>
                          <a:ea typeface="Times New Roman" panose="02020603050405020304" pitchFamily="18" charset="0"/>
                        </a:rPr>
                        <a:t> </a:t>
                      </a:r>
                      <a:endParaRPr lang="en-GB" sz="1400" b="0" dirty="0">
                        <a:effectLst/>
                        <a:latin typeface="Trebuchet MS" panose="020B0603020202020204" pitchFamily="34" charset="0"/>
                        <a:ea typeface="Times New Roman" panose="02020603050405020304" pitchFamily="18" charset="0"/>
                      </a:endParaRPr>
                    </a:p>
                    <a:p>
                      <a:pPr algn="ctr">
                        <a:spcAft>
                          <a:spcPts val="0"/>
                        </a:spcAft>
                      </a:pPr>
                      <a:r>
                        <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rPr>
                        <a:t></a:t>
                      </a:r>
                      <a:endParaRPr lang="en-GB" sz="1400" dirty="0">
                        <a:effectLst/>
                        <a:latin typeface="Trebuchet MS" panose="020B0603020202020204" pitchFamily="34" charset="0"/>
                        <a:ea typeface="Times New Roman" panose="02020603050405020304" pitchFamily="18" charset="0"/>
                      </a:endParaRPr>
                    </a:p>
                    <a:p>
                      <a:pPr algn="ctr">
                        <a:spcAft>
                          <a:spcPts val="0"/>
                        </a:spcAft>
                      </a:pPr>
                      <a:endPar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rPr>
                        <a:t></a:t>
                      </a:r>
                      <a:endParaRPr lang="en-GB" sz="1400" dirty="0">
                        <a:effectLst/>
                        <a:latin typeface="Trebuchet MS" panose="020B0603020202020204" pitchFamily="34" charset="0"/>
                        <a:ea typeface="Times New Roman" panose="02020603050405020304" pitchFamily="18" charset="0"/>
                      </a:endParaRPr>
                    </a:p>
                    <a:p>
                      <a:pPr algn="ctr">
                        <a:spcAft>
                          <a:spcPts val="0"/>
                        </a:spcAft>
                      </a:pPr>
                      <a:r>
                        <a:rPr lang="en-GB" sz="1400" b="1" dirty="0">
                          <a:effectLst/>
                          <a:latin typeface="Trebuchet MS" panose="020B0603020202020204" pitchFamily="34" charset="0"/>
                          <a:ea typeface="Times New Roman" panose="02020603050405020304" pitchFamily="18" charset="0"/>
                        </a:rPr>
                        <a:t> </a:t>
                      </a:r>
                      <a:endParaRPr lang="en-GB" sz="1400" dirty="0">
                        <a:effectLst/>
                        <a:latin typeface="Trebuchet MS" panose="020B0603020202020204" pitchFamily="34" charset="0"/>
                        <a:ea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dirty="0">
                          <a:effectLst/>
                          <a:latin typeface="Trebuchet MS" panose="020B0603020202020204" pitchFamily="34" charset="0"/>
                          <a:ea typeface="Times New Roman" panose="02020603050405020304" pitchFamily="18" charset="0"/>
                        </a:rPr>
                        <a:t> </a:t>
                      </a:r>
                      <a:r>
                        <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rPr>
                        <a:t></a:t>
                      </a:r>
                      <a:endParaRPr lang="en-GB" sz="1400" dirty="0">
                        <a:effectLst/>
                        <a:latin typeface="Trebuchet MS" panose="020B0603020202020204" pitchFamily="34" charset="0"/>
                        <a:ea typeface="Times New Roman" panose="02020603050405020304" pitchFamily="18" charset="0"/>
                      </a:endParaRP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effectLst/>
                          <a:latin typeface="Trebuchet MS" panose="020B0603020202020204" pitchFamily="34" charset="0"/>
                          <a:ea typeface="Times New Roman" panose="02020603050405020304" pitchFamily="18" charset="0"/>
                        </a:rPr>
                        <a:t> </a:t>
                      </a:r>
                    </a:p>
                    <a:p>
                      <a:pPr algn="ctr">
                        <a:spcAft>
                          <a:spcPts val="0"/>
                        </a:spcAft>
                      </a:pPr>
                      <a:r>
                        <a:rPr lang="en-GB" sz="1400" dirty="0">
                          <a:effectLst/>
                          <a:latin typeface="Trebuchet MS" panose="020B0603020202020204" pitchFamily="34" charset="0"/>
                          <a:ea typeface="Times New Roman" panose="02020603050405020304" pitchFamily="18" charset="0"/>
                        </a:rPr>
                        <a:t> </a:t>
                      </a:r>
                    </a:p>
                    <a:p>
                      <a:pPr algn="l">
                        <a:spcAft>
                          <a:spcPts val="0"/>
                        </a:spcAft>
                      </a:pPr>
                      <a:r>
                        <a:rPr lang="en-GB" sz="1400" dirty="0">
                          <a:effectLst/>
                          <a:latin typeface="Trebuchet MS" panose="020B0603020202020204" pitchFamily="34" charset="0"/>
                          <a:ea typeface="Times New Roman" panose="02020603050405020304" pitchFamily="18" charset="0"/>
                        </a:rPr>
                        <a:t> </a:t>
                      </a: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1930813"/>
                  </a:ext>
                </a:extLst>
              </a:tr>
              <a:tr h="256723">
                <a:tc gridSpan="3">
                  <a:txBody>
                    <a:bodyPr/>
                    <a:lstStyle/>
                    <a:p>
                      <a:pPr algn="ctr">
                        <a:spcAft>
                          <a:spcPts val="0"/>
                        </a:spcAft>
                      </a:pPr>
                      <a:r>
                        <a:rPr lang="en-GB" sz="1400" dirty="0">
                          <a:solidFill>
                            <a:schemeClr val="bg1"/>
                          </a:solidFill>
                          <a:effectLst/>
                          <a:latin typeface="Trebuchet MS" panose="020B0603020202020204" pitchFamily="34" charset="0"/>
                          <a:ea typeface="Times New Roman" panose="02020603050405020304" pitchFamily="18" charset="0"/>
                        </a:rPr>
                        <a:t>Skills and abilities</a:t>
                      </a: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hMerge="1">
                  <a:txBody>
                    <a:bodyPr/>
                    <a:lstStyle/>
                    <a:p>
                      <a:pPr algn="ctr">
                        <a:spcAft>
                          <a:spcPts val="0"/>
                        </a:spcAft>
                      </a:pPr>
                      <a:endParaRPr lang="en-GB" sz="1400" dirty="0">
                        <a:effectLst/>
                        <a:latin typeface="Trebuchet MS" panose="020B0603020202020204" pitchFamily="34" charset="0"/>
                        <a:ea typeface="Times New Roman" panose="02020603050405020304" pitchFamily="18" charset="0"/>
                      </a:endParaRP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GB" sz="1400" dirty="0">
                        <a:effectLst/>
                        <a:latin typeface="Trebuchet MS" panose="020B0603020202020204" pitchFamily="34" charset="0"/>
                        <a:ea typeface="Times New Roman" panose="02020603050405020304" pitchFamily="18" charset="0"/>
                      </a:endParaRP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0598066"/>
                  </a:ext>
                </a:extLst>
              </a:tr>
              <a:tr h="1684676">
                <a:tc>
                  <a:txBody>
                    <a:bodyPr/>
                    <a:lstStyle/>
                    <a:p>
                      <a:pPr algn="l">
                        <a:spcAft>
                          <a:spcPts val="0"/>
                        </a:spcAft>
                      </a:pPr>
                      <a:r>
                        <a:rPr lang="en-GB" sz="1400" dirty="0">
                          <a:effectLst/>
                          <a:latin typeface="Trebuchet MS" panose="020B0603020202020204" pitchFamily="34" charset="0"/>
                          <a:ea typeface="Times New Roman" panose="02020603050405020304" pitchFamily="18" charset="0"/>
                        </a:rPr>
                        <a:t>To motivate</a:t>
                      </a:r>
                      <a:r>
                        <a:rPr lang="en-GB" sz="1400" baseline="0" dirty="0">
                          <a:effectLst/>
                          <a:latin typeface="Trebuchet MS" panose="020B0603020202020204" pitchFamily="34" charset="0"/>
                          <a:ea typeface="Times New Roman" panose="02020603050405020304" pitchFamily="18" charset="0"/>
                        </a:rPr>
                        <a:t> students</a:t>
                      </a:r>
                      <a:r>
                        <a:rPr lang="en-GB" sz="1400" dirty="0">
                          <a:effectLst/>
                          <a:latin typeface="Trebuchet MS" panose="020B0603020202020204" pitchFamily="34" charset="0"/>
                          <a:ea typeface="Times New Roman" panose="02020603050405020304" pitchFamily="18" charset="0"/>
                        </a:rPr>
                        <a:t> </a:t>
                      </a:r>
                    </a:p>
                    <a:p>
                      <a:pPr algn="l">
                        <a:spcAft>
                          <a:spcPts val="0"/>
                        </a:spcAft>
                      </a:pPr>
                      <a:r>
                        <a:rPr lang="en-GB" sz="1400" dirty="0">
                          <a:effectLst/>
                          <a:latin typeface="Trebuchet MS" panose="020B0603020202020204" pitchFamily="34" charset="0"/>
                          <a:ea typeface="Times New Roman" panose="02020603050405020304" pitchFamily="18" charset="0"/>
                        </a:rPr>
                        <a:t>To work as</a:t>
                      </a:r>
                      <a:r>
                        <a:rPr lang="en-GB" sz="1400" baseline="0" dirty="0">
                          <a:effectLst/>
                          <a:latin typeface="Trebuchet MS" panose="020B0603020202020204" pitchFamily="34" charset="0"/>
                          <a:ea typeface="Times New Roman" panose="02020603050405020304" pitchFamily="18" charset="0"/>
                        </a:rPr>
                        <a:t> part of a team</a:t>
                      </a:r>
                    </a:p>
                    <a:p>
                      <a:pPr algn="l">
                        <a:spcAft>
                          <a:spcPts val="0"/>
                        </a:spcAft>
                      </a:pPr>
                      <a:r>
                        <a:rPr lang="en-GB" sz="1400" baseline="0" dirty="0">
                          <a:effectLst/>
                          <a:latin typeface="Trebuchet MS" panose="020B0603020202020204" pitchFamily="34" charset="0"/>
                          <a:ea typeface="Times New Roman" panose="02020603050405020304" pitchFamily="18" charset="0"/>
                        </a:rPr>
                        <a:t>To use own initiative </a:t>
                      </a:r>
                    </a:p>
                    <a:p>
                      <a:pPr algn="l">
                        <a:spcAft>
                          <a:spcPts val="0"/>
                        </a:spcAft>
                      </a:pPr>
                      <a:r>
                        <a:rPr lang="en-GB" sz="1400" baseline="0" dirty="0">
                          <a:effectLst/>
                          <a:latin typeface="Trebuchet MS" panose="020B0603020202020204" pitchFamily="34" charset="0"/>
                          <a:ea typeface="Times New Roman" panose="02020603050405020304" pitchFamily="18" charset="0"/>
                        </a:rPr>
                        <a:t>The ability to work under pressure</a:t>
                      </a:r>
                    </a:p>
                    <a:p>
                      <a:pPr algn="l">
                        <a:spcAft>
                          <a:spcPts val="0"/>
                        </a:spcAft>
                      </a:pPr>
                      <a:r>
                        <a:rPr lang="en-GB" sz="1400" baseline="0" dirty="0">
                          <a:effectLst/>
                          <a:latin typeface="Trebuchet MS" panose="020B0603020202020204" pitchFamily="34" charset="0"/>
                          <a:ea typeface="Times New Roman" panose="02020603050405020304" pitchFamily="18" charset="0"/>
                        </a:rPr>
                        <a:t>The willingness to promote your own subject</a:t>
                      </a:r>
                    </a:p>
                    <a:p>
                      <a:pPr algn="l">
                        <a:spcAft>
                          <a:spcPts val="0"/>
                        </a:spcAft>
                      </a:pPr>
                      <a:r>
                        <a:rPr lang="en-GB" sz="1400" baseline="0" dirty="0">
                          <a:effectLst/>
                          <a:latin typeface="Trebuchet MS" panose="020B0603020202020204" pitchFamily="34" charset="0"/>
                          <a:ea typeface="Times New Roman" panose="02020603050405020304" pitchFamily="18" charset="0"/>
                        </a:rPr>
                        <a:t>Competence with a variety of Computing/ICT software</a:t>
                      </a:r>
                    </a:p>
                    <a:p>
                      <a:pPr algn="l">
                        <a:spcAft>
                          <a:spcPts val="0"/>
                        </a:spcAft>
                      </a:pPr>
                      <a:r>
                        <a:rPr lang="en-GB" sz="1400" baseline="0" dirty="0">
                          <a:effectLst/>
                          <a:latin typeface="Trebuchet MS" panose="020B0603020202020204" pitchFamily="34" charset="0"/>
                          <a:ea typeface="Times New Roman" panose="02020603050405020304" pitchFamily="18" charset="0"/>
                        </a:rPr>
                        <a:t>Strong ICT skills for teaching and learning</a:t>
                      </a:r>
                    </a:p>
                    <a:p>
                      <a:pPr algn="l">
                        <a:spcAft>
                          <a:spcPts val="0"/>
                        </a:spcAft>
                      </a:pPr>
                      <a:r>
                        <a:rPr lang="en-GB" sz="1400" baseline="0" dirty="0">
                          <a:effectLst/>
                          <a:latin typeface="Trebuchet MS" panose="020B0603020202020204" pitchFamily="34" charset="0"/>
                          <a:ea typeface="Times New Roman" panose="02020603050405020304" pitchFamily="18" charset="0"/>
                        </a:rPr>
                        <a:t>The ability to strategically intervene when students are underperforming</a:t>
                      </a:r>
                    </a:p>
                    <a:p>
                      <a:pPr algn="l">
                        <a:spcAft>
                          <a:spcPts val="0"/>
                        </a:spcAft>
                      </a:pPr>
                      <a:r>
                        <a:rPr lang="en-GB" sz="1400" baseline="0" dirty="0">
                          <a:effectLst/>
                          <a:latin typeface="Trebuchet MS" panose="020B0603020202020204" pitchFamily="34" charset="0"/>
                          <a:ea typeface="Times New Roman" panose="02020603050405020304" pitchFamily="18" charset="0"/>
                        </a:rPr>
                        <a:t>A keen interest in learning new technologies for use within the classroom.</a:t>
                      </a: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b="1" dirty="0">
                          <a:effectLst/>
                          <a:latin typeface="Trebuchet MS" panose="020B0603020202020204" pitchFamily="34" charset="0"/>
                          <a:ea typeface="Times New Roman" panose="02020603050405020304" pitchFamily="18" charset="0"/>
                        </a:rPr>
                        <a:t> </a:t>
                      </a:r>
                      <a:r>
                        <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rPr>
                        <a:t></a:t>
                      </a:r>
                      <a:endParaRPr lang="en-GB" sz="1400" dirty="0">
                        <a:effectLst/>
                        <a:latin typeface="Trebuchet MS" panose="020B0603020202020204" pitchFamily="34" charset="0"/>
                        <a:ea typeface="Times New Roman" panose="02020603050405020304" pitchFamily="18" charset="0"/>
                      </a:endParaRPr>
                    </a:p>
                    <a:p>
                      <a:pPr algn="ctr">
                        <a:spcAft>
                          <a:spcPts val="0"/>
                        </a:spcAft>
                      </a:pPr>
                      <a:r>
                        <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rPr>
                        <a:t></a:t>
                      </a:r>
                      <a:endParaRPr lang="en-GB" sz="1400" dirty="0">
                        <a:effectLst/>
                        <a:latin typeface="Trebuchet MS" panose="020B0603020202020204" pitchFamily="34" charset="0"/>
                        <a:ea typeface="Times New Roman" panose="02020603050405020304" pitchFamily="18" charset="0"/>
                      </a:endParaRPr>
                    </a:p>
                    <a:p>
                      <a:pPr algn="ctr">
                        <a:spcAft>
                          <a:spcPts val="0"/>
                        </a:spcAft>
                      </a:pPr>
                      <a:r>
                        <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rPr>
                        <a:t></a:t>
                      </a:r>
                      <a:endParaRPr lang="en-GB" sz="1400" dirty="0">
                        <a:effectLst/>
                        <a:latin typeface="Trebuchet MS" panose="020B0603020202020204" pitchFamily="34" charset="0"/>
                        <a:ea typeface="Times New Roman" panose="02020603050405020304" pitchFamily="18" charset="0"/>
                      </a:endParaRPr>
                    </a:p>
                    <a:p>
                      <a:pPr algn="ctr">
                        <a:spcAft>
                          <a:spcPts val="0"/>
                        </a:spcAft>
                      </a:pPr>
                      <a:r>
                        <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rPr>
                        <a:t></a:t>
                      </a:r>
                      <a:endParaRPr lang="en-GB" sz="1400" dirty="0">
                        <a:effectLst/>
                        <a:latin typeface="Trebuchet MS" panose="020B0603020202020204" pitchFamily="34" charset="0"/>
                        <a:ea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rPr>
                        <a:t></a:t>
                      </a:r>
                      <a:endParaRPr lang="en-GB" sz="1400" dirty="0">
                        <a:effectLst/>
                        <a:latin typeface="Trebuchet MS" panose="020B0603020202020204" pitchFamily="34" charset="0"/>
                        <a:ea typeface="Times New Roman" panose="02020603050405020304" pitchFamily="18" charset="0"/>
                      </a:endParaRPr>
                    </a:p>
                    <a:p>
                      <a:pPr algn="ctr">
                        <a:spcAft>
                          <a:spcPts val="0"/>
                        </a:spcAft>
                      </a:pPr>
                      <a:endParaRPr lang="en-GB" sz="1400" dirty="0">
                        <a:effectLst/>
                        <a:latin typeface="Trebuchet MS" panose="020B0603020202020204" pitchFamily="34" charset="0"/>
                        <a:ea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rPr>
                        <a:t></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rPr>
                        <a:t></a:t>
                      </a: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rPr>
                        <a:t></a:t>
                      </a:r>
                      <a:endParaRPr lang="en-GB" sz="1400" dirty="0">
                        <a:effectLst/>
                        <a:latin typeface="Trebuchet MS" panose="020B0603020202020204" pitchFamily="34" charset="0"/>
                        <a:ea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endParaRP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b="1" dirty="0">
                          <a:effectLst/>
                          <a:latin typeface="Trebuchet MS" panose="020B0603020202020204" pitchFamily="34" charset="0"/>
                          <a:ea typeface="Times New Roman" panose="02020603050405020304" pitchFamily="18" charset="0"/>
                        </a:rPr>
                        <a:t> </a:t>
                      </a:r>
                      <a:endParaRPr lang="en-GB" sz="1400" dirty="0">
                        <a:effectLst/>
                        <a:latin typeface="Trebuchet MS" panose="020B0603020202020204" pitchFamily="34" charset="0"/>
                        <a:ea typeface="Times New Roman" panose="02020603050405020304" pitchFamily="18" charset="0"/>
                      </a:endParaRPr>
                    </a:p>
                    <a:p>
                      <a:pPr algn="ctr">
                        <a:spcAft>
                          <a:spcPts val="0"/>
                        </a:spcAft>
                      </a:pPr>
                      <a:r>
                        <a:rPr lang="en-GB" sz="1400" b="1" dirty="0">
                          <a:effectLst/>
                          <a:latin typeface="Trebuchet MS" panose="020B0603020202020204" pitchFamily="34" charset="0"/>
                          <a:ea typeface="Times New Roman" panose="02020603050405020304" pitchFamily="18" charset="0"/>
                        </a:rPr>
                        <a:t> </a:t>
                      </a:r>
                      <a:endParaRPr lang="en-GB" sz="1400" dirty="0">
                        <a:effectLst/>
                        <a:latin typeface="Trebuchet MS" panose="020B0603020202020204" pitchFamily="34" charset="0"/>
                        <a:ea typeface="Times New Roman" panose="02020603050405020304" pitchFamily="18" charset="0"/>
                      </a:endParaRPr>
                    </a:p>
                    <a:p>
                      <a:pPr algn="ctr">
                        <a:spcAft>
                          <a:spcPts val="0"/>
                        </a:spcAft>
                      </a:pPr>
                      <a:r>
                        <a:rPr lang="en-GB" sz="1400" b="1" dirty="0">
                          <a:effectLst/>
                          <a:latin typeface="Trebuchet MS" panose="020B0603020202020204" pitchFamily="34" charset="0"/>
                          <a:ea typeface="Times New Roman" panose="02020603050405020304" pitchFamily="18" charset="0"/>
                        </a:rPr>
                        <a:t> </a:t>
                      </a:r>
                      <a:endParaRPr lang="en-GB" sz="1400" dirty="0">
                        <a:effectLst/>
                        <a:latin typeface="Trebuchet MS" panose="020B0603020202020204" pitchFamily="34" charset="0"/>
                        <a:ea typeface="Times New Roman" panose="02020603050405020304" pitchFamily="18" charset="0"/>
                      </a:endParaRPr>
                    </a:p>
                    <a:p>
                      <a:pPr algn="ctr">
                        <a:spcAft>
                          <a:spcPts val="0"/>
                        </a:spcAft>
                      </a:pPr>
                      <a:r>
                        <a:rPr lang="en-GB" sz="1400" b="1" dirty="0">
                          <a:effectLst/>
                          <a:latin typeface="Trebuchet MS" panose="020B0603020202020204" pitchFamily="34" charset="0"/>
                          <a:ea typeface="Times New Roman" panose="02020603050405020304" pitchFamily="18" charset="0"/>
                        </a:rPr>
                        <a:t> </a:t>
                      </a:r>
                      <a:endParaRPr lang="en-GB" sz="1400" dirty="0">
                        <a:effectLst/>
                        <a:latin typeface="Trebuchet MS" panose="020B0603020202020204" pitchFamily="34" charset="0"/>
                        <a:ea typeface="Times New Roman" panose="02020603050405020304" pitchFamily="18" charset="0"/>
                      </a:endParaRPr>
                    </a:p>
                    <a:p>
                      <a:pPr algn="l">
                        <a:spcAft>
                          <a:spcPts val="0"/>
                        </a:spcAft>
                      </a:pPr>
                      <a:r>
                        <a:rPr lang="en-GB" sz="1400" b="1" dirty="0">
                          <a:effectLst/>
                          <a:latin typeface="Trebuchet MS" panose="020B0603020202020204" pitchFamily="34" charset="0"/>
                          <a:ea typeface="Times New Roman" panose="02020603050405020304" pitchFamily="18" charset="0"/>
                        </a:rPr>
                        <a:t> </a:t>
                      </a:r>
                      <a:endParaRPr lang="en-GB" sz="1400" dirty="0">
                        <a:effectLst/>
                        <a:latin typeface="Trebuchet MS" panose="020B0603020202020204" pitchFamily="34" charset="0"/>
                        <a:ea typeface="Times New Roman" panose="02020603050405020304" pitchFamily="18" charset="0"/>
                      </a:endParaRPr>
                    </a:p>
                    <a:p>
                      <a:pPr algn="ctr">
                        <a:spcAft>
                          <a:spcPts val="0"/>
                        </a:spcAft>
                      </a:pPr>
                      <a:r>
                        <a:rPr lang="en-GB" sz="1400" b="1" dirty="0">
                          <a:effectLst/>
                          <a:latin typeface="Trebuchet MS" panose="020B0603020202020204" pitchFamily="34" charset="0"/>
                          <a:ea typeface="Times New Roman" panose="02020603050405020304" pitchFamily="18" charset="0"/>
                        </a:rPr>
                        <a:t> </a:t>
                      </a:r>
                      <a:endParaRPr lang="en-GB" sz="1400" dirty="0">
                        <a:effectLst/>
                        <a:latin typeface="Trebuchet MS" panose="020B0603020202020204" pitchFamily="34" charset="0"/>
                        <a:ea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dirty="0">
                          <a:effectLst/>
                          <a:latin typeface="Trebuchet MS" panose="020B0603020202020204" pitchFamily="34" charset="0"/>
                          <a:ea typeface="Times New Roman" panose="02020603050405020304" pitchFamily="18" charset="0"/>
                        </a:rPr>
                        <a:t> </a:t>
                      </a:r>
                      <a:r>
                        <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rPr>
                        <a:t></a:t>
                      </a:r>
                      <a:endParaRPr lang="en-GB" sz="1400" dirty="0">
                        <a:effectLst/>
                        <a:latin typeface="Trebuchet MS" panose="020B0603020202020204" pitchFamily="34" charset="0"/>
                        <a:ea typeface="Times New Roman" panose="02020603050405020304" pitchFamily="18" charset="0"/>
                      </a:endParaRPr>
                    </a:p>
                    <a:p>
                      <a:pPr algn="ctr">
                        <a:spcAft>
                          <a:spcPts val="0"/>
                        </a:spcAft>
                      </a:pPr>
                      <a:endParaRPr lang="en-GB" sz="1400" dirty="0">
                        <a:effectLst/>
                        <a:latin typeface="Trebuchet MS" panose="020B0603020202020204" pitchFamily="34" charset="0"/>
                        <a:ea typeface="Times New Roman" panose="02020603050405020304" pitchFamily="18" charset="0"/>
                      </a:endParaRP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9111589"/>
                  </a:ext>
                </a:extLst>
              </a:tr>
              <a:tr h="248486">
                <a:tc gridSpan="3">
                  <a:txBody>
                    <a:bodyPr/>
                    <a:lstStyle/>
                    <a:p>
                      <a:pPr algn="ctr">
                        <a:spcAft>
                          <a:spcPts val="0"/>
                        </a:spcAft>
                      </a:pPr>
                      <a:r>
                        <a:rPr lang="en-GB" sz="1400" b="1" dirty="0">
                          <a:solidFill>
                            <a:schemeClr val="bg1"/>
                          </a:solidFill>
                          <a:effectLst/>
                          <a:latin typeface="Trebuchet MS" panose="020B0603020202020204" pitchFamily="34" charset="0"/>
                          <a:ea typeface="Times New Roman" panose="02020603050405020304" pitchFamily="18" charset="0"/>
                        </a:rPr>
                        <a:t>Personal Qualities</a:t>
                      </a:r>
                      <a:endParaRPr lang="en-GB" sz="1400" dirty="0">
                        <a:solidFill>
                          <a:schemeClr val="bg1"/>
                        </a:solidFill>
                        <a:effectLst/>
                        <a:latin typeface="Trebuchet MS" panose="020B0603020202020204" pitchFamily="34" charset="0"/>
                        <a:ea typeface="Times New Roman" panose="02020603050405020304" pitchFamily="18" charset="0"/>
                      </a:endParaRP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400" dirty="0">
                        <a:effectLst/>
                        <a:latin typeface="Trebuchet MS" panose="020B0603020202020204" pitchFamily="34" charset="0"/>
                        <a:ea typeface="Times New Roman" panose="02020603050405020304" pitchFamily="18" charset="0"/>
                      </a:endParaRP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n-GB" sz="1400" dirty="0">
                        <a:effectLst/>
                        <a:latin typeface="Trebuchet MS" panose="020B0603020202020204" pitchFamily="34" charset="0"/>
                        <a:ea typeface="Times New Roman" panose="02020603050405020304" pitchFamily="18" charset="0"/>
                      </a:endParaRP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6968181"/>
                  </a:ext>
                </a:extLst>
              </a:tr>
              <a:tr h="2528998">
                <a:tc>
                  <a:txBody>
                    <a:bodyPr/>
                    <a:lstStyle/>
                    <a:p>
                      <a:pPr algn="l">
                        <a:spcAft>
                          <a:spcPts val="0"/>
                        </a:spcAft>
                      </a:pPr>
                      <a:r>
                        <a:rPr lang="en-GB" sz="1400" dirty="0">
                          <a:effectLst/>
                          <a:latin typeface="Trebuchet MS" panose="020B0603020202020204" pitchFamily="34" charset="0"/>
                          <a:ea typeface="Times New Roman" panose="02020603050405020304" pitchFamily="18" charset="0"/>
                        </a:rPr>
                        <a:t>A positive outlook, well motivated, enthusiastic &amp; energetic.</a:t>
                      </a:r>
                    </a:p>
                    <a:p>
                      <a:pPr algn="l">
                        <a:spcAft>
                          <a:spcPts val="0"/>
                        </a:spcAft>
                      </a:pPr>
                      <a:r>
                        <a:rPr lang="en-GB" sz="1400" dirty="0">
                          <a:effectLst/>
                          <a:latin typeface="Trebuchet MS" panose="020B0603020202020204" pitchFamily="34" charset="0"/>
                          <a:ea typeface="Times New Roman" panose="02020603050405020304" pitchFamily="18" charset="0"/>
                        </a:rPr>
                        <a:t>Commitment to improvement/staff development.</a:t>
                      </a:r>
                    </a:p>
                    <a:p>
                      <a:pPr algn="l">
                        <a:spcAft>
                          <a:spcPts val="0"/>
                        </a:spcAft>
                      </a:pPr>
                      <a:r>
                        <a:rPr lang="en-GB" sz="1400" dirty="0">
                          <a:effectLst/>
                          <a:latin typeface="Trebuchet MS" panose="020B0603020202020204" pitchFamily="34" charset="0"/>
                          <a:ea typeface="Times New Roman" panose="02020603050405020304" pitchFamily="18" charset="0"/>
                        </a:rPr>
                        <a:t>The desire to succeed.</a:t>
                      </a:r>
                    </a:p>
                    <a:p>
                      <a:pPr algn="l">
                        <a:spcAft>
                          <a:spcPts val="0"/>
                        </a:spcAft>
                      </a:pPr>
                      <a:r>
                        <a:rPr lang="en-GB" sz="1400" dirty="0">
                          <a:effectLst/>
                          <a:latin typeface="Trebuchet MS" panose="020B0603020202020204" pitchFamily="34" charset="0"/>
                          <a:ea typeface="Times New Roman" panose="02020603050405020304" pitchFamily="18" charset="0"/>
                        </a:rPr>
                        <a:t>Good attendance and punctuality record.</a:t>
                      </a:r>
                    </a:p>
                    <a:p>
                      <a:pPr algn="l">
                        <a:spcAft>
                          <a:spcPts val="0"/>
                        </a:spcAft>
                      </a:pPr>
                      <a:r>
                        <a:rPr lang="en-GB" sz="1400" dirty="0">
                          <a:effectLst/>
                          <a:latin typeface="Trebuchet MS" panose="020B0603020202020204" pitchFamily="34" charset="0"/>
                          <a:ea typeface="Times New Roman" panose="02020603050405020304" pitchFamily="18" charset="0"/>
                        </a:rPr>
                        <a:t>Commitment to supporting the full life of the school.</a:t>
                      </a:r>
                    </a:p>
                    <a:p>
                      <a:pPr algn="l">
                        <a:spcAft>
                          <a:spcPts val="0"/>
                        </a:spcAft>
                      </a:pPr>
                      <a:r>
                        <a:rPr lang="en-GB" sz="1400" dirty="0">
                          <a:effectLst/>
                          <a:latin typeface="Trebuchet MS" panose="020B0603020202020204" pitchFamily="34" charset="0"/>
                          <a:ea typeface="Times New Roman" panose="02020603050405020304" pitchFamily="18" charset="0"/>
                        </a:rPr>
                        <a:t>Professional appearance and manner.  </a:t>
                      </a:r>
                    </a:p>
                    <a:p>
                      <a:pPr algn="l">
                        <a:spcAft>
                          <a:spcPts val="0"/>
                        </a:spcAft>
                      </a:pPr>
                      <a:r>
                        <a:rPr lang="en-GB" sz="1400" dirty="0">
                          <a:effectLst/>
                          <a:latin typeface="Trebuchet MS" panose="020B0603020202020204" pitchFamily="34" charset="0"/>
                          <a:ea typeface="Times New Roman" panose="02020603050405020304" pitchFamily="18" charset="0"/>
                        </a:rPr>
                        <a:t>Enhanced Criminal Record check. (School will apply for this</a:t>
                      </a:r>
                      <a:r>
                        <a:rPr lang="en-GB" sz="1400" baseline="0" dirty="0">
                          <a:effectLst/>
                          <a:latin typeface="Trebuchet MS" panose="020B0603020202020204" pitchFamily="34" charset="0"/>
                          <a:ea typeface="Times New Roman" panose="02020603050405020304" pitchFamily="18" charset="0"/>
                        </a:rPr>
                        <a:t> on behalf of the successful candidate</a:t>
                      </a:r>
                      <a:r>
                        <a:rPr lang="en-GB" sz="1400" dirty="0">
                          <a:effectLst/>
                          <a:latin typeface="Trebuchet MS" panose="020B0603020202020204" pitchFamily="34" charset="0"/>
                          <a:ea typeface="Times New Roman" panose="02020603050405020304" pitchFamily="18" charset="0"/>
                        </a:rPr>
                        <a:t>) </a:t>
                      </a: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b="1" dirty="0">
                          <a:effectLst/>
                          <a:latin typeface="Trebuchet MS" panose="020B0603020202020204" pitchFamily="34" charset="0"/>
                          <a:ea typeface="Times New Roman" panose="02020603050405020304" pitchFamily="18" charset="0"/>
                        </a:rPr>
                        <a:t> </a:t>
                      </a:r>
                      <a:r>
                        <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rPr>
                        <a:t></a:t>
                      </a:r>
                      <a:endParaRPr lang="en-GB" sz="1400" dirty="0">
                        <a:effectLst/>
                        <a:latin typeface="Trebuchet MS" panose="020B0603020202020204" pitchFamily="34" charset="0"/>
                        <a:ea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rPr>
                        <a:t></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400" dirty="0">
                        <a:effectLst/>
                        <a:latin typeface="Trebuchet MS" panose="020B0603020202020204" pitchFamily="34" charset="0"/>
                        <a:ea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rPr>
                        <a:t></a:t>
                      </a:r>
                      <a:endParaRPr lang="en-GB" sz="1400" dirty="0">
                        <a:effectLst/>
                        <a:latin typeface="Trebuchet MS" panose="020B0603020202020204" pitchFamily="34" charset="0"/>
                        <a:ea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rPr>
                        <a:t></a:t>
                      </a: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rPr>
                        <a:t></a:t>
                      </a:r>
                      <a:endParaRPr lang="en-GB" sz="1400" dirty="0">
                        <a:effectLst/>
                        <a:latin typeface="Trebuchet MS" panose="020B0603020202020204" pitchFamily="34" charset="0"/>
                        <a:ea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GB" sz="1400" b="1" dirty="0">
                          <a:effectLst/>
                          <a:latin typeface="Trebuchet MS" panose="020B0603020202020204" pitchFamily="34" charset="0"/>
                          <a:ea typeface="Times New Roman" panose="02020603050405020304" pitchFamily="18" charset="0"/>
                        </a:rPr>
                        <a:t> </a:t>
                      </a:r>
                      <a:endPar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400" b="1" dirty="0">
                        <a:effectLst/>
                        <a:latin typeface="Trebuchet MS" panose="020B0603020202020204" pitchFamily="34" charset="0"/>
                        <a:ea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400" b="1" dirty="0">
                        <a:effectLst/>
                        <a:latin typeface="Trebuchet MS" panose="020B0603020202020204" pitchFamily="34" charset="0"/>
                        <a:ea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dirty="0">
                          <a:effectLst/>
                          <a:latin typeface="Trebuchet MS" panose="020B0603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GB" sz="1400" b="1" dirty="0">
                          <a:effectLst/>
                          <a:latin typeface="Trebuchet MS" panose="020B0603020202020204" pitchFamily="34" charset="0"/>
                          <a:ea typeface="Times New Roman" panose="02020603050405020304" pitchFamily="18" charset="0"/>
                        </a:rPr>
                        <a:t>      </a:t>
                      </a:r>
                      <a:endParaRPr lang="en-GB" sz="1400" dirty="0">
                        <a:effectLst/>
                        <a:latin typeface="Trebuchet MS" panose="020B0603020202020204" pitchFamily="34" charset="0"/>
                        <a:ea typeface="Times New Roman" panose="02020603050405020304" pitchFamily="18" charset="0"/>
                      </a:endParaRP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effectLst/>
                          <a:latin typeface="Trebuchet MS" panose="020B0603020202020204" pitchFamily="34" charset="0"/>
                          <a:ea typeface="Times New Roman" panose="02020603050405020304" pitchFamily="18" charset="0"/>
                        </a:rPr>
                        <a:t> </a:t>
                      </a:r>
                    </a:p>
                    <a:p>
                      <a:pPr algn="ctr">
                        <a:spcAft>
                          <a:spcPts val="0"/>
                        </a:spcAft>
                      </a:pPr>
                      <a:r>
                        <a:rPr lang="en-GB" sz="1400" dirty="0">
                          <a:effectLst/>
                          <a:latin typeface="Trebuchet MS" panose="020B0603020202020204" pitchFamily="34" charset="0"/>
                          <a:ea typeface="Times New Roman" panose="02020603050405020304" pitchFamily="18" charset="0"/>
                        </a:rPr>
                        <a:t> </a:t>
                      </a:r>
                    </a:p>
                    <a:p>
                      <a:pPr algn="ctr">
                        <a:spcAft>
                          <a:spcPts val="0"/>
                        </a:spcAft>
                      </a:pPr>
                      <a:r>
                        <a:rPr lang="en-GB" sz="1400" dirty="0">
                          <a:effectLst/>
                          <a:latin typeface="Trebuchet MS" panose="020B0603020202020204" pitchFamily="34" charset="0"/>
                          <a:ea typeface="Times New Roman" panose="02020603050405020304" pitchFamily="18" charset="0"/>
                        </a:rPr>
                        <a:t> </a:t>
                      </a:r>
                    </a:p>
                    <a:p>
                      <a:pPr algn="ctr">
                        <a:spcAft>
                          <a:spcPts val="0"/>
                        </a:spcAft>
                      </a:pPr>
                      <a:r>
                        <a:rPr lang="en-GB" sz="1400" dirty="0">
                          <a:effectLst/>
                          <a:latin typeface="Trebuchet MS" panose="020B0603020202020204" pitchFamily="34" charset="0"/>
                          <a:ea typeface="Times New Roman" panose="02020603050405020304" pitchFamily="18" charset="0"/>
                        </a:rPr>
                        <a:t> </a:t>
                      </a:r>
                    </a:p>
                    <a:p>
                      <a:pPr algn="ctr">
                        <a:spcAft>
                          <a:spcPts val="0"/>
                        </a:spcAft>
                      </a:pPr>
                      <a:r>
                        <a:rPr lang="en-GB" sz="1400" dirty="0">
                          <a:effectLst/>
                          <a:latin typeface="Trebuchet MS" panose="020B0603020202020204" pitchFamily="34" charset="0"/>
                          <a:ea typeface="Times New Roman" panose="02020603050405020304" pitchFamily="18" charset="0"/>
                        </a:rPr>
                        <a:t> </a:t>
                      </a:r>
                    </a:p>
                    <a:p>
                      <a:pPr algn="ctr">
                        <a:spcAft>
                          <a:spcPts val="0"/>
                        </a:spcAft>
                      </a:pPr>
                      <a:r>
                        <a:rPr lang="en-GB" sz="1400" dirty="0">
                          <a:effectLst/>
                          <a:latin typeface="Trebuchet MS" panose="020B0603020202020204" pitchFamily="34" charset="0"/>
                          <a:ea typeface="Times New Roman" panose="02020603050405020304" pitchFamily="18" charset="0"/>
                        </a:rPr>
                        <a:t> </a:t>
                      </a:r>
                    </a:p>
                    <a:p>
                      <a:pPr algn="ctr">
                        <a:spcAft>
                          <a:spcPts val="0"/>
                        </a:spcAft>
                      </a:pPr>
                      <a:r>
                        <a:rPr lang="en-GB" sz="1400" dirty="0">
                          <a:effectLst/>
                          <a:latin typeface="Trebuchet MS" panose="020B0603020202020204" pitchFamily="34" charset="0"/>
                          <a:ea typeface="Times New Roman" panose="02020603050405020304" pitchFamily="18" charset="0"/>
                        </a:rPr>
                        <a:t> </a:t>
                      </a:r>
                    </a:p>
                    <a:p>
                      <a:pPr algn="ctr">
                        <a:spcAft>
                          <a:spcPts val="0"/>
                        </a:spcAft>
                      </a:pPr>
                      <a:r>
                        <a:rPr lang="en-GB" sz="1400" dirty="0">
                          <a:effectLst/>
                          <a:latin typeface="Trebuchet MS" panose="020B0603020202020204" pitchFamily="34" charset="0"/>
                          <a:ea typeface="Times New Roman" panose="02020603050405020304" pitchFamily="18" charset="0"/>
                        </a:rPr>
                        <a:t> </a:t>
                      </a:r>
                    </a:p>
                    <a:p>
                      <a:pPr algn="ctr">
                        <a:spcAft>
                          <a:spcPts val="0"/>
                        </a:spcAft>
                      </a:pPr>
                      <a:r>
                        <a:rPr lang="en-GB" sz="1400" dirty="0">
                          <a:effectLst/>
                          <a:latin typeface="Trebuchet MS" panose="020B0603020202020204" pitchFamily="34" charset="0"/>
                          <a:ea typeface="Times New Roman" panose="02020603050405020304" pitchFamily="18" charset="0"/>
                        </a:rPr>
                        <a:t> </a:t>
                      </a:r>
                    </a:p>
                  </a:txBody>
                  <a:tcPr marL="62932" marR="62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5242750"/>
                  </a:ext>
                </a:extLst>
              </a:tr>
            </a:tbl>
          </a:graphicData>
        </a:graphic>
      </p:graphicFrame>
    </p:spTree>
    <p:extLst>
      <p:ext uri="{BB962C8B-B14F-4D97-AF65-F5344CB8AC3E}">
        <p14:creationId xmlns:p14="http://schemas.microsoft.com/office/powerpoint/2010/main" val="2657604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289975"/>
            <a:ext cx="6858000" cy="58743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descr="C:\Users\cpearch\AppData\Local\Microsoft\Windows\INetCache\Content.Outlook\KMOJ1RZW\Career-Mark-Logo (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939" y="7197475"/>
            <a:ext cx="931577" cy="746867"/>
          </a:xfrm>
          <a:prstGeom prst="rect">
            <a:avLst/>
          </a:prstGeom>
          <a:noFill/>
          <a:ln>
            <a:noFill/>
          </a:ln>
        </p:spPr>
      </p:pic>
      <p:pic>
        <p:nvPicPr>
          <p:cNvPr id="15" name="Picture 14" descr="C:\Users\cpearch\AppData\Local\Microsoft\Windows\Temporary Internet Files\Content.Outlook\NCZXSFB8\partnership portrait 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8516" y="7197475"/>
            <a:ext cx="870950" cy="734167"/>
          </a:xfrm>
          <a:prstGeom prst="rect">
            <a:avLst/>
          </a:prstGeom>
          <a:noFill/>
          <a:ln>
            <a:noFill/>
          </a:ln>
        </p:spPr>
      </p:pic>
      <p:pic>
        <p:nvPicPr>
          <p:cNvPr id="16" name="Picture 15" descr="Young Enterprise logo">
            <a:hlinkClick r:id="rId4"/>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2469761" y="7193394"/>
            <a:ext cx="749355" cy="710672"/>
          </a:xfrm>
          <a:prstGeom prst="rect">
            <a:avLst/>
          </a:prstGeom>
          <a:noFill/>
          <a:ln>
            <a:noFill/>
          </a:ln>
        </p:spPr>
      </p:pic>
      <p:pic>
        <p:nvPicPr>
          <p:cNvPr id="17" name="Picture 16" descr="C:\Users\cpearch\AppData\Local\Microsoft\Windows\Temporary Internet Files\Content.Outlook\NCZXSFB8\TMUK Partner school logo Sept 17.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1280" y="7197475"/>
            <a:ext cx="1168031" cy="751312"/>
          </a:xfrm>
          <a:prstGeom prst="rect">
            <a:avLst/>
          </a:prstGeom>
          <a:noFill/>
          <a:ln>
            <a:noFill/>
          </a:ln>
        </p:spPr>
      </p:pic>
      <p:pic>
        <p:nvPicPr>
          <p:cNvPr id="18" name="Picture 17" descr="Image result for enterprise 4 education derby">
            <a:hlinkClick r:id="rId8"/>
          </p:cNvPr>
          <p:cNvPicPr/>
          <p:nvPr/>
        </p:nvPicPr>
        <p:blipFill>
          <a:blip r:embed="rId9">
            <a:extLst>
              <a:ext uri="{28A0092B-C50C-407E-A947-70E740481C1C}">
                <a14:useLocalDpi xmlns:a14="http://schemas.microsoft.com/office/drawing/2010/main" val="0"/>
              </a:ext>
            </a:extLst>
          </a:blip>
          <a:srcRect/>
          <a:stretch>
            <a:fillRect/>
          </a:stretch>
        </p:blipFill>
        <p:spPr bwMode="auto">
          <a:xfrm>
            <a:off x="4147097" y="7291709"/>
            <a:ext cx="813542" cy="612357"/>
          </a:xfrm>
          <a:prstGeom prst="rect">
            <a:avLst/>
          </a:prstGeom>
          <a:noFill/>
          <a:ln>
            <a:noFill/>
          </a:ln>
        </p:spPr>
      </p:pic>
      <p:pic>
        <p:nvPicPr>
          <p:cNvPr id="19" name="Picture 18" descr="C:\Users\cpearch\AppData\Local\Microsoft\Windows\Temporary Internet Files\Content.Outlook\NCZXSFB8\Learn by Design white_tagline_PRINT.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37292" y="7318015"/>
            <a:ext cx="1018600" cy="626327"/>
          </a:xfrm>
          <a:prstGeom prst="rect">
            <a:avLst/>
          </a:prstGeom>
          <a:noFill/>
          <a:ln>
            <a:noFill/>
          </a:ln>
        </p:spPr>
      </p:pic>
      <p:sp>
        <p:nvSpPr>
          <p:cNvPr id="29" name="Rectangle 28"/>
          <p:cNvSpPr/>
          <p:nvPr/>
        </p:nvSpPr>
        <p:spPr>
          <a:xfrm>
            <a:off x="0" y="11375"/>
            <a:ext cx="6858000" cy="78442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bg1"/>
              </a:solidFill>
              <a:latin typeface="Trajan Pro" panose="02020502050506020301" pitchFamily="18" charset="0"/>
            </a:endParaRPr>
          </a:p>
        </p:txBody>
      </p:sp>
      <p:pic>
        <p:nvPicPr>
          <p:cNvPr id="27" name="Picture 26"/>
          <p:cNvPicPr>
            <a:picLocks noChangeAspect="1"/>
          </p:cNvPicPr>
          <p:nvPr/>
        </p:nvPicPr>
        <p:blipFill rotWithShape="1">
          <a:blip r:embed="rId11"/>
          <a:srcRect t="2644" r="2565" b="1"/>
          <a:stretch/>
        </p:blipFill>
        <p:spPr>
          <a:xfrm>
            <a:off x="101197" y="131120"/>
            <a:ext cx="560300" cy="559844"/>
          </a:xfrm>
          <a:prstGeom prst="roundRect">
            <a:avLst/>
          </a:prstGeom>
        </p:spPr>
      </p:pic>
      <p:pic>
        <p:nvPicPr>
          <p:cNvPr id="28" name="Picture 27"/>
          <p:cNvPicPr>
            <a:picLocks noChangeAspect="1"/>
          </p:cNvPicPr>
          <p:nvPr/>
        </p:nvPicPr>
        <p:blipFill rotWithShape="1">
          <a:blip r:embed="rId12"/>
          <a:srcRect l="8706" t="7793" r="7132" b="10024"/>
          <a:stretch/>
        </p:blipFill>
        <p:spPr>
          <a:xfrm>
            <a:off x="4076967" y="128184"/>
            <a:ext cx="560300" cy="561458"/>
          </a:xfrm>
          <a:prstGeom prst="roundRect">
            <a:avLst/>
          </a:prstGeom>
        </p:spPr>
      </p:pic>
      <p:sp>
        <p:nvSpPr>
          <p:cNvPr id="30" name="TextBox 29"/>
          <p:cNvSpPr txBox="1"/>
          <p:nvPr/>
        </p:nvSpPr>
        <p:spPr>
          <a:xfrm>
            <a:off x="597451" y="275914"/>
            <a:ext cx="6050334" cy="307777"/>
          </a:xfrm>
          <a:prstGeom prst="rect">
            <a:avLst/>
          </a:prstGeom>
          <a:noFill/>
        </p:spPr>
        <p:txBody>
          <a:bodyPr wrap="square" rtlCol="0">
            <a:spAutoFit/>
          </a:bodyPr>
          <a:lstStyle/>
          <a:p>
            <a:r>
              <a:rPr lang="en-GB" sz="1400" dirty="0">
                <a:solidFill>
                  <a:schemeClr val="bg1"/>
                </a:solidFill>
                <a:latin typeface="Trajan Pro" panose="02020502050506020301" pitchFamily="18" charset="0"/>
              </a:rPr>
              <a:t>Murray Park Community School</a:t>
            </a:r>
          </a:p>
        </p:txBody>
      </p:sp>
      <p:sp>
        <p:nvSpPr>
          <p:cNvPr id="33" name="TextBox 32"/>
          <p:cNvSpPr txBox="1"/>
          <p:nvPr/>
        </p:nvSpPr>
        <p:spPr>
          <a:xfrm>
            <a:off x="4637267" y="256663"/>
            <a:ext cx="6050334" cy="307777"/>
          </a:xfrm>
          <a:prstGeom prst="rect">
            <a:avLst/>
          </a:prstGeom>
          <a:noFill/>
        </p:spPr>
        <p:txBody>
          <a:bodyPr wrap="square" rtlCol="0">
            <a:spAutoFit/>
          </a:bodyPr>
          <a:lstStyle/>
          <a:p>
            <a:r>
              <a:rPr lang="en-GB" sz="1400" dirty="0">
                <a:solidFill>
                  <a:schemeClr val="bg1"/>
                </a:solidFill>
                <a:latin typeface="Trajan Pro" panose="02020502050506020301" pitchFamily="18" charset="0"/>
              </a:rPr>
              <a:t>@</a:t>
            </a:r>
            <a:r>
              <a:rPr lang="en-GB" sz="1400" dirty="0" err="1">
                <a:solidFill>
                  <a:schemeClr val="bg1"/>
                </a:solidFill>
                <a:latin typeface="Trajan Pro" panose="02020502050506020301" pitchFamily="18" charset="0"/>
              </a:rPr>
              <a:t>murrayparkderby</a:t>
            </a:r>
            <a:endParaRPr lang="en-GB" sz="1400" dirty="0">
              <a:solidFill>
                <a:schemeClr val="bg1"/>
              </a:solidFill>
              <a:latin typeface="Trajan Pro" panose="02020502050506020301" pitchFamily="18" charset="0"/>
            </a:endParaRPr>
          </a:p>
        </p:txBody>
      </p:sp>
      <p:pic>
        <p:nvPicPr>
          <p:cNvPr id="35" name="Picture 34"/>
          <p:cNvPicPr>
            <a:picLocks noChangeAspect="1"/>
          </p:cNvPicPr>
          <p:nvPr/>
        </p:nvPicPr>
        <p:blipFill>
          <a:blip r:embed="rId13"/>
          <a:stretch>
            <a:fillRect/>
          </a:stretch>
        </p:blipFill>
        <p:spPr>
          <a:xfrm>
            <a:off x="233719" y="3260122"/>
            <a:ext cx="6373215" cy="3235553"/>
          </a:xfrm>
          <a:prstGeom prst="rect">
            <a:avLst/>
          </a:prstGeom>
        </p:spPr>
      </p:pic>
      <p:pic>
        <p:nvPicPr>
          <p:cNvPr id="3" name="Picture 2"/>
          <p:cNvPicPr>
            <a:picLocks noChangeAspect="1"/>
          </p:cNvPicPr>
          <p:nvPr/>
        </p:nvPicPr>
        <p:blipFill>
          <a:blip r:embed="rId14"/>
          <a:stretch>
            <a:fillRect/>
          </a:stretch>
        </p:blipFill>
        <p:spPr>
          <a:xfrm>
            <a:off x="281031" y="1117314"/>
            <a:ext cx="6268001" cy="1751614"/>
          </a:xfrm>
          <a:prstGeom prst="rect">
            <a:avLst/>
          </a:prstGeom>
        </p:spPr>
      </p:pic>
      <p:sp>
        <p:nvSpPr>
          <p:cNvPr id="31" name="Rectangle 30"/>
          <p:cNvSpPr/>
          <p:nvPr/>
        </p:nvSpPr>
        <p:spPr>
          <a:xfrm>
            <a:off x="0" y="8269762"/>
            <a:ext cx="6745705" cy="1908215"/>
          </a:xfrm>
          <a:prstGeom prst="rect">
            <a:avLst/>
          </a:prstGeom>
          <a:ln>
            <a:noFill/>
          </a:ln>
        </p:spPr>
        <p:txBody>
          <a:bodyPr wrap="square">
            <a:spAutoFit/>
          </a:bodyPr>
          <a:lstStyle/>
          <a:p>
            <a:pPr algn="r" fontAlgn="base"/>
            <a:r>
              <a:rPr lang="en-GB" sz="2000" dirty="0">
                <a:solidFill>
                  <a:srgbClr val="FF6600"/>
                </a:solidFill>
              </a:rPr>
              <a:t>Head Teacher: </a:t>
            </a:r>
            <a:r>
              <a:rPr lang="en-GB" sz="2000" dirty="0">
                <a:solidFill>
                  <a:schemeClr val="bg1"/>
                </a:solidFill>
              </a:rPr>
              <a:t>Mrs N. Caley</a:t>
            </a:r>
            <a:endParaRPr lang="en-GB" sz="2000" dirty="0">
              <a:solidFill>
                <a:srgbClr val="FF6600"/>
              </a:solidFill>
            </a:endParaRPr>
          </a:p>
          <a:p>
            <a:pPr algn="r" fontAlgn="base"/>
            <a:r>
              <a:rPr lang="en-GB" sz="2000" dirty="0">
                <a:solidFill>
                  <a:srgbClr val="FF6600"/>
                </a:solidFill>
              </a:rPr>
              <a:t>Address: </a:t>
            </a:r>
            <a:r>
              <a:rPr lang="en-GB" sz="2000" dirty="0">
                <a:solidFill>
                  <a:schemeClr val="bg1"/>
                </a:solidFill>
              </a:rPr>
              <a:t>Murray Road, </a:t>
            </a:r>
            <a:r>
              <a:rPr lang="en-GB" sz="2000" dirty="0" err="1">
                <a:solidFill>
                  <a:schemeClr val="bg1"/>
                </a:solidFill>
              </a:rPr>
              <a:t>Mickleover</a:t>
            </a:r>
            <a:r>
              <a:rPr lang="en-GB" sz="2000" dirty="0">
                <a:solidFill>
                  <a:schemeClr val="bg1"/>
                </a:solidFill>
              </a:rPr>
              <a:t>, Derby, DE3 9LL </a:t>
            </a:r>
          </a:p>
          <a:p>
            <a:pPr algn="r" fontAlgn="base"/>
            <a:r>
              <a:rPr lang="en-GB" sz="2000" dirty="0">
                <a:solidFill>
                  <a:srgbClr val="FF6600"/>
                </a:solidFill>
              </a:rPr>
              <a:t>Telephone: </a:t>
            </a:r>
            <a:r>
              <a:rPr lang="en-GB" sz="2000" dirty="0">
                <a:solidFill>
                  <a:schemeClr val="bg1"/>
                </a:solidFill>
              </a:rPr>
              <a:t>01332 515921</a:t>
            </a:r>
          </a:p>
          <a:p>
            <a:pPr algn="r" fontAlgn="base"/>
            <a:r>
              <a:rPr lang="en-GB" sz="2000" dirty="0">
                <a:solidFill>
                  <a:srgbClr val="FF6600"/>
                </a:solidFill>
              </a:rPr>
              <a:t>Web: </a:t>
            </a:r>
            <a:r>
              <a:rPr lang="en-GB" sz="2000" dirty="0">
                <a:solidFill>
                  <a:schemeClr val="bg1"/>
                </a:solidFill>
              </a:rPr>
              <a:t>www.murraypark.derby.sch.uk </a:t>
            </a:r>
          </a:p>
          <a:p>
            <a:pPr algn="r" fontAlgn="base"/>
            <a:r>
              <a:rPr lang="en-GB" sz="2000" dirty="0">
                <a:solidFill>
                  <a:srgbClr val="FF6600"/>
                </a:solidFill>
              </a:rPr>
              <a:t>Email: </a:t>
            </a:r>
            <a:r>
              <a:rPr lang="en-GB" sz="2000" dirty="0">
                <a:solidFill>
                  <a:schemeClr val="bg1"/>
                </a:solidFill>
              </a:rPr>
              <a:t>info@murraypark.derby.sch.uk</a:t>
            </a:r>
          </a:p>
          <a:p>
            <a:pPr algn="r" fontAlgn="base"/>
            <a:endParaRPr lang="en-GB" b="0" i="0" u="none" strike="noStrike" dirty="0">
              <a:solidFill>
                <a:schemeClr val="bg1"/>
              </a:solidFill>
              <a:effectLst/>
              <a:latin typeface="Trajan Pro" panose="02020502050506020301" pitchFamily="18" charset="0"/>
            </a:endParaRPr>
          </a:p>
        </p:txBody>
      </p:sp>
      <p:sp>
        <p:nvSpPr>
          <p:cNvPr id="20" name="Flowchart: Manual Input 19"/>
          <p:cNvSpPr/>
          <p:nvPr/>
        </p:nvSpPr>
        <p:spPr>
          <a:xfrm>
            <a:off x="0" y="7881559"/>
            <a:ext cx="6858000" cy="2024442"/>
          </a:xfrm>
          <a:prstGeom prst="flowChartManualInp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6600"/>
              </a:solidFill>
            </a:endParaRPr>
          </a:p>
        </p:txBody>
      </p:sp>
      <p:sp>
        <p:nvSpPr>
          <p:cNvPr id="24" name="Flowchart: Manual Input 23"/>
          <p:cNvSpPr/>
          <p:nvPr/>
        </p:nvSpPr>
        <p:spPr>
          <a:xfrm>
            <a:off x="0" y="7949344"/>
            <a:ext cx="6858000" cy="1956657"/>
          </a:xfrm>
          <a:prstGeom prst="flowChartManualInpu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6600"/>
              </a:solidFill>
            </a:endParaRPr>
          </a:p>
        </p:txBody>
      </p:sp>
      <p:sp>
        <p:nvSpPr>
          <p:cNvPr id="25" name="Rectangle 24"/>
          <p:cNvSpPr/>
          <p:nvPr/>
        </p:nvSpPr>
        <p:spPr>
          <a:xfrm>
            <a:off x="0" y="8255071"/>
            <a:ext cx="6745705" cy="1908215"/>
          </a:xfrm>
          <a:prstGeom prst="rect">
            <a:avLst/>
          </a:prstGeom>
          <a:ln>
            <a:noFill/>
          </a:ln>
        </p:spPr>
        <p:txBody>
          <a:bodyPr wrap="square">
            <a:spAutoFit/>
          </a:bodyPr>
          <a:lstStyle/>
          <a:p>
            <a:pPr algn="r" fontAlgn="base"/>
            <a:r>
              <a:rPr lang="en-GB" sz="2000" dirty="0">
                <a:solidFill>
                  <a:srgbClr val="FF6600"/>
                </a:solidFill>
              </a:rPr>
              <a:t>Head Teacher: </a:t>
            </a:r>
            <a:r>
              <a:rPr lang="en-GB" sz="2000" dirty="0">
                <a:solidFill>
                  <a:schemeClr val="bg1"/>
                </a:solidFill>
              </a:rPr>
              <a:t>Mrs N. Caley</a:t>
            </a:r>
            <a:endParaRPr lang="en-GB" sz="2000" dirty="0">
              <a:solidFill>
                <a:srgbClr val="FF6600"/>
              </a:solidFill>
            </a:endParaRPr>
          </a:p>
          <a:p>
            <a:pPr algn="r" fontAlgn="base"/>
            <a:r>
              <a:rPr lang="en-GB" sz="2000" dirty="0">
                <a:solidFill>
                  <a:srgbClr val="FF6600"/>
                </a:solidFill>
              </a:rPr>
              <a:t>Address: </a:t>
            </a:r>
            <a:r>
              <a:rPr lang="en-GB" sz="2000" dirty="0">
                <a:solidFill>
                  <a:schemeClr val="bg1"/>
                </a:solidFill>
              </a:rPr>
              <a:t>Murray Road, </a:t>
            </a:r>
            <a:r>
              <a:rPr lang="en-GB" sz="2000" dirty="0" err="1">
                <a:solidFill>
                  <a:schemeClr val="bg1"/>
                </a:solidFill>
              </a:rPr>
              <a:t>Mickleover</a:t>
            </a:r>
            <a:r>
              <a:rPr lang="en-GB" sz="2000" dirty="0">
                <a:solidFill>
                  <a:schemeClr val="bg1"/>
                </a:solidFill>
              </a:rPr>
              <a:t>, Derby, DE3 9LL </a:t>
            </a:r>
          </a:p>
          <a:p>
            <a:pPr algn="r" fontAlgn="base"/>
            <a:r>
              <a:rPr lang="en-GB" sz="2000" dirty="0">
                <a:solidFill>
                  <a:srgbClr val="FF6600"/>
                </a:solidFill>
              </a:rPr>
              <a:t>Telephone: </a:t>
            </a:r>
            <a:r>
              <a:rPr lang="en-GB" sz="2000" dirty="0">
                <a:solidFill>
                  <a:schemeClr val="bg1"/>
                </a:solidFill>
              </a:rPr>
              <a:t>01332 515921</a:t>
            </a:r>
          </a:p>
          <a:p>
            <a:pPr algn="r" fontAlgn="base"/>
            <a:r>
              <a:rPr lang="en-GB" sz="2000" dirty="0">
                <a:solidFill>
                  <a:srgbClr val="FF6600"/>
                </a:solidFill>
              </a:rPr>
              <a:t>Web: </a:t>
            </a:r>
            <a:r>
              <a:rPr lang="en-GB" sz="2000" dirty="0">
                <a:solidFill>
                  <a:schemeClr val="bg1"/>
                </a:solidFill>
              </a:rPr>
              <a:t>www.murraypark.derby.sch.uk </a:t>
            </a:r>
          </a:p>
          <a:p>
            <a:pPr algn="r" fontAlgn="base"/>
            <a:r>
              <a:rPr lang="en-GB" sz="2000" dirty="0">
                <a:solidFill>
                  <a:srgbClr val="FF6600"/>
                </a:solidFill>
              </a:rPr>
              <a:t>Recruitment Email</a:t>
            </a:r>
            <a:r>
              <a:rPr lang="en-GB" sz="2000" dirty="0">
                <a:solidFill>
                  <a:schemeClr val="bg1"/>
                </a:solidFill>
              </a:rPr>
              <a:t>: recruitment@murraypark.derby.sch.uk</a:t>
            </a:r>
          </a:p>
          <a:p>
            <a:pPr algn="r" fontAlgn="base"/>
            <a:endParaRPr lang="en-GB" b="0" i="0" u="none" strike="noStrike" dirty="0">
              <a:solidFill>
                <a:schemeClr val="bg1"/>
              </a:solidFill>
              <a:effectLst/>
              <a:latin typeface="Trajan Pro" panose="02020502050506020301" pitchFamily="18" charset="0"/>
            </a:endParaRPr>
          </a:p>
        </p:txBody>
      </p:sp>
      <p:pic>
        <p:nvPicPr>
          <p:cNvPr id="26" name="Picture 25"/>
          <p:cNvPicPr>
            <a:picLocks noChangeAspect="1"/>
          </p:cNvPicPr>
          <p:nvPr/>
        </p:nvPicPr>
        <p:blipFill>
          <a:blip r:embed="rId15"/>
          <a:stretch>
            <a:fillRect/>
          </a:stretch>
        </p:blipFill>
        <p:spPr>
          <a:xfrm>
            <a:off x="351898" y="8626873"/>
            <a:ext cx="774513" cy="774513"/>
          </a:xfrm>
          <a:prstGeom prst="rect">
            <a:avLst/>
          </a:prstGeom>
        </p:spPr>
      </p:pic>
    </p:spTree>
    <p:extLst>
      <p:ext uri="{BB962C8B-B14F-4D97-AF65-F5344CB8AC3E}">
        <p14:creationId xmlns:p14="http://schemas.microsoft.com/office/powerpoint/2010/main" val="3772012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3512"/>
            <a:ext cx="6858000" cy="62471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0" y="1"/>
            <a:ext cx="6858000" cy="60443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Trajan Pro" panose="02020502050506020301" pitchFamily="18" charset="0"/>
              </a:rPr>
              <a:t>Our Head teacher</a:t>
            </a:r>
          </a:p>
        </p:txBody>
      </p:sp>
      <p:sp>
        <p:nvSpPr>
          <p:cNvPr id="12" name="Flowchart: Manual Input 11"/>
          <p:cNvSpPr/>
          <p:nvPr/>
        </p:nvSpPr>
        <p:spPr>
          <a:xfrm>
            <a:off x="0" y="8823158"/>
            <a:ext cx="6858000" cy="1082842"/>
          </a:xfrm>
          <a:prstGeom prst="flowChartManualInp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6600"/>
              </a:solidFill>
            </a:endParaRPr>
          </a:p>
        </p:txBody>
      </p:sp>
      <p:sp>
        <p:nvSpPr>
          <p:cNvPr id="3" name="Flowchart: Manual Input 2"/>
          <p:cNvSpPr/>
          <p:nvPr/>
        </p:nvSpPr>
        <p:spPr>
          <a:xfrm>
            <a:off x="0" y="8850919"/>
            <a:ext cx="6858000" cy="1055082"/>
          </a:xfrm>
          <a:prstGeom prst="flowChartManualInpu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6600"/>
              </a:solidFill>
            </a:endParaRPr>
          </a:p>
        </p:txBody>
      </p:sp>
      <p:pic>
        <p:nvPicPr>
          <p:cNvPr id="28" name="Picture 27"/>
          <p:cNvPicPr>
            <a:picLocks noChangeAspect="1"/>
          </p:cNvPicPr>
          <p:nvPr/>
        </p:nvPicPr>
        <p:blipFill>
          <a:blip r:embed="rId2"/>
          <a:stretch>
            <a:fillRect/>
          </a:stretch>
        </p:blipFill>
        <p:spPr>
          <a:xfrm>
            <a:off x="6122359" y="9192820"/>
            <a:ext cx="619156" cy="619156"/>
          </a:xfrm>
          <a:prstGeom prst="rect">
            <a:avLst/>
          </a:prstGeom>
        </p:spPr>
      </p:pic>
      <p:grpSp>
        <p:nvGrpSpPr>
          <p:cNvPr id="11" name="Group 10"/>
          <p:cNvGrpSpPr/>
          <p:nvPr/>
        </p:nvGrpSpPr>
        <p:grpSpPr>
          <a:xfrm>
            <a:off x="239075" y="969390"/>
            <a:ext cx="2857203" cy="3577274"/>
            <a:chOff x="445365" y="932712"/>
            <a:chExt cx="2556194" cy="3221327"/>
          </a:xfrm>
        </p:grpSpPr>
        <p:pic>
          <p:nvPicPr>
            <p:cNvPr id="5" name="Picture 4"/>
            <p:cNvPicPr>
              <a:picLocks noChangeAspect="1"/>
            </p:cNvPicPr>
            <p:nvPr/>
          </p:nvPicPr>
          <p:blipFill>
            <a:blip r:embed="rId3"/>
            <a:stretch>
              <a:fillRect/>
            </a:stretch>
          </p:blipFill>
          <p:spPr>
            <a:xfrm>
              <a:off x="445365" y="932712"/>
              <a:ext cx="2556194" cy="3201969"/>
            </a:xfrm>
            <a:prstGeom prst="rect">
              <a:avLst/>
            </a:prstGeom>
            <a:ln>
              <a:solidFill>
                <a:schemeClr val="tx1"/>
              </a:solidFill>
            </a:ln>
          </p:spPr>
        </p:pic>
        <p:pic>
          <p:nvPicPr>
            <p:cNvPr id="20" name="Picture 19"/>
            <p:cNvPicPr>
              <a:picLocks noChangeAspect="1"/>
            </p:cNvPicPr>
            <p:nvPr/>
          </p:nvPicPr>
          <p:blipFill>
            <a:blip r:embed="rId4"/>
            <a:stretch>
              <a:fillRect/>
            </a:stretch>
          </p:blipFill>
          <p:spPr>
            <a:xfrm>
              <a:off x="445365" y="3849452"/>
              <a:ext cx="2537604" cy="287334"/>
            </a:xfrm>
            <a:prstGeom prst="rect">
              <a:avLst/>
            </a:prstGeom>
          </p:spPr>
        </p:pic>
        <p:sp>
          <p:nvSpPr>
            <p:cNvPr id="21" name="Rectangle 20"/>
            <p:cNvSpPr/>
            <p:nvPr/>
          </p:nvSpPr>
          <p:spPr>
            <a:xfrm>
              <a:off x="1077837" y="3877040"/>
              <a:ext cx="1291252" cy="276999"/>
            </a:xfrm>
            <a:prstGeom prst="rect">
              <a:avLst/>
            </a:prstGeom>
          </p:spPr>
          <p:txBody>
            <a:bodyPr wrap="none">
              <a:spAutoFit/>
            </a:bodyPr>
            <a:lstStyle/>
            <a:p>
              <a:pPr algn="ctr"/>
              <a:r>
                <a:rPr lang="en-GB" sz="1200" dirty="0">
                  <a:solidFill>
                    <a:schemeClr val="bg1"/>
                  </a:solidFill>
                  <a:latin typeface="Trajan Pro" panose="02020502050506020301" pitchFamily="18" charset="0"/>
                </a:rPr>
                <a:t>Mrs N. Caley</a:t>
              </a:r>
            </a:p>
          </p:txBody>
        </p:sp>
      </p:grpSp>
      <p:sp>
        <p:nvSpPr>
          <p:cNvPr id="10" name="Rectangle 9"/>
          <p:cNvSpPr/>
          <p:nvPr/>
        </p:nvSpPr>
        <p:spPr>
          <a:xfrm>
            <a:off x="88571" y="9086496"/>
            <a:ext cx="6033788" cy="738664"/>
          </a:xfrm>
          <a:prstGeom prst="rect">
            <a:avLst/>
          </a:prstGeom>
        </p:spPr>
        <p:txBody>
          <a:bodyPr wrap="square">
            <a:spAutoFit/>
          </a:bodyPr>
          <a:lstStyle/>
          <a:p>
            <a:r>
              <a:rPr lang="en-GB" sz="1400" dirty="0">
                <a:solidFill>
                  <a:schemeClr val="bg1"/>
                </a:solidFill>
                <a:latin typeface="Trebuchet MS" panose="020B0603020202020204" pitchFamily="34" charset="0"/>
              </a:rPr>
              <a:t>“As a new member of the Murray Park team I was warmly welcomed by the entire school community, students, colleagues and parents alike. We really are proud to be here”. (Mr Hagen – AHT KS3 Achievement) </a:t>
            </a:r>
          </a:p>
        </p:txBody>
      </p:sp>
      <p:sp>
        <p:nvSpPr>
          <p:cNvPr id="2" name="Rectangle 1"/>
          <p:cNvSpPr/>
          <p:nvPr/>
        </p:nvSpPr>
        <p:spPr>
          <a:xfrm>
            <a:off x="88571" y="4779737"/>
            <a:ext cx="3158212" cy="4278094"/>
          </a:xfrm>
          <a:prstGeom prst="rect">
            <a:avLst/>
          </a:prstGeom>
        </p:spPr>
        <p:txBody>
          <a:bodyPr wrap="square">
            <a:spAutoFit/>
          </a:bodyPr>
          <a:lstStyle/>
          <a:p>
            <a:pPr algn="just"/>
            <a:r>
              <a:rPr lang="en-GB" sz="1600" dirty="0">
                <a:latin typeface="Trebuchet MS" panose="020B0603020202020204" pitchFamily="34" charset="0"/>
              </a:rPr>
              <a:t>I am delighted to introduce you to our wonderful school. Since my arrival in 2018, I have sought to create a thriving working environment which enables our wonderful students to succeed in all aspects of life at Murray Park and beyond. </a:t>
            </a:r>
          </a:p>
          <a:p>
            <a:pPr algn="just"/>
            <a:endParaRPr lang="en-GB" sz="1600" dirty="0">
              <a:latin typeface="Trebuchet MS" panose="020B0603020202020204" pitchFamily="34" charset="0"/>
            </a:endParaRPr>
          </a:p>
          <a:p>
            <a:pPr algn="just"/>
            <a:r>
              <a:rPr lang="en-GB" sz="1600" dirty="0">
                <a:latin typeface="Trebuchet MS" panose="020B0603020202020204" pitchFamily="34" charset="0"/>
              </a:rPr>
              <a:t>We pride ourselves on giving teachers the conditions in which to teach without distraction and ensure that all staff are supported quickly with any concerns both in and outside the classroom. </a:t>
            </a:r>
          </a:p>
          <a:p>
            <a:endParaRPr lang="en-GB" sz="1600" dirty="0">
              <a:latin typeface="Trebuchet MS" panose="020B0603020202020204" pitchFamily="34" charset="0"/>
            </a:endParaRPr>
          </a:p>
        </p:txBody>
      </p:sp>
      <p:sp>
        <p:nvSpPr>
          <p:cNvPr id="6" name="Rectangle 5"/>
          <p:cNvSpPr/>
          <p:nvPr/>
        </p:nvSpPr>
        <p:spPr>
          <a:xfrm>
            <a:off x="3246783" y="895763"/>
            <a:ext cx="3332922" cy="6001643"/>
          </a:xfrm>
          <a:prstGeom prst="rect">
            <a:avLst/>
          </a:prstGeom>
        </p:spPr>
        <p:txBody>
          <a:bodyPr wrap="square">
            <a:spAutoFit/>
          </a:bodyPr>
          <a:lstStyle/>
          <a:p>
            <a:pPr algn="just"/>
            <a:r>
              <a:rPr lang="en-GB" sz="1600" dirty="0">
                <a:latin typeface="Trebuchet MS" panose="020B0603020202020204" pitchFamily="34" charset="0"/>
              </a:rPr>
              <a:t>We are fully committed to offering a top-class education – on-line or in school – which keeps abreast of national and international trends. We welcome applications from high-quality candidates who are looking to make a real difference to our students' lives. </a:t>
            </a:r>
          </a:p>
          <a:p>
            <a:pPr algn="just"/>
            <a:endParaRPr lang="en-GB" sz="1600" dirty="0">
              <a:latin typeface="Trebuchet MS" panose="020B0603020202020204" pitchFamily="34" charset="0"/>
            </a:endParaRPr>
          </a:p>
          <a:p>
            <a:pPr algn="just"/>
            <a:r>
              <a:rPr lang="en-GB" sz="1600" dirty="0">
                <a:latin typeface="Trebuchet MS" panose="020B0603020202020204" pitchFamily="34" charset="0"/>
              </a:rPr>
              <a:t>We support all new staff with a supportive induction package. NQTs follow the Derby City  new teacher programme as well as our in-house training. We endeavour to ensure your skills are developed so you can perform at your optimum. </a:t>
            </a:r>
          </a:p>
          <a:p>
            <a:pPr algn="just"/>
            <a:endParaRPr lang="en-GB" sz="1600" dirty="0">
              <a:latin typeface="Trebuchet MS" panose="020B0603020202020204" pitchFamily="34" charset="0"/>
            </a:endParaRPr>
          </a:p>
          <a:p>
            <a:pPr algn="just"/>
            <a:r>
              <a:rPr lang="en-GB" sz="1600" dirty="0">
                <a:latin typeface="Trebuchet MS" panose="020B0603020202020204" pitchFamily="34" charset="0"/>
              </a:rPr>
              <a:t>Please take your time to consider the information in this pack and do not hesitate to make contact with us should you require any further information.</a:t>
            </a:r>
          </a:p>
        </p:txBody>
      </p:sp>
      <p:pic>
        <p:nvPicPr>
          <p:cNvPr id="4" name="Picture 3"/>
          <p:cNvPicPr>
            <a:picLocks noChangeAspect="1"/>
          </p:cNvPicPr>
          <p:nvPr/>
        </p:nvPicPr>
        <p:blipFill>
          <a:blip r:embed="rId5"/>
          <a:stretch>
            <a:fillRect/>
          </a:stretch>
        </p:blipFill>
        <p:spPr>
          <a:xfrm>
            <a:off x="3333101" y="6850523"/>
            <a:ext cx="3160286" cy="1961038"/>
          </a:xfrm>
          <a:prstGeom prst="rect">
            <a:avLst/>
          </a:prstGeom>
          <a:ln>
            <a:solidFill>
              <a:schemeClr val="tx1"/>
            </a:solidFill>
          </a:ln>
        </p:spPr>
      </p:pic>
    </p:spTree>
    <p:extLst>
      <p:ext uri="{BB962C8B-B14F-4D97-AF65-F5344CB8AC3E}">
        <p14:creationId xmlns:p14="http://schemas.microsoft.com/office/powerpoint/2010/main" val="4151377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3512"/>
            <a:ext cx="6858000" cy="62471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0" y="1"/>
            <a:ext cx="6858000" cy="60443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Trajan Pro" panose="02020502050506020301" pitchFamily="18" charset="0"/>
              </a:rPr>
              <a:t>Ambition Statement</a:t>
            </a:r>
          </a:p>
        </p:txBody>
      </p:sp>
      <p:sp>
        <p:nvSpPr>
          <p:cNvPr id="12" name="Flowchart: Manual Input 11"/>
          <p:cNvSpPr/>
          <p:nvPr/>
        </p:nvSpPr>
        <p:spPr>
          <a:xfrm>
            <a:off x="0" y="9053996"/>
            <a:ext cx="6858000" cy="852004"/>
          </a:xfrm>
          <a:prstGeom prst="flowChartManualInp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6600"/>
              </a:solidFill>
            </a:endParaRPr>
          </a:p>
        </p:txBody>
      </p:sp>
      <p:sp>
        <p:nvSpPr>
          <p:cNvPr id="3" name="Flowchart: Manual Input 2"/>
          <p:cNvSpPr/>
          <p:nvPr/>
        </p:nvSpPr>
        <p:spPr>
          <a:xfrm>
            <a:off x="0" y="9098797"/>
            <a:ext cx="6858000" cy="807203"/>
          </a:xfrm>
          <a:prstGeom prst="flowChartManualInpu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i="1" dirty="0">
              <a:latin typeface="Trebuchet MS" panose="020B0603020202020204" pitchFamily="34" charset="0"/>
            </a:endParaRPr>
          </a:p>
        </p:txBody>
      </p:sp>
      <p:pic>
        <p:nvPicPr>
          <p:cNvPr id="28" name="Picture 27"/>
          <p:cNvPicPr>
            <a:picLocks noChangeAspect="1"/>
          </p:cNvPicPr>
          <p:nvPr/>
        </p:nvPicPr>
        <p:blipFill>
          <a:blip r:embed="rId2"/>
          <a:stretch>
            <a:fillRect/>
          </a:stretch>
        </p:blipFill>
        <p:spPr>
          <a:xfrm>
            <a:off x="6285396" y="9238146"/>
            <a:ext cx="483704" cy="483704"/>
          </a:xfrm>
          <a:prstGeom prst="rect">
            <a:avLst/>
          </a:prstGeom>
        </p:spPr>
      </p:pic>
      <p:sp>
        <p:nvSpPr>
          <p:cNvPr id="5" name="Rectangle 4"/>
          <p:cNvSpPr/>
          <p:nvPr/>
        </p:nvSpPr>
        <p:spPr>
          <a:xfrm>
            <a:off x="3473450" y="895802"/>
            <a:ext cx="3295650" cy="8217634"/>
          </a:xfrm>
          <a:prstGeom prst="rect">
            <a:avLst/>
          </a:prstGeom>
        </p:spPr>
        <p:txBody>
          <a:bodyPr wrap="square">
            <a:spAutoFit/>
          </a:bodyPr>
          <a:lstStyle/>
          <a:p>
            <a:pPr algn="just"/>
            <a:r>
              <a:rPr lang="en-GB" sz="1600" dirty="0">
                <a:latin typeface="Trebuchet MS" panose="020B0603020202020204" pitchFamily="34" charset="0"/>
              </a:rPr>
              <a:t>Our health and wellbeing provision ensures that our pupils lead healthy and fulfilling lives and that every pupil has the knowledge and confidence to take care of their own health and wellbeing.</a:t>
            </a:r>
          </a:p>
          <a:p>
            <a:pPr algn="just"/>
            <a:r>
              <a:rPr lang="en-GB" sz="1600" dirty="0">
                <a:latin typeface="Trebuchet MS" panose="020B0603020202020204" pitchFamily="34" charset="0"/>
              </a:rPr>
              <a:t>As a result of our outstanding careers programme, all of our pupils are prepared for the next stage of their education, training and employment through our extensive network of business partners and dedicated careers’ centre. Our wide range of extra-curricular activities include residential opportunities and international travel. These opportunities enrich the formal curriculum and deepen the pupils’ knowledge and skills.</a:t>
            </a:r>
          </a:p>
          <a:p>
            <a:pPr algn="just"/>
            <a:endParaRPr lang="en-GB" sz="1600" dirty="0">
              <a:latin typeface="Trebuchet MS" panose="020B0603020202020204" pitchFamily="34" charset="0"/>
            </a:endParaRPr>
          </a:p>
          <a:p>
            <a:pPr algn="just"/>
            <a:endParaRPr lang="en-GB" sz="1600" dirty="0">
              <a:latin typeface="Trebuchet MS" panose="020B0603020202020204" pitchFamily="34" charset="0"/>
            </a:endParaRPr>
          </a:p>
          <a:p>
            <a:pPr algn="just"/>
            <a:endParaRPr lang="en-GB" sz="1600" dirty="0">
              <a:latin typeface="Trebuchet MS" panose="020B0603020202020204" pitchFamily="34" charset="0"/>
            </a:endParaRPr>
          </a:p>
          <a:p>
            <a:pPr algn="just"/>
            <a:endParaRPr lang="en-GB" sz="1600" dirty="0">
              <a:latin typeface="Trebuchet MS" panose="020B0603020202020204" pitchFamily="34" charset="0"/>
            </a:endParaRPr>
          </a:p>
          <a:p>
            <a:pPr algn="just"/>
            <a:endParaRPr lang="en-GB" sz="1600" dirty="0">
              <a:latin typeface="Trebuchet MS" panose="020B0603020202020204" pitchFamily="34" charset="0"/>
            </a:endParaRPr>
          </a:p>
          <a:p>
            <a:pPr algn="just"/>
            <a:endParaRPr lang="en-GB" sz="1600" dirty="0">
              <a:latin typeface="Trebuchet MS" panose="020B0603020202020204" pitchFamily="34" charset="0"/>
            </a:endParaRPr>
          </a:p>
          <a:p>
            <a:pPr algn="just"/>
            <a:endParaRPr lang="en-GB" sz="1600" dirty="0">
              <a:latin typeface="Trebuchet MS" panose="020B0603020202020204" pitchFamily="34" charset="0"/>
            </a:endParaRPr>
          </a:p>
          <a:p>
            <a:pPr algn="just"/>
            <a:endParaRPr lang="en-GB" sz="1600" dirty="0">
              <a:latin typeface="Trebuchet MS" panose="020B0603020202020204" pitchFamily="34" charset="0"/>
            </a:endParaRPr>
          </a:p>
          <a:p>
            <a:pPr algn="just"/>
            <a:r>
              <a:rPr lang="en-GB" sz="1600" dirty="0">
                <a:latin typeface="Trebuchet MS" panose="020B0603020202020204" pitchFamily="34" charset="0"/>
              </a:rPr>
              <a:t>Every child at Murray Park School is equipped to become a well-qualified and successful young person.</a:t>
            </a:r>
          </a:p>
        </p:txBody>
      </p:sp>
      <p:sp>
        <p:nvSpPr>
          <p:cNvPr id="6" name="Rectangle 5"/>
          <p:cNvSpPr/>
          <p:nvPr/>
        </p:nvSpPr>
        <p:spPr>
          <a:xfrm>
            <a:off x="114252" y="858763"/>
            <a:ext cx="3340100" cy="8463855"/>
          </a:xfrm>
          <a:prstGeom prst="rect">
            <a:avLst/>
          </a:prstGeom>
        </p:spPr>
        <p:txBody>
          <a:bodyPr wrap="square">
            <a:spAutoFit/>
          </a:bodyPr>
          <a:lstStyle/>
          <a:p>
            <a:pPr algn="just"/>
            <a:r>
              <a:rPr lang="en-GB" sz="1600" dirty="0">
                <a:latin typeface="Trebuchet MS" panose="020B0603020202020204" pitchFamily="34" charset="0"/>
              </a:rPr>
              <a:t>At Murray Park School, our curriculum vision is to provide an ambitious and inspirational education for all of our pupils.  Our strong set of values: Perseverance; Respect; Independence; Dreams and Excellence (PRIDE) underpins our ethos.  Through our curriculum, our pupils develop the confidence to embrace the responsibilities that life has to offer and to become valued members of the local community, both now and in the future.</a:t>
            </a:r>
          </a:p>
          <a:p>
            <a:pPr algn="just"/>
            <a:endParaRPr lang="en-GB" sz="1600" dirty="0">
              <a:latin typeface="Trebuchet MS" panose="020B0603020202020204" pitchFamily="34" charset="0"/>
            </a:endParaRPr>
          </a:p>
          <a:p>
            <a:pPr algn="just"/>
            <a:endParaRPr lang="en-GB" sz="1600" dirty="0">
              <a:latin typeface="Trebuchet MS" panose="020B0603020202020204" pitchFamily="34" charset="0"/>
            </a:endParaRPr>
          </a:p>
          <a:p>
            <a:pPr algn="just"/>
            <a:endParaRPr lang="en-GB" sz="1600" dirty="0">
              <a:latin typeface="Trebuchet MS" panose="020B0603020202020204" pitchFamily="34" charset="0"/>
            </a:endParaRPr>
          </a:p>
          <a:p>
            <a:pPr algn="just"/>
            <a:endParaRPr lang="en-GB" sz="1600" dirty="0">
              <a:latin typeface="Trebuchet MS" panose="020B0603020202020204" pitchFamily="34" charset="0"/>
            </a:endParaRPr>
          </a:p>
          <a:p>
            <a:pPr algn="just"/>
            <a:endParaRPr lang="en-GB" sz="1600" dirty="0">
              <a:latin typeface="Trebuchet MS" panose="020B0603020202020204" pitchFamily="34" charset="0"/>
            </a:endParaRPr>
          </a:p>
          <a:p>
            <a:pPr algn="just"/>
            <a:endParaRPr lang="en-GB" sz="1600" dirty="0">
              <a:latin typeface="Trebuchet MS" panose="020B0603020202020204" pitchFamily="34" charset="0"/>
            </a:endParaRPr>
          </a:p>
          <a:p>
            <a:pPr algn="just"/>
            <a:endParaRPr lang="en-GB" sz="1600" dirty="0">
              <a:latin typeface="Trebuchet MS" panose="020B0603020202020204" pitchFamily="34" charset="0"/>
            </a:endParaRPr>
          </a:p>
          <a:p>
            <a:pPr algn="just"/>
            <a:endParaRPr lang="en-GB" sz="2400" dirty="0">
              <a:latin typeface="Trebuchet MS" panose="020B0603020202020204" pitchFamily="34" charset="0"/>
            </a:endParaRPr>
          </a:p>
          <a:p>
            <a:pPr algn="just"/>
            <a:r>
              <a:rPr lang="en-GB" sz="1600" dirty="0">
                <a:latin typeface="Trebuchet MS" panose="020B0603020202020204" pitchFamily="34" charset="0"/>
              </a:rPr>
              <a:t>In all lessons the pupils are challenged and engaged in an education that prepares them for their futures. Our curriculum enables all of our pupils to develop life skills, such as, creativity, empathy and collaboration, resulting in resilient individuals with high aspirations. </a:t>
            </a:r>
          </a:p>
        </p:txBody>
      </p:sp>
      <p:sp>
        <p:nvSpPr>
          <p:cNvPr id="4" name="Rectangle 3"/>
          <p:cNvSpPr/>
          <p:nvPr/>
        </p:nvSpPr>
        <p:spPr>
          <a:xfrm>
            <a:off x="0" y="9212137"/>
            <a:ext cx="6285396" cy="738664"/>
          </a:xfrm>
          <a:prstGeom prst="rect">
            <a:avLst/>
          </a:prstGeom>
        </p:spPr>
        <p:txBody>
          <a:bodyPr wrap="square">
            <a:spAutoFit/>
          </a:bodyPr>
          <a:lstStyle/>
          <a:p>
            <a:r>
              <a:rPr lang="en-GB" sz="1400" i="1" dirty="0">
                <a:solidFill>
                  <a:schemeClr val="bg1"/>
                </a:solidFill>
                <a:latin typeface="Trebuchet MS" panose="020B0603020202020204" pitchFamily="34" charset="0"/>
              </a:rPr>
              <a:t>“ The supportive atmosphere created by amazing, dedicated colleagues and students that genuinely appreciate what you do for them , gives me a reason to smile every day.” (Miss Dodd – Head of Mathematics)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84" y="4645876"/>
            <a:ext cx="3179466" cy="1960800"/>
          </a:xfrm>
          <a:prstGeom prst="rect">
            <a:avLst/>
          </a:prstGeom>
          <a:ln>
            <a:solidFill>
              <a:schemeClr val="tx1"/>
            </a:solidFill>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5183" y="6106916"/>
            <a:ext cx="3120659" cy="1829038"/>
          </a:xfrm>
          <a:prstGeom prst="rect">
            <a:avLst/>
          </a:prstGeom>
          <a:ln>
            <a:solidFill>
              <a:schemeClr val="tx1"/>
            </a:solidFill>
          </a:ln>
        </p:spPr>
      </p:pic>
    </p:spTree>
    <p:extLst>
      <p:ext uri="{BB962C8B-B14F-4D97-AF65-F5344CB8AC3E}">
        <p14:creationId xmlns:p14="http://schemas.microsoft.com/office/powerpoint/2010/main" val="431829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3512"/>
            <a:ext cx="6858000" cy="62471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0" y="1"/>
            <a:ext cx="6858000" cy="60443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Trajan Pro" panose="02020502050506020301" pitchFamily="18" charset="0"/>
              </a:rPr>
              <a:t>School Information</a:t>
            </a:r>
          </a:p>
        </p:txBody>
      </p:sp>
      <p:sp>
        <p:nvSpPr>
          <p:cNvPr id="12" name="Flowchart: Manual Input 11"/>
          <p:cNvSpPr/>
          <p:nvPr/>
        </p:nvSpPr>
        <p:spPr>
          <a:xfrm>
            <a:off x="0" y="9053996"/>
            <a:ext cx="6858000" cy="852004"/>
          </a:xfrm>
          <a:prstGeom prst="flowChartManualInp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6600"/>
              </a:solidFill>
            </a:endParaRPr>
          </a:p>
        </p:txBody>
      </p:sp>
      <p:sp>
        <p:nvSpPr>
          <p:cNvPr id="3" name="Flowchart: Manual Input 2"/>
          <p:cNvSpPr/>
          <p:nvPr/>
        </p:nvSpPr>
        <p:spPr>
          <a:xfrm>
            <a:off x="0" y="9098797"/>
            <a:ext cx="6858000" cy="807203"/>
          </a:xfrm>
          <a:prstGeom prst="flowChartManualInpu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6600"/>
              </a:solidFill>
            </a:endParaRPr>
          </a:p>
        </p:txBody>
      </p:sp>
      <p:sp>
        <p:nvSpPr>
          <p:cNvPr id="18" name="Rectangle 17"/>
          <p:cNvSpPr/>
          <p:nvPr/>
        </p:nvSpPr>
        <p:spPr>
          <a:xfrm>
            <a:off x="0" y="4204505"/>
            <a:ext cx="6858000" cy="62471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p:cNvSpPr/>
          <p:nvPr/>
        </p:nvSpPr>
        <p:spPr>
          <a:xfrm>
            <a:off x="0" y="4170994"/>
            <a:ext cx="6858000" cy="60443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Trajan Pro" panose="02020502050506020301" pitchFamily="18" charset="0"/>
              </a:rPr>
              <a:t>Application Process</a:t>
            </a:r>
          </a:p>
        </p:txBody>
      </p:sp>
      <p:pic>
        <p:nvPicPr>
          <p:cNvPr id="28" name="Picture 27"/>
          <p:cNvPicPr>
            <a:picLocks noChangeAspect="1"/>
          </p:cNvPicPr>
          <p:nvPr/>
        </p:nvPicPr>
        <p:blipFill>
          <a:blip r:embed="rId2"/>
          <a:stretch>
            <a:fillRect/>
          </a:stretch>
        </p:blipFill>
        <p:spPr>
          <a:xfrm>
            <a:off x="6122359" y="9192820"/>
            <a:ext cx="619156" cy="619156"/>
          </a:xfrm>
          <a:prstGeom prst="rect">
            <a:avLst/>
          </a:prstGeom>
        </p:spPr>
      </p:pic>
      <p:sp>
        <p:nvSpPr>
          <p:cNvPr id="20" name="TextBox 19"/>
          <p:cNvSpPr txBox="1"/>
          <p:nvPr/>
        </p:nvSpPr>
        <p:spPr>
          <a:xfrm>
            <a:off x="278969" y="5772496"/>
            <a:ext cx="6477547" cy="369332"/>
          </a:xfrm>
          <a:prstGeom prst="rect">
            <a:avLst/>
          </a:prstGeom>
          <a:noFill/>
        </p:spPr>
        <p:txBody>
          <a:bodyPr wrap="square" rtlCol="0">
            <a:spAutoFit/>
          </a:bodyPr>
          <a:lstStyle/>
          <a:p>
            <a:endParaRPr lang="en-GB" dirty="0"/>
          </a:p>
        </p:txBody>
      </p:sp>
      <p:sp>
        <p:nvSpPr>
          <p:cNvPr id="8" name="Rectangle 7"/>
          <p:cNvSpPr/>
          <p:nvPr/>
        </p:nvSpPr>
        <p:spPr>
          <a:xfrm>
            <a:off x="0" y="666836"/>
            <a:ext cx="3429000" cy="3539430"/>
          </a:xfrm>
          <a:prstGeom prst="rect">
            <a:avLst/>
          </a:prstGeom>
        </p:spPr>
        <p:txBody>
          <a:bodyPr>
            <a:spAutoFit/>
          </a:bodyPr>
          <a:lstStyle/>
          <a:p>
            <a:r>
              <a:rPr lang="en-GB" sz="1600" dirty="0"/>
              <a:t>Murray Park is a dynamic and forward-looking 11-16 mixed comprehensive school on the western fringes of the city of Derby. It is a Foundation Status school, but has a close working relationship with the local authority. </a:t>
            </a:r>
          </a:p>
          <a:p>
            <a:endParaRPr lang="en-GB" sz="1600" dirty="0"/>
          </a:p>
          <a:p>
            <a:pPr algn="just"/>
            <a:r>
              <a:rPr lang="en-GB" sz="1600" dirty="0"/>
              <a:t>We cater for approximately 1030 students, situated on a spacious site surrounded by greenery. We serve students from the Derby City area, within reach of the Derbyshire countryside and our cohort sizes are growing each year. </a:t>
            </a:r>
          </a:p>
        </p:txBody>
      </p:sp>
      <p:sp>
        <p:nvSpPr>
          <p:cNvPr id="10" name="Rectangle 9"/>
          <p:cNvSpPr/>
          <p:nvPr/>
        </p:nvSpPr>
        <p:spPr>
          <a:xfrm>
            <a:off x="3327516" y="691733"/>
            <a:ext cx="3429000" cy="1077218"/>
          </a:xfrm>
          <a:prstGeom prst="rect">
            <a:avLst/>
          </a:prstGeom>
        </p:spPr>
        <p:txBody>
          <a:bodyPr>
            <a:spAutoFit/>
          </a:bodyPr>
          <a:lstStyle/>
          <a:p>
            <a:pPr algn="just"/>
            <a:r>
              <a:rPr lang="en-GB" sz="1600" dirty="0"/>
              <a:t>Our students reflect the full academic ability range and there is a huge breadth to the socio-economic status of our families.</a:t>
            </a:r>
          </a:p>
        </p:txBody>
      </p:sp>
      <p:pic>
        <p:nvPicPr>
          <p:cNvPr id="2" name="Picture 1"/>
          <p:cNvPicPr>
            <a:picLocks noChangeAspect="1"/>
          </p:cNvPicPr>
          <p:nvPr/>
        </p:nvPicPr>
        <p:blipFill rotWithShape="1">
          <a:blip r:embed="rId3"/>
          <a:srcRect l="11514" t="23176" r="33677" b="25389"/>
          <a:stretch/>
        </p:blipFill>
        <p:spPr>
          <a:xfrm>
            <a:off x="3470565" y="1876449"/>
            <a:ext cx="3226032" cy="2079858"/>
          </a:xfrm>
          <a:prstGeom prst="rect">
            <a:avLst/>
          </a:prstGeom>
          <a:ln>
            <a:solidFill>
              <a:schemeClr val="tx1"/>
            </a:solidFill>
          </a:ln>
        </p:spPr>
      </p:pic>
      <p:sp>
        <p:nvSpPr>
          <p:cNvPr id="4" name="Rectangle 3"/>
          <p:cNvSpPr/>
          <p:nvPr/>
        </p:nvSpPr>
        <p:spPr>
          <a:xfrm>
            <a:off x="-1" y="9224060"/>
            <a:ext cx="6122359" cy="738664"/>
          </a:xfrm>
          <a:prstGeom prst="rect">
            <a:avLst/>
          </a:prstGeom>
        </p:spPr>
        <p:txBody>
          <a:bodyPr wrap="square">
            <a:spAutoFit/>
          </a:bodyPr>
          <a:lstStyle/>
          <a:p>
            <a:r>
              <a:rPr lang="en-GB" sz="1400" i="1" dirty="0">
                <a:solidFill>
                  <a:schemeClr val="bg1"/>
                </a:solidFill>
                <a:latin typeface="Trebuchet MS" panose="020B0603020202020204" pitchFamily="34" charset="0"/>
              </a:rPr>
              <a:t>“The School has continuously supported me with my career development. If you wish to challenge yourself to develop as a leader then Murray Park School is the place for you.” (Mr Gregory – AHT KS4 Achievement)</a:t>
            </a:r>
          </a:p>
        </p:txBody>
      </p:sp>
      <p:sp>
        <p:nvSpPr>
          <p:cNvPr id="5" name="Rectangle 4"/>
          <p:cNvSpPr/>
          <p:nvPr/>
        </p:nvSpPr>
        <p:spPr>
          <a:xfrm>
            <a:off x="-1" y="4929591"/>
            <a:ext cx="3327517" cy="2800767"/>
          </a:xfrm>
          <a:prstGeom prst="rect">
            <a:avLst/>
          </a:prstGeom>
        </p:spPr>
        <p:txBody>
          <a:bodyPr wrap="square">
            <a:spAutoFit/>
          </a:bodyPr>
          <a:lstStyle/>
          <a:p>
            <a:pPr algn="just"/>
            <a:r>
              <a:rPr lang="en-GB" sz="1600" dirty="0"/>
              <a:t>Informal visits to the school are available but not essential. You must complete the application form fully and give details of all employment, training and gaps in employment since leaving secondary school to the present day. Any additional information, which you wish to bring to the notice of the selection panel should be included in your letter of application. </a:t>
            </a:r>
          </a:p>
        </p:txBody>
      </p:sp>
      <p:sp>
        <p:nvSpPr>
          <p:cNvPr id="11" name="Rectangle 10"/>
          <p:cNvSpPr/>
          <p:nvPr/>
        </p:nvSpPr>
        <p:spPr>
          <a:xfrm>
            <a:off x="3429000" y="4936712"/>
            <a:ext cx="3259337" cy="2800767"/>
          </a:xfrm>
          <a:prstGeom prst="rect">
            <a:avLst/>
          </a:prstGeom>
        </p:spPr>
        <p:txBody>
          <a:bodyPr wrap="square">
            <a:spAutoFit/>
          </a:bodyPr>
          <a:lstStyle/>
          <a:p>
            <a:pPr algn="just"/>
            <a:r>
              <a:rPr lang="en-GB" sz="1600" dirty="0"/>
              <a:t>Your letter  of application should make reference to the job description and in particular how you meet the person specification. At least one of your references should be a current employer and you should indicate if you are happy for us to contact each reference. </a:t>
            </a:r>
          </a:p>
          <a:p>
            <a:pPr algn="just"/>
            <a:r>
              <a:rPr lang="en-GB" sz="1600" dirty="0"/>
              <a:t>Please provide an email address for your referees so that we can contact them.</a:t>
            </a:r>
          </a:p>
        </p:txBody>
      </p:sp>
      <p:sp>
        <p:nvSpPr>
          <p:cNvPr id="13" name="Rectangle 12"/>
          <p:cNvSpPr/>
          <p:nvPr/>
        </p:nvSpPr>
        <p:spPr>
          <a:xfrm>
            <a:off x="93195" y="7830882"/>
            <a:ext cx="6764805" cy="1200329"/>
          </a:xfrm>
          <a:prstGeom prst="rect">
            <a:avLst/>
          </a:prstGeom>
        </p:spPr>
        <p:txBody>
          <a:bodyPr wrap="square">
            <a:spAutoFit/>
          </a:bodyPr>
          <a:lstStyle/>
          <a:p>
            <a:r>
              <a:rPr lang="en-GB" i="1" dirty="0"/>
              <a:t>Please email your completed application form and letter of application to recruitment@murraypark.derby.sch.uk or upload using the TES platform. The application letter should be no longer than 2 sides of A4, Arial font size 11.  </a:t>
            </a:r>
          </a:p>
        </p:txBody>
      </p:sp>
    </p:spTree>
    <p:extLst>
      <p:ext uri="{BB962C8B-B14F-4D97-AF65-F5344CB8AC3E}">
        <p14:creationId xmlns:p14="http://schemas.microsoft.com/office/powerpoint/2010/main" val="767641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3512"/>
            <a:ext cx="6858000" cy="62471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0" y="1"/>
            <a:ext cx="6858000" cy="60443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Trajan Pro" panose="02020502050506020301" pitchFamily="18" charset="0"/>
                <a:ea typeface="+mn-ea"/>
                <a:cs typeface="+mn-cs"/>
              </a:rPr>
              <a:t>Ofsted 2022</a:t>
            </a:r>
          </a:p>
        </p:txBody>
      </p:sp>
      <p:sp>
        <p:nvSpPr>
          <p:cNvPr id="12" name="Flowchart: Manual Input 11"/>
          <p:cNvSpPr/>
          <p:nvPr/>
        </p:nvSpPr>
        <p:spPr>
          <a:xfrm>
            <a:off x="0" y="9053996"/>
            <a:ext cx="6858000" cy="852004"/>
          </a:xfrm>
          <a:prstGeom prst="flowChartManualInp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6600"/>
              </a:solidFill>
              <a:effectLst/>
              <a:uLnTx/>
              <a:uFillTx/>
              <a:latin typeface="Calibri" panose="020F0502020204030204"/>
              <a:ea typeface="+mn-ea"/>
              <a:cs typeface="+mn-cs"/>
            </a:endParaRPr>
          </a:p>
        </p:txBody>
      </p:sp>
      <p:sp>
        <p:nvSpPr>
          <p:cNvPr id="3" name="Flowchart: Manual Input 2"/>
          <p:cNvSpPr/>
          <p:nvPr/>
        </p:nvSpPr>
        <p:spPr>
          <a:xfrm>
            <a:off x="0" y="9098797"/>
            <a:ext cx="6858000" cy="807203"/>
          </a:xfrm>
          <a:prstGeom prst="flowChartManualInpu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6600"/>
              </a:solidFill>
              <a:effectLst/>
              <a:uLnTx/>
              <a:uFillTx/>
              <a:latin typeface="Calibri" panose="020F0502020204030204"/>
              <a:ea typeface="+mn-ea"/>
              <a:cs typeface="+mn-cs"/>
            </a:endParaRPr>
          </a:p>
        </p:txBody>
      </p:sp>
      <p:pic>
        <p:nvPicPr>
          <p:cNvPr id="28" name="Picture 27"/>
          <p:cNvPicPr>
            <a:picLocks noChangeAspect="1"/>
          </p:cNvPicPr>
          <p:nvPr/>
        </p:nvPicPr>
        <p:blipFill>
          <a:blip r:embed="rId2"/>
          <a:stretch>
            <a:fillRect/>
          </a:stretch>
        </p:blipFill>
        <p:spPr>
          <a:xfrm>
            <a:off x="6122359" y="9192820"/>
            <a:ext cx="619156" cy="619156"/>
          </a:xfrm>
          <a:prstGeom prst="rect">
            <a:avLst/>
          </a:prstGeom>
        </p:spPr>
      </p:pic>
      <p:sp>
        <p:nvSpPr>
          <p:cNvPr id="2" name="Rectangle 1"/>
          <p:cNvSpPr/>
          <p:nvPr/>
        </p:nvSpPr>
        <p:spPr>
          <a:xfrm>
            <a:off x="0" y="637946"/>
            <a:ext cx="6858000" cy="738664"/>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Our School was inspected in September 2022 and here are just a few quotes from their highly positive report. To access our full report please use our website link:</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Ofsted Reports | Murray Park</a:t>
            </a:r>
            <a:endParaRPr kumimoji="0" lang="en-GB"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15" name="Rectangle 14"/>
          <p:cNvSpPr/>
          <p:nvPr/>
        </p:nvSpPr>
        <p:spPr>
          <a:xfrm>
            <a:off x="0" y="9212137"/>
            <a:ext cx="6241774"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Trebuchet MS" panose="020B0603020202020204" pitchFamily="34" charset="0"/>
                <a:ea typeface="Calibri" panose="020F0502020204030204" pitchFamily="34" charset="0"/>
                <a:cs typeface="+mn-cs"/>
              </a:rPr>
              <a:t>“Since starting at Murray Park there has been no time for nerves, just excitement. I am delighted to continue my journey here, whilst inspiring others on my way” (Miss Bunting – Science)</a:t>
            </a:r>
          </a:p>
        </p:txBody>
      </p:sp>
      <p:sp>
        <p:nvSpPr>
          <p:cNvPr id="22" name="Rectangle 21">
            <a:extLst>
              <a:ext uri="{FF2B5EF4-FFF2-40B4-BE49-F238E27FC236}">
                <a16:creationId xmlns:a16="http://schemas.microsoft.com/office/drawing/2014/main" id="{4464304D-B4A3-4182-B301-FE6E9AA80263}"/>
              </a:ext>
            </a:extLst>
          </p:cNvPr>
          <p:cNvSpPr/>
          <p:nvPr/>
        </p:nvSpPr>
        <p:spPr>
          <a:xfrm>
            <a:off x="0" y="4547860"/>
            <a:ext cx="6858000" cy="62471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23319EB-DE49-4177-B49B-BC9446197DDD}"/>
              </a:ext>
            </a:extLst>
          </p:cNvPr>
          <p:cNvSpPr/>
          <p:nvPr/>
        </p:nvSpPr>
        <p:spPr>
          <a:xfrm>
            <a:off x="0" y="4483742"/>
            <a:ext cx="6868427" cy="62471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Trajan Pro" panose="02020502050506020301" pitchFamily="18" charset="0"/>
                <a:ea typeface="+mn-ea"/>
                <a:cs typeface="+mn-cs"/>
              </a:rPr>
              <a:t>SAFEGUARDING INFORMATION</a:t>
            </a:r>
          </a:p>
        </p:txBody>
      </p:sp>
      <p:sp>
        <p:nvSpPr>
          <p:cNvPr id="25" name="TextBox 24">
            <a:extLst>
              <a:ext uri="{FF2B5EF4-FFF2-40B4-BE49-F238E27FC236}">
                <a16:creationId xmlns:a16="http://schemas.microsoft.com/office/drawing/2014/main" id="{0471B286-0F77-457E-A7B7-B19D413DE976}"/>
              </a:ext>
            </a:extLst>
          </p:cNvPr>
          <p:cNvSpPr txBox="1"/>
          <p:nvPr/>
        </p:nvSpPr>
        <p:spPr>
          <a:xfrm>
            <a:off x="50742" y="5108452"/>
            <a:ext cx="6756516" cy="403956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srgbClr val="000000"/>
                </a:solidFill>
                <a:effectLst/>
                <a:uLnTx/>
                <a:uFillTx/>
                <a:latin typeface="Trebuchet MS" panose="020B0603020202020204" pitchFamily="34" charset="0"/>
                <a:ea typeface="Calibri" panose="020F0502020204030204" pitchFamily="34" charset="0"/>
                <a:cs typeface="+mn-cs"/>
              </a:rPr>
              <a:t>Murray Park School shares a commitment to safeguard and promote the welfare of children and young people. Our commitment is underpinned by robust processes and procedures that seek to maximise opportunity, minimise risk and continuously promote a culture that embraces the ethos of safeguarding amongst our workforce.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srgbClr val="000000"/>
                </a:solidFill>
                <a:effectLst/>
                <a:uLnTx/>
                <a:uFillTx/>
                <a:latin typeface="Trebuchet MS" panose="020B0603020202020204" pitchFamily="34" charset="0"/>
                <a:ea typeface="Calibri" panose="020F0502020204030204" pitchFamily="34" charset="0"/>
                <a:cs typeface="+mn-cs"/>
              </a:rPr>
              <a:t>This post is Exempt from the Rehabilitation of Offenders Act 1974 and the amendments to the Exceptions Order 1975, 2013 and 2020 and is subject to an enhanced DBS Disclosure check.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350" b="1" i="0" u="none" strike="noStrike" kern="1200" cap="none" spc="0" normalizeH="0" baseline="0" noProof="0">
              <a:ln>
                <a:noFill/>
              </a:ln>
              <a:solidFill>
                <a:prstClr val="black"/>
              </a:solidFill>
              <a:effectLst/>
              <a:uLnTx/>
              <a:uFillTx/>
              <a:latin typeface="Trebuchet MS" panose="020B0603020202020204" pitchFamily="34" charset="0"/>
              <a:ea typeface="Times New Roman" panose="02020603050405020304" pitchFamily="18"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prstClr val="black"/>
                </a:solidFill>
                <a:effectLst/>
                <a:uLnTx/>
                <a:uFillTx/>
                <a:latin typeface="Trebuchet MS" panose="020B0603020202020204" pitchFamily="34" charset="0"/>
                <a:ea typeface="Times New Roman" panose="02020603050405020304" pitchFamily="18" charset="0"/>
                <a:cs typeface="+mn-cs"/>
              </a:rPr>
              <a:t>Recruitment Information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black"/>
                </a:solidFill>
                <a:effectLst/>
                <a:uLnTx/>
                <a:uFillTx/>
                <a:latin typeface="Trebuchet MS" panose="020B0603020202020204" pitchFamily="34" charset="0"/>
                <a:ea typeface="Times New Roman" panose="02020603050405020304" pitchFamily="18" charset="0"/>
                <a:cs typeface="+mn-cs"/>
              </a:rPr>
              <a:t>The application form must be completed in line with our Important Recruitment Information section on the school website.  It is an offence to apply for the role if you are barred from engaging in regulated activity relevant to children.</a:t>
            </a: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1350" b="0" i="0" u="none" strike="noStrike" kern="1200" cap="none" spc="0" normalizeH="0" baseline="0" noProof="0">
                <a:ln>
                  <a:noFill/>
                </a:ln>
                <a:solidFill>
                  <a:prstClr val="black"/>
                </a:solidFill>
                <a:effectLst/>
                <a:uLnTx/>
                <a:uFillTx/>
                <a:latin typeface="Trebuchet MS" panose="020B0603020202020204" pitchFamily="34" charset="0"/>
                <a:ea typeface="Calibri" panose="020F0502020204030204" pitchFamily="34" charset="0"/>
                <a:cs typeface="Calibri" panose="020F0502020204030204" pitchFamily="34" charset="0"/>
              </a:rPr>
              <a:t>Child Protection and Safeguarding Policy </a:t>
            </a:r>
            <a:endParaRPr kumimoji="0" lang="en-GB" sz="1350" b="0" i="0" u="none" strike="noStrike" kern="1200" cap="none" spc="0" normalizeH="0" baseline="0" noProof="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endParaRP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1350" b="0" i="0" u="none" strike="noStrike" kern="1200" cap="none" spc="0" normalizeH="0" baseline="0" noProof="0">
                <a:ln>
                  <a:noFill/>
                </a:ln>
                <a:solidFill>
                  <a:prstClr val="black"/>
                </a:solidFill>
                <a:effectLst/>
                <a:uLnTx/>
                <a:uFillTx/>
                <a:latin typeface="Trebuchet MS" panose="020B0603020202020204" pitchFamily="34" charset="0"/>
                <a:ea typeface="Calibri" panose="020F0502020204030204" pitchFamily="34" charset="0"/>
                <a:cs typeface="Calibri" panose="020F0502020204030204" pitchFamily="34" charset="0"/>
              </a:rPr>
              <a:t>Recruitment of Ex Offenders  </a:t>
            </a:r>
            <a:endParaRPr kumimoji="0" lang="en-GB" sz="1350" b="0" i="0" u="none" strike="noStrike" kern="1200" cap="none" spc="0" normalizeH="0" baseline="0" noProof="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endParaRP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1350" b="0" i="0" u="none" strike="noStrike" kern="1200" cap="none" spc="0" normalizeH="0" baseline="0" noProof="0">
                <a:ln>
                  <a:noFill/>
                </a:ln>
                <a:solidFill>
                  <a:prstClr val="black"/>
                </a:solidFill>
                <a:effectLst/>
                <a:uLnTx/>
                <a:uFillTx/>
                <a:latin typeface="Trebuchet MS" panose="020B0603020202020204" pitchFamily="34" charset="0"/>
                <a:ea typeface="Calibri" panose="020F0502020204030204" pitchFamily="34" charset="0"/>
                <a:cs typeface="Calibri" panose="020F0502020204030204" pitchFamily="34" charset="0"/>
              </a:rPr>
              <a:t>The Equality and Diversity Form</a:t>
            </a:r>
            <a:endParaRPr kumimoji="0" lang="en-GB" sz="1350" b="0" i="0" u="none" strike="noStrike" kern="1200" cap="none" spc="0" normalizeH="0" baseline="0" noProof="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endParaRP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1350" b="0" i="0" u="none" strike="noStrike" kern="1200" cap="none" spc="0" normalizeH="0" baseline="0" noProof="0">
                <a:ln>
                  <a:noFill/>
                </a:ln>
                <a:solidFill>
                  <a:prstClr val="black"/>
                </a:solidFill>
                <a:effectLst/>
                <a:uLnTx/>
                <a:uFillTx/>
                <a:latin typeface="Trebuchet MS" panose="020B0603020202020204" pitchFamily="34" charset="0"/>
                <a:ea typeface="Calibri" panose="020F0502020204030204" pitchFamily="34" charset="0"/>
                <a:cs typeface="Calibri" panose="020F0502020204030204" pitchFamily="34" charset="0"/>
              </a:rPr>
              <a:t>GDPR Privacy Notice</a:t>
            </a:r>
            <a:endParaRPr kumimoji="0" lang="en-GB" sz="1350" b="0" i="0" u="none" strike="noStrike" kern="1200" cap="none" spc="0" normalizeH="0" baseline="0" noProof="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black"/>
                </a:solidFill>
                <a:effectLst/>
                <a:uLnTx/>
                <a:uFillTx/>
                <a:latin typeface="Trebuchet MS" panose="020B0603020202020204" pitchFamily="34" charset="0"/>
                <a:ea typeface="Times New Roman" panose="02020603050405020304" pitchFamily="18" charset="0"/>
                <a:cs typeface="+mn-cs"/>
              </a:rPr>
              <a:t>   Recruitment Policy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black"/>
                </a:solidFill>
                <a:effectLst/>
                <a:uLnTx/>
                <a:uFillTx/>
                <a:latin typeface="Trebuchet MS" panose="020B0603020202020204" pitchFamily="34" charset="0"/>
                <a:ea typeface="Times New Roman" panose="02020603050405020304" pitchFamily="18" charset="0"/>
                <a:cs typeface="+mn-cs"/>
              </a:rPr>
              <a:t>These documents can be found using following the link: </a:t>
            </a:r>
            <a:r>
              <a:rPr kumimoji="0" lang="en-GB" sz="1350" b="0" i="0" u="sng" strike="noStrike" kern="1200" cap="none" spc="0" normalizeH="0" baseline="0" noProof="0">
                <a:ln>
                  <a:noFill/>
                </a:ln>
                <a:solidFill>
                  <a:srgbClr val="0563C1"/>
                </a:solidFill>
                <a:effectLst/>
                <a:uLnTx/>
                <a:uFillTx/>
                <a:latin typeface="Trebuchet MS" panose="020B0603020202020204" pitchFamily="34" charset="0"/>
                <a:ea typeface="Times New Roman" panose="02020603050405020304" pitchFamily="18" charset="0"/>
                <a:cs typeface="+mn-cs"/>
                <a:hlinkClick r:id="rId4"/>
              </a:rPr>
              <a:t>https://www.murraypark.derby.sch.uk/key-information/vacancies/</a:t>
            </a:r>
            <a:endParaRPr kumimoji="0" lang="en-GB" sz="1350" b="0" i="0" u="none" strike="noStrike" kern="1200" cap="none" spc="0" normalizeH="0" baseline="0" noProof="0">
              <a:ln>
                <a:noFill/>
              </a:ln>
              <a:solidFill>
                <a:prstClr val="black"/>
              </a:solidFill>
              <a:effectLst/>
              <a:uLnTx/>
              <a:uFillTx/>
              <a:latin typeface="Trebuchet MS" panose="020B0603020202020204" pitchFamily="34" charset="0"/>
              <a:ea typeface="Times New Roman" panose="02020603050405020304" pitchFamily="18" charset="0"/>
              <a:cs typeface="+mn-cs"/>
            </a:endParaRPr>
          </a:p>
        </p:txBody>
      </p:sp>
      <p:graphicFrame>
        <p:nvGraphicFramePr>
          <p:cNvPr id="4" name="Table 4">
            <a:extLst>
              <a:ext uri="{FF2B5EF4-FFF2-40B4-BE49-F238E27FC236}">
                <a16:creationId xmlns:a16="http://schemas.microsoft.com/office/drawing/2014/main" id="{C97BA69F-7A7C-2B2B-1B9C-D08EE35131E5}"/>
              </a:ext>
            </a:extLst>
          </p:cNvPr>
          <p:cNvGraphicFramePr>
            <a:graphicFrameLocks noGrp="1"/>
          </p:cNvGraphicFramePr>
          <p:nvPr/>
        </p:nvGraphicFramePr>
        <p:xfrm>
          <a:off x="83613" y="1364706"/>
          <a:ext cx="6690774" cy="3066823"/>
        </p:xfrm>
        <a:graphic>
          <a:graphicData uri="http://schemas.openxmlformats.org/drawingml/2006/table">
            <a:tbl>
              <a:tblPr firstRow="1" bandRow="1">
                <a:tableStyleId>{5940675A-B579-460E-94D1-54222C63F5DA}</a:tableStyleId>
              </a:tblPr>
              <a:tblGrid>
                <a:gridCol w="1265502">
                  <a:extLst>
                    <a:ext uri="{9D8B030D-6E8A-4147-A177-3AD203B41FA5}">
                      <a16:colId xmlns:a16="http://schemas.microsoft.com/office/drawing/2014/main" val="2182446432"/>
                    </a:ext>
                  </a:extLst>
                </a:gridCol>
                <a:gridCol w="5425272">
                  <a:extLst>
                    <a:ext uri="{9D8B030D-6E8A-4147-A177-3AD203B41FA5}">
                      <a16:colId xmlns:a16="http://schemas.microsoft.com/office/drawing/2014/main" val="3935978199"/>
                    </a:ext>
                  </a:extLst>
                </a:gridCol>
              </a:tblGrid>
              <a:tr h="765765">
                <a:tc>
                  <a:txBody>
                    <a:bodyPr/>
                    <a:lstStyle/>
                    <a:p>
                      <a:pPr algn="l"/>
                      <a:r>
                        <a:rPr lang="en-GB" b="0">
                          <a:solidFill>
                            <a:schemeClr val="bg1"/>
                          </a:solidFill>
                        </a:rPr>
                        <a:t>Quality of Education</a:t>
                      </a:r>
                    </a:p>
                  </a:txBody>
                  <a:tcPr anchor="ctr">
                    <a:solidFill>
                      <a:srgbClr val="002060"/>
                    </a:solidFill>
                  </a:tcPr>
                </a:tc>
                <a:tc>
                  <a:txBody>
                    <a:bodyPr/>
                    <a:lstStyle/>
                    <a:p>
                      <a:r>
                        <a:rPr lang="en-GB" sz="1350" b="0" kern="1200" dirty="0">
                          <a:solidFill>
                            <a:sysClr val="windowText" lastClr="000000"/>
                          </a:solidFill>
                          <a:effectLst/>
                        </a:rPr>
                        <a:t>“Leaders have designed an ambitious curriculum that allows pupils to learn a broad range of knowledge.”</a:t>
                      </a:r>
                    </a:p>
                    <a:p>
                      <a:r>
                        <a:rPr lang="en-GB" sz="1350" b="0" kern="1200" dirty="0">
                          <a:solidFill>
                            <a:sysClr val="windowText" lastClr="000000"/>
                          </a:solidFill>
                          <a:effectLst/>
                        </a:rPr>
                        <a:t>“Leaders have planned assessments to check pupils' understanding.”</a:t>
                      </a:r>
                      <a:endParaRPr lang="en-GB" sz="1350" b="0" kern="1200" dirty="0">
                        <a:solidFill>
                          <a:sysClr val="windowText" lastClr="000000"/>
                        </a:solidFill>
                        <a:effectLst/>
                        <a:latin typeface="+mn-lt"/>
                        <a:ea typeface="+mn-ea"/>
                        <a:cs typeface="+mn-cs"/>
                      </a:endParaRPr>
                    </a:p>
                  </a:txBody>
                  <a:tcPr/>
                </a:tc>
                <a:extLst>
                  <a:ext uri="{0D108BD9-81ED-4DB2-BD59-A6C34878D82A}">
                    <a16:rowId xmlns:a16="http://schemas.microsoft.com/office/drawing/2014/main" val="905779583"/>
                  </a:ext>
                </a:extLst>
              </a:tr>
              <a:tr h="765765">
                <a:tc>
                  <a:txBody>
                    <a:bodyPr/>
                    <a:lstStyle/>
                    <a:p>
                      <a:pPr algn="l"/>
                      <a:r>
                        <a:rPr lang="en-GB" b="0">
                          <a:solidFill>
                            <a:schemeClr val="bg1"/>
                          </a:solidFill>
                        </a:rPr>
                        <a:t>Behaviour and Attitudes</a:t>
                      </a:r>
                    </a:p>
                  </a:txBody>
                  <a:tcPr anchor="ctr">
                    <a:solidFill>
                      <a:srgbClr val="002060"/>
                    </a:solidFill>
                  </a:tcPr>
                </a:tc>
                <a:tc>
                  <a:txBody>
                    <a:bodyPr/>
                    <a:lstStyle/>
                    <a:p>
                      <a:r>
                        <a:rPr lang="en-GB" sz="1350" b="0" kern="1200" dirty="0">
                          <a:solidFill>
                            <a:sysClr val="windowText" lastClr="000000"/>
                          </a:solidFill>
                          <a:effectLst/>
                        </a:rPr>
                        <a:t>“Pupils are happy and safe at Murray Park. They know teachers acre about them.”</a:t>
                      </a:r>
                    </a:p>
                    <a:p>
                      <a:r>
                        <a:rPr lang="en-GB" sz="1350" b="0" kern="1200" dirty="0">
                          <a:solidFill>
                            <a:sysClr val="windowText" lastClr="000000"/>
                          </a:solidFill>
                          <a:effectLst/>
                        </a:rPr>
                        <a:t>“Leaders have ensured that classrooms are places where pupils can learn.”</a:t>
                      </a:r>
                      <a:endParaRPr lang="en-GB" sz="1350" b="0" kern="1200" dirty="0">
                        <a:solidFill>
                          <a:sysClr val="windowText" lastClr="000000"/>
                        </a:solidFill>
                        <a:effectLst/>
                        <a:latin typeface="+mn-lt"/>
                        <a:ea typeface="+mn-ea"/>
                        <a:cs typeface="+mn-cs"/>
                      </a:endParaRPr>
                    </a:p>
                  </a:txBody>
                  <a:tcPr/>
                </a:tc>
                <a:extLst>
                  <a:ext uri="{0D108BD9-81ED-4DB2-BD59-A6C34878D82A}">
                    <a16:rowId xmlns:a16="http://schemas.microsoft.com/office/drawing/2014/main" val="1111569241"/>
                  </a:ext>
                </a:extLst>
              </a:tr>
              <a:tr h="988084">
                <a:tc>
                  <a:txBody>
                    <a:bodyPr/>
                    <a:lstStyle/>
                    <a:p>
                      <a:pPr algn="l"/>
                      <a:r>
                        <a:rPr lang="en-GB" b="0">
                          <a:solidFill>
                            <a:schemeClr val="bg1"/>
                          </a:solidFill>
                        </a:rPr>
                        <a:t>Personal Development</a:t>
                      </a:r>
                    </a:p>
                  </a:txBody>
                  <a:tcPr anchor="ctr">
                    <a:solidFill>
                      <a:srgbClr val="002060"/>
                    </a:solidFill>
                  </a:tcPr>
                </a:tc>
                <a:tc>
                  <a:txBody>
                    <a:bodyPr/>
                    <a:lstStyle/>
                    <a:p>
                      <a:r>
                        <a:rPr lang="en-GB" sz="1350" b="0" kern="1200" dirty="0">
                          <a:solidFill>
                            <a:sysClr val="windowText" lastClr="000000"/>
                          </a:solidFill>
                          <a:effectLst/>
                        </a:rPr>
                        <a:t>“The 'Charter for Success' encourages pupils to engage in activities such as theatre trips and cookery.”</a:t>
                      </a:r>
                    </a:p>
                    <a:p>
                      <a:r>
                        <a:rPr lang="en-GB" sz="1350" b="0" kern="1200" dirty="0">
                          <a:solidFill>
                            <a:sysClr val="windowText" lastClr="000000"/>
                          </a:solidFill>
                          <a:effectLst/>
                        </a:rPr>
                        <a:t>“Leaders ensure that all pupils have opportunities to gain different cultural experiences.”</a:t>
                      </a:r>
                      <a:endParaRPr lang="en-GB" sz="1350" b="0" kern="1200" dirty="0">
                        <a:solidFill>
                          <a:sysClr val="windowText" lastClr="000000"/>
                        </a:solidFill>
                        <a:effectLst/>
                        <a:latin typeface="+mn-lt"/>
                        <a:ea typeface="+mn-ea"/>
                        <a:cs typeface="+mn-cs"/>
                      </a:endParaRPr>
                    </a:p>
                  </a:txBody>
                  <a:tcPr/>
                </a:tc>
                <a:extLst>
                  <a:ext uri="{0D108BD9-81ED-4DB2-BD59-A6C34878D82A}">
                    <a16:rowId xmlns:a16="http://schemas.microsoft.com/office/drawing/2014/main" val="2258748755"/>
                  </a:ext>
                </a:extLst>
              </a:tr>
              <a:tr h="547209">
                <a:tc>
                  <a:txBody>
                    <a:bodyPr/>
                    <a:lstStyle/>
                    <a:p>
                      <a:pPr algn="l"/>
                      <a:r>
                        <a:rPr lang="en-GB" b="0">
                          <a:solidFill>
                            <a:schemeClr val="bg1"/>
                          </a:solidFill>
                        </a:rPr>
                        <a:t>Leadership and Management </a:t>
                      </a:r>
                    </a:p>
                  </a:txBody>
                  <a:tcPr anchor="ctr">
                    <a:solidFill>
                      <a:srgbClr val="002060"/>
                    </a:solidFill>
                  </a:tcPr>
                </a:tc>
                <a:tc>
                  <a:txBody>
                    <a:bodyPr/>
                    <a:lstStyle/>
                    <a:p>
                      <a:r>
                        <a:rPr lang="en-GB" sz="1350" b="0" kern="1200" dirty="0">
                          <a:solidFill>
                            <a:sysClr val="windowText" lastClr="000000"/>
                          </a:solidFill>
                          <a:effectLst/>
                        </a:rPr>
                        <a:t>“Leaders have prioritised reading.”</a:t>
                      </a:r>
                    </a:p>
                    <a:p>
                      <a:r>
                        <a:rPr lang="en-GB" sz="1350" b="0" kern="1200" dirty="0">
                          <a:solidFill>
                            <a:sysClr val="windowText" lastClr="000000"/>
                          </a:solidFill>
                          <a:effectLst/>
                        </a:rPr>
                        <a:t>“Leaders have created a culture of safeguarding.”</a:t>
                      </a:r>
                      <a:endParaRPr lang="en-GB" sz="1350" b="0" kern="1200" dirty="0">
                        <a:solidFill>
                          <a:sysClr val="windowText" lastClr="000000"/>
                        </a:solidFill>
                        <a:effectLst/>
                        <a:latin typeface="+mn-lt"/>
                        <a:ea typeface="+mn-ea"/>
                        <a:cs typeface="+mn-cs"/>
                      </a:endParaRPr>
                    </a:p>
                  </a:txBody>
                  <a:tcPr/>
                </a:tc>
                <a:extLst>
                  <a:ext uri="{0D108BD9-81ED-4DB2-BD59-A6C34878D82A}">
                    <a16:rowId xmlns:a16="http://schemas.microsoft.com/office/drawing/2014/main" val="2363797438"/>
                  </a:ext>
                </a:extLst>
              </a:tr>
            </a:tbl>
          </a:graphicData>
        </a:graphic>
      </p:graphicFrame>
    </p:spTree>
    <p:extLst>
      <p:ext uri="{BB962C8B-B14F-4D97-AF65-F5344CB8AC3E}">
        <p14:creationId xmlns:p14="http://schemas.microsoft.com/office/powerpoint/2010/main" val="2138685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3512"/>
            <a:ext cx="6858000" cy="62471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0" y="1"/>
            <a:ext cx="6858000" cy="60443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Trajan Pro" panose="02020502050506020301" pitchFamily="18" charset="0"/>
                <a:ea typeface="+mn-ea"/>
                <a:cs typeface="+mn-cs"/>
              </a:rPr>
              <a:t>Staff Well-being</a:t>
            </a:r>
          </a:p>
        </p:txBody>
      </p:sp>
      <p:sp>
        <p:nvSpPr>
          <p:cNvPr id="12" name="Flowchart: Manual Input 11"/>
          <p:cNvSpPr/>
          <p:nvPr/>
        </p:nvSpPr>
        <p:spPr>
          <a:xfrm>
            <a:off x="0" y="9053996"/>
            <a:ext cx="6858000" cy="852004"/>
          </a:xfrm>
          <a:prstGeom prst="flowChartManualInp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6600"/>
              </a:solidFill>
              <a:effectLst/>
              <a:uLnTx/>
              <a:uFillTx/>
              <a:latin typeface="Calibri" panose="020F0502020204030204"/>
              <a:ea typeface="+mn-ea"/>
              <a:cs typeface="+mn-cs"/>
            </a:endParaRPr>
          </a:p>
        </p:txBody>
      </p:sp>
      <p:sp>
        <p:nvSpPr>
          <p:cNvPr id="3" name="Flowchart: Manual Input 2"/>
          <p:cNvSpPr/>
          <p:nvPr/>
        </p:nvSpPr>
        <p:spPr>
          <a:xfrm>
            <a:off x="0" y="9083243"/>
            <a:ext cx="6858000" cy="807203"/>
          </a:xfrm>
          <a:prstGeom prst="flowChartManualInpu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6600"/>
              </a:solidFill>
              <a:effectLst/>
              <a:uLnTx/>
              <a:uFillTx/>
              <a:latin typeface="Calibri" panose="020F0502020204030204"/>
              <a:ea typeface="+mn-ea"/>
              <a:cs typeface="+mn-cs"/>
            </a:endParaRPr>
          </a:p>
        </p:txBody>
      </p:sp>
      <p:pic>
        <p:nvPicPr>
          <p:cNvPr id="28" name="Picture 27"/>
          <p:cNvPicPr>
            <a:picLocks noChangeAspect="1"/>
          </p:cNvPicPr>
          <p:nvPr/>
        </p:nvPicPr>
        <p:blipFill>
          <a:blip r:embed="rId2"/>
          <a:stretch>
            <a:fillRect/>
          </a:stretch>
        </p:blipFill>
        <p:spPr>
          <a:xfrm>
            <a:off x="6122359" y="9192820"/>
            <a:ext cx="619156" cy="619156"/>
          </a:xfrm>
          <a:prstGeom prst="rect">
            <a:avLst/>
          </a:prstGeom>
        </p:spPr>
      </p:pic>
      <p:sp>
        <p:nvSpPr>
          <p:cNvPr id="2" name="Rectangle 1"/>
          <p:cNvSpPr/>
          <p:nvPr/>
        </p:nvSpPr>
        <p:spPr>
          <a:xfrm>
            <a:off x="0" y="682916"/>
            <a:ext cx="6858000"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Murray Park considers the well-being of staff to be important. Decisions in terms of staff support make well-being a priority. Anything that can be done to support staff in their role will be considered. See below for 10 things we do for staff-wellbeing: </a:t>
            </a:r>
          </a:p>
        </p:txBody>
      </p:sp>
      <p:graphicFrame>
        <p:nvGraphicFramePr>
          <p:cNvPr id="4" name="Table 4">
            <a:extLst>
              <a:ext uri="{FF2B5EF4-FFF2-40B4-BE49-F238E27FC236}">
                <a16:creationId xmlns:a16="http://schemas.microsoft.com/office/drawing/2014/main" id="{AAA689FA-FB0E-9BEB-FF46-ADBFDED033B2}"/>
              </a:ext>
            </a:extLst>
          </p:cNvPr>
          <p:cNvGraphicFramePr>
            <a:graphicFrameLocks noGrp="1"/>
          </p:cNvGraphicFramePr>
          <p:nvPr/>
        </p:nvGraphicFramePr>
        <p:xfrm>
          <a:off x="76199" y="1807328"/>
          <a:ext cx="6665316" cy="7166574"/>
        </p:xfrm>
        <a:graphic>
          <a:graphicData uri="http://schemas.openxmlformats.org/drawingml/2006/table">
            <a:tbl>
              <a:tblPr firstRow="1" bandRow="1">
                <a:tableStyleId>{2D5ABB26-0587-4C30-8999-92F81FD0307C}</a:tableStyleId>
              </a:tblPr>
              <a:tblGrid>
                <a:gridCol w="753141">
                  <a:extLst>
                    <a:ext uri="{9D8B030D-6E8A-4147-A177-3AD203B41FA5}">
                      <a16:colId xmlns:a16="http://schemas.microsoft.com/office/drawing/2014/main" val="1357715492"/>
                    </a:ext>
                  </a:extLst>
                </a:gridCol>
                <a:gridCol w="5912175">
                  <a:extLst>
                    <a:ext uri="{9D8B030D-6E8A-4147-A177-3AD203B41FA5}">
                      <a16:colId xmlns:a16="http://schemas.microsoft.com/office/drawing/2014/main" val="2916234703"/>
                    </a:ext>
                  </a:extLst>
                </a:gridCol>
              </a:tblGrid>
              <a:tr h="704846">
                <a:tc>
                  <a:txBody>
                    <a:bodyPr/>
                    <a:lstStyle/>
                    <a:p>
                      <a:endParaRPr lang="en-GB"/>
                    </a:p>
                  </a:txBody>
                  <a:tcPr anchor="ctr"/>
                </a:tc>
                <a:tc>
                  <a:txBody>
                    <a:bodyPr/>
                    <a:lstStyle/>
                    <a:p>
                      <a:r>
                        <a:rPr lang="en-GB" sz="1600" b="0"/>
                        <a:t>Opportunity for flexible working for all staff </a:t>
                      </a:r>
                      <a:endParaRPr lang="en-GB" sz="1600" b="0">
                        <a:latin typeface="Trebuchet MS" panose="020B0603020202020204" pitchFamily="34" charset="0"/>
                      </a:endParaRPr>
                    </a:p>
                  </a:txBody>
                  <a:tcPr anchor="ctr"/>
                </a:tc>
                <a:extLst>
                  <a:ext uri="{0D108BD9-81ED-4DB2-BD59-A6C34878D82A}">
                    <a16:rowId xmlns:a16="http://schemas.microsoft.com/office/drawing/2014/main" val="54926776"/>
                  </a:ext>
                </a:extLst>
              </a:tr>
              <a:tr h="704846">
                <a:tc>
                  <a:txBody>
                    <a:bodyPr/>
                    <a:lstStyle/>
                    <a:p>
                      <a:endParaRPr lang="en-GB"/>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b="0"/>
                        <a:t>A robust and centralised behaviour system, including an internal Alternative Provision. </a:t>
                      </a:r>
                      <a:endParaRPr lang="en-GB" sz="1600" b="0">
                        <a:latin typeface="Trebuchet MS" panose="020B0603020202020204" pitchFamily="34" charset="0"/>
                      </a:endParaRPr>
                    </a:p>
                  </a:txBody>
                  <a:tcPr anchor="ctr"/>
                </a:tc>
                <a:extLst>
                  <a:ext uri="{0D108BD9-81ED-4DB2-BD59-A6C34878D82A}">
                    <a16:rowId xmlns:a16="http://schemas.microsoft.com/office/drawing/2014/main" val="4059404412"/>
                  </a:ext>
                </a:extLst>
              </a:tr>
              <a:tr h="704846">
                <a:tc>
                  <a:txBody>
                    <a:bodyPr/>
                    <a:lstStyle/>
                    <a:p>
                      <a:endParaRPr lang="en-GB"/>
                    </a:p>
                  </a:txBody>
                  <a:tcPr anchor="ctr"/>
                </a:tc>
                <a:tc>
                  <a:txBody>
                    <a:bodyPr/>
                    <a:lstStyle/>
                    <a:p>
                      <a:r>
                        <a:rPr lang="en-GB" sz="1600" b="0"/>
                        <a:t>A designated, trained, mental health leader.</a:t>
                      </a:r>
                      <a:endParaRPr lang="en-GB" sz="1600" b="0">
                        <a:latin typeface="Trebuchet MS" panose="020B0603020202020204" pitchFamily="34" charset="0"/>
                      </a:endParaRPr>
                    </a:p>
                  </a:txBody>
                  <a:tcPr anchor="ctr"/>
                </a:tc>
                <a:extLst>
                  <a:ext uri="{0D108BD9-81ED-4DB2-BD59-A6C34878D82A}">
                    <a16:rowId xmlns:a16="http://schemas.microsoft.com/office/drawing/2014/main" val="2446322883"/>
                  </a:ext>
                </a:extLst>
              </a:tr>
              <a:tr h="704846">
                <a:tc>
                  <a:txBody>
                    <a:bodyPr/>
                    <a:lstStyle/>
                    <a:p>
                      <a:endParaRPr lang="en-GB"/>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b="0"/>
                        <a:t>A Leadership Team who fully consider staff workload and wellbeing when considering any changes to practice or systems. </a:t>
                      </a:r>
                      <a:endParaRPr lang="en-GB" sz="1600" b="0">
                        <a:latin typeface="Trebuchet MS" panose="020B0603020202020204" pitchFamily="34" charset="0"/>
                      </a:endParaRPr>
                    </a:p>
                  </a:txBody>
                  <a:tcPr anchor="ctr"/>
                </a:tc>
                <a:extLst>
                  <a:ext uri="{0D108BD9-81ED-4DB2-BD59-A6C34878D82A}">
                    <a16:rowId xmlns:a16="http://schemas.microsoft.com/office/drawing/2014/main" val="38908735"/>
                  </a:ext>
                </a:extLst>
              </a:tr>
              <a:tr h="704846">
                <a:tc>
                  <a:txBody>
                    <a:bodyPr/>
                    <a:lstStyle/>
                    <a:p>
                      <a:endParaRPr lang="en-GB"/>
                    </a:p>
                  </a:txBody>
                  <a:tcPr anchor="ctr"/>
                </a:tc>
                <a:tc>
                  <a:txBody>
                    <a:bodyPr/>
                    <a:lstStyle/>
                    <a:p>
                      <a:r>
                        <a:rPr lang="en-GB" sz="1600" b="0"/>
                        <a:t>Paid lunch duties, including a free meal. </a:t>
                      </a:r>
                      <a:endParaRPr lang="en-GB" sz="1600" b="0">
                        <a:latin typeface="Trebuchet MS" panose="020B0603020202020204" pitchFamily="34" charset="0"/>
                      </a:endParaRPr>
                    </a:p>
                  </a:txBody>
                  <a:tcPr anchor="ctr"/>
                </a:tc>
                <a:extLst>
                  <a:ext uri="{0D108BD9-81ED-4DB2-BD59-A6C34878D82A}">
                    <a16:rowId xmlns:a16="http://schemas.microsoft.com/office/drawing/2014/main" val="3882836116"/>
                  </a:ext>
                </a:extLst>
              </a:tr>
              <a:tr h="704846">
                <a:tc>
                  <a:txBody>
                    <a:bodyPr/>
                    <a:lstStyle/>
                    <a:p>
                      <a:endParaRPr lang="en-GB"/>
                    </a:p>
                  </a:txBody>
                  <a:tcPr anchor="ctr"/>
                </a:tc>
                <a:tc>
                  <a:txBody>
                    <a:bodyPr/>
                    <a:lstStyle/>
                    <a:p>
                      <a:r>
                        <a:rPr lang="en-GB" sz="1600" b="0" dirty="0"/>
                        <a:t>CPD for all staff, in all roles, including whole-school and opportunities for any bespoke courses. </a:t>
                      </a:r>
                      <a:endParaRPr lang="en-GB" sz="1600" b="0" dirty="0">
                        <a:latin typeface="Trebuchet MS" panose="020B0603020202020204" pitchFamily="34" charset="0"/>
                      </a:endParaRPr>
                    </a:p>
                  </a:txBody>
                  <a:tcPr anchor="ctr"/>
                </a:tc>
                <a:extLst>
                  <a:ext uri="{0D108BD9-81ED-4DB2-BD59-A6C34878D82A}">
                    <a16:rowId xmlns:a16="http://schemas.microsoft.com/office/drawing/2014/main" val="664418876"/>
                  </a:ext>
                </a:extLst>
              </a:tr>
              <a:tr h="704846">
                <a:tc>
                  <a:txBody>
                    <a:bodyPr/>
                    <a:lstStyle/>
                    <a:p>
                      <a:endParaRPr lang="en-GB"/>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b="0"/>
                        <a:t>Latest technology, including new laptops for teachers. </a:t>
                      </a:r>
                      <a:endParaRPr lang="en-GB" sz="1600" b="0">
                        <a:latin typeface="Trebuchet MS" panose="020B0603020202020204" pitchFamily="34" charset="0"/>
                      </a:endParaRPr>
                    </a:p>
                  </a:txBody>
                  <a:tcPr anchor="ctr"/>
                </a:tc>
                <a:extLst>
                  <a:ext uri="{0D108BD9-81ED-4DB2-BD59-A6C34878D82A}">
                    <a16:rowId xmlns:a16="http://schemas.microsoft.com/office/drawing/2014/main" val="3978745925"/>
                  </a:ext>
                </a:extLst>
              </a:tr>
              <a:tr h="704846">
                <a:tc>
                  <a:txBody>
                    <a:bodyPr/>
                    <a:lstStyle/>
                    <a:p>
                      <a:endParaRPr lang="en-GB"/>
                    </a:p>
                  </a:txBody>
                  <a:tcPr anchor="ctr"/>
                </a:tc>
                <a:tc>
                  <a:txBody>
                    <a:bodyPr/>
                    <a:lstStyle/>
                    <a:p>
                      <a:r>
                        <a:rPr lang="en-GB" sz="1600" b="0"/>
                        <a:t>A measured approach to data management, including meeting free weeks during data points. </a:t>
                      </a:r>
                      <a:endParaRPr lang="en-GB" sz="1600" b="0">
                        <a:latin typeface="Trebuchet MS" panose="020B0603020202020204" pitchFamily="34" charset="0"/>
                      </a:endParaRPr>
                    </a:p>
                  </a:txBody>
                  <a:tcPr anchor="ctr"/>
                </a:tc>
                <a:extLst>
                  <a:ext uri="{0D108BD9-81ED-4DB2-BD59-A6C34878D82A}">
                    <a16:rowId xmlns:a16="http://schemas.microsoft.com/office/drawing/2014/main" val="1686078352"/>
                  </a:ext>
                </a:extLst>
              </a:tr>
              <a:tr h="704846">
                <a:tc>
                  <a:txBody>
                    <a:bodyPr/>
                    <a:lstStyle/>
                    <a:p>
                      <a:endParaRPr lang="en-GB"/>
                    </a:p>
                  </a:txBody>
                  <a:tcPr anchor="ctr"/>
                </a:tc>
                <a:tc>
                  <a:txBody>
                    <a:bodyPr/>
                    <a:lstStyle/>
                    <a:p>
                      <a:r>
                        <a:rPr lang="en-GB" sz="1600" b="0"/>
                        <a:t>An approach to pedagogy that ensures we deliver high-quality teaching in each and every lesson, whilst giving staff professional autonomy. </a:t>
                      </a:r>
                      <a:endParaRPr lang="en-GB" sz="1600" b="0">
                        <a:latin typeface="Trebuchet MS" panose="020B0603020202020204" pitchFamily="34" charset="0"/>
                      </a:endParaRPr>
                    </a:p>
                  </a:txBody>
                  <a:tcPr anchor="ctr"/>
                </a:tc>
                <a:extLst>
                  <a:ext uri="{0D108BD9-81ED-4DB2-BD59-A6C34878D82A}">
                    <a16:rowId xmlns:a16="http://schemas.microsoft.com/office/drawing/2014/main" val="3130818889"/>
                  </a:ext>
                </a:extLst>
              </a:tr>
              <a:tr h="704846">
                <a:tc>
                  <a:txBody>
                    <a:bodyPr/>
                    <a:lstStyle/>
                    <a:p>
                      <a:endParaRPr lang="en-GB"/>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b="0" dirty="0"/>
                        <a:t>Staff social and sports events. </a:t>
                      </a:r>
                      <a:endParaRPr lang="en-GB" sz="1600" b="0" dirty="0">
                        <a:latin typeface="Trebuchet MS" panose="020B0603020202020204" pitchFamily="34" charset="0"/>
                      </a:endParaRPr>
                    </a:p>
                  </a:txBody>
                  <a:tcPr anchor="ctr"/>
                </a:tc>
                <a:extLst>
                  <a:ext uri="{0D108BD9-81ED-4DB2-BD59-A6C34878D82A}">
                    <a16:rowId xmlns:a16="http://schemas.microsoft.com/office/drawing/2014/main" val="3720181353"/>
                  </a:ext>
                </a:extLst>
              </a:tr>
            </a:tbl>
          </a:graphicData>
        </a:graphic>
      </p:graphicFrame>
      <p:pic>
        <p:nvPicPr>
          <p:cNvPr id="8" name="Graphic 7" descr="Pasta outline">
            <a:extLst>
              <a:ext uri="{FF2B5EF4-FFF2-40B4-BE49-F238E27FC236}">
                <a16:creationId xmlns:a16="http://schemas.microsoft.com/office/drawing/2014/main" id="{E4DFC2F6-1F58-EA91-F41B-584AF68C3F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585" y="4676874"/>
            <a:ext cx="623871" cy="623871"/>
          </a:xfrm>
          <a:prstGeom prst="rect">
            <a:avLst/>
          </a:prstGeom>
        </p:spPr>
      </p:pic>
      <p:pic>
        <p:nvPicPr>
          <p:cNvPr id="11" name="Graphic 10" descr="Lecturer outline">
            <a:extLst>
              <a:ext uri="{FF2B5EF4-FFF2-40B4-BE49-F238E27FC236}">
                <a16:creationId xmlns:a16="http://schemas.microsoft.com/office/drawing/2014/main" id="{1C06AA7C-C63F-656A-5B32-BAD1BD2AAC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6875" y="5403675"/>
            <a:ext cx="623872" cy="623872"/>
          </a:xfrm>
          <a:prstGeom prst="rect">
            <a:avLst/>
          </a:prstGeom>
        </p:spPr>
      </p:pic>
      <p:pic>
        <p:nvPicPr>
          <p:cNvPr id="14" name="Graphic 13" descr="Laptop outline">
            <a:extLst>
              <a:ext uri="{FF2B5EF4-FFF2-40B4-BE49-F238E27FC236}">
                <a16:creationId xmlns:a16="http://schemas.microsoft.com/office/drawing/2014/main" id="{AE53B9EA-9C35-7783-85DF-4BAD0848E35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1885" y="6085507"/>
            <a:ext cx="623872" cy="623872"/>
          </a:xfrm>
          <a:prstGeom prst="rect">
            <a:avLst/>
          </a:prstGeom>
        </p:spPr>
      </p:pic>
      <p:pic>
        <p:nvPicPr>
          <p:cNvPr id="17" name="Graphic 16" descr="Statistics outline">
            <a:extLst>
              <a:ext uri="{FF2B5EF4-FFF2-40B4-BE49-F238E27FC236}">
                <a16:creationId xmlns:a16="http://schemas.microsoft.com/office/drawing/2014/main" id="{9BAF427A-6F58-B115-391E-296D31DD11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685" y="6744228"/>
            <a:ext cx="738147" cy="738147"/>
          </a:xfrm>
          <a:prstGeom prst="rect">
            <a:avLst/>
          </a:prstGeom>
        </p:spPr>
      </p:pic>
      <p:pic>
        <p:nvPicPr>
          <p:cNvPr id="19" name="Graphic 18" descr="Classroom outline">
            <a:extLst>
              <a:ext uri="{FF2B5EF4-FFF2-40B4-BE49-F238E27FC236}">
                <a16:creationId xmlns:a16="http://schemas.microsoft.com/office/drawing/2014/main" id="{C1135B43-867E-D3C6-E124-D246A0BF6D1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3620" y="7591716"/>
            <a:ext cx="653264" cy="653264"/>
          </a:xfrm>
          <a:prstGeom prst="rect">
            <a:avLst/>
          </a:prstGeom>
        </p:spPr>
      </p:pic>
      <p:pic>
        <p:nvPicPr>
          <p:cNvPr id="21" name="Graphic 20" descr="Cycle with people outline">
            <a:extLst>
              <a:ext uri="{FF2B5EF4-FFF2-40B4-BE49-F238E27FC236}">
                <a16:creationId xmlns:a16="http://schemas.microsoft.com/office/drawing/2014/main" id="{069345D0-70DA-F53E-BD80-92B8E1518A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618" y="8241379"/>
            <a:ext cx="736366" cy="736366"/>
          </a:xfrm>
          <a:prstGeom prst="rect">
            <a:avLst/>
          </a:prstGeom>
        </p:spPr>
      </p:pic>
      <p:pic>
        <p:nvPicPr>
          <p:cNvPr id="26" name="Graphic 25" descr="Crown outline">
            <a:extLst>
              <a:ext uri="{FF2B5EF4-FFF2-40B4-BE49-F238E27FC236}">
                <a16:creationId xmlns:a16="http://schemas.microsoft.com/office/drawing/2014/main" id="{015D1A3D-65DB-0038-3823-5ED151778B4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40312" y="3923672"/>
            <a:ext cx="623872" cy="623872"/>
          </a:xfrm>
          <a:prstGeom prst="rect">
            <a:avLst/>
          </a:prstGeom>
        </p:spPr>
      </p:pic>
      <p:pic>
        <p:nvPicPr>
          <p:cNvPr id="29" name="Graphic 28" descr="Brain in head outline">
            <a:extLst>
              <a:ext uri="{FF2B5EF4-FFF2-40B4-BE49-F238E27FC236}">
                <a16:creationId xmlns:a16="http://schemas.microsoft.com/office/drawing/2014/main" id="{5E018882-E249-3DC2-BC7F-194C25E9264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49580" y="3241830"/>
            <a:ext cx="623873" cy="623873"/>
          </a:xfrm>
          <a:prstGeom prst="rect">
            <a:avLst/>
          </a:prstGeom>
        </p:spPr>
      </p:pic>
      <p:pic>
        <p:nvPicPr>
          <p:cNvPr id="31" name="Graphic 30" descr="Clock outline">
            <a:extLst>
              <a:ext uri="{FF2B5EF4-FFF2-40B4-BE49-F238E27FC236}">
                <a16:creationId xmlns:a16="http://schemas.microsoft.com/office/drawing/2014/main" id="{B15E07F7-ABE3-77E8-E813-DC8E7BB8687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23620" y="1837767"/>
            <a:ext cx="656159" cy="656159"/>
          </a:xfrm>
          <a:prstGeom prst="rect">
            <a:avLst/>
          </a:prstGeom>
        </p:spPr>
      </p:pic>
      <p:pic>
        <p:nvPicPr>
          <p:cNvPr id="33" name="Graphic 32" descr="Contract outline">
            <a:extLst>
              <a:ext uri="{FF2B5EF4-FFF2-40B4-BE49-F238E27FC236}">
                <a16:creationId xmlns:a16="http://schemas.microsoft.com/office/drawing/2014/main" id="{6E9994FD-75B2-0413-8D70-35EA5302463E}"/>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27785" y="2534665"/>
            <a:ext cx="645221" cy="645221"/>
          </a:xfrm>
          <a:prstGeom prst="rect">
            <a:avLst/>
          </a:prstGeom>
        </p:spPr>
      </p:pic>
      <p:sp>
        <p:nvSpPr>
          <p:cNvPr id="13" name="TextBox 12">
            <a:extLst>
              <a:ext uri="{FF2B5EF4-FFF2-40B4-BE49-F238E27FC236}">
                <a16:creationId xmlns:a16="http://schemas.microsoft.com/office/drawing/2014/main" id="{04C5A46A-C89F-291E-37AF-ECA9FA5ED271}"/>
              </a:ext>
            </a:extLst>
          </p:cNvPr>
          <p:cNvSpPr txBox="1"/>
          <p:nvPr/>
        </p:nvSpPr>
        <p:spPr>
          <a:xfrm>
            <a:off x="149580" y="9296533"/>
            <a:ext cx="6005874"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Trebuchet MS" panose="020B0603020202020204" pitchFamily="34" charset="0"/>
                <a:ea typeface="Calibri" panose="020F0502020204030204" pitchFamily="34" charset="0"/>
                <a:cs typeface="+mn-cs"/>
              </a:rPr>
              <a:t>“ Murray Park School is at the centre of the community and our students and this is their oasis”  (Mrs Drew – AP Lead)</a:t>
            </a:r>
          </a:p>
        </p:txBody>
      </p:sp>
    </p:spTree>
    <p:extLst>
      <p:ext uri="{BB962C8B-B14F-4D97-AF65-F5344CB8AC3E}">
        <p14:creationId xmlns:p14="http://schemas.microsoft.com/office/powerpoint/2010/main" val="3140631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723" y="642164"/>
            <a:ext cx="3444723" cy="8455648"/>
          </a:xfrm>
          <a:prstGeom prst="rect">
            <a:avLst/>
          </a:prstGeom>
        </p:spPr>
        <p:txBody>
          <a:bodyPr wrap="square">
            <a:spAutoFit/>
          </a:bodyPr>
          <a:lstStyle/>
          <a:p>
            <a:pPr algn="just">
              <a:lnSpc>
                <a:spcPct val="107000"/>
              </a:lnSpc>
              <a:spcAft>
                <a:spcPts val="800"/>
              </a:spcAft>
            </a:pPr>
            <a:r>
              <a:rPr lang="en-GB" sz="1350" dirty="0">
                <a:latin typeface="Trebuchet MS" panose="020B0603020202020204" pitchFamily="34" charset="0"/>
                <a:ea typeface="Calibri" panose="020F0502020204030204" pitchFamily="34" charset="0"/>
                <a:cs typeface="Times New Roman" panose="02020603050405020304" pitchFamily="18" charset="0"/>
              </a:rPr>
              <a:t>The Computing and Business department at Murray Park consists of three full time subject specialist and two experienced second subject teachers, delivering  Computing lessons at KS3, and as options subjects at KS4. Computing and Business subjects are continually popular with our students and we are very proud of the outcomes we support our students in achieving. Our staff boast a wealth of specific skills and experience, which we use to enthuse our students and develop inspirational schemes of work. </a:t>
            </a:r>
          </a:p>
          <a:p>
            <a:pPr algn="just">
              <a:lnSpc>
                <a:spcPct val="107000"/>
              </a:lnSpc>
              <a:spcAft>
                <a:spcPts val="800"/>
              </a:spcAft>
            </a:pPr>
            <a:endParaRPr lang="en-GB" sz="135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135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135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135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135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350" dirty="0">
                <a:latin typeface="Trebuchet MS" panose="020B0603020202020204" pitchFamily="34" charset="0"/>
                <a:ea typeface="Calibri" panose="020F0502020204030204" pitchFamily="34" charset="0"/>
                <a:cs typeface="Times New Roman" panose="02020603050405020304" pitchFamily="18" charset="0"/>
              </a:rPr>
              <a:t> </a:t>
            </a:r>
          </a:p>
          <a:p>
            <a:pPr algn="just">
              <a:lnSpc>
                <a:spcPct val="107000"/>
              </a:lnSpc>
              <a:spcAft>
                <a:spcPts val="800"/>
              </a:spcAft>
            </a:pPr>
            <a:endParaRPr lang="en-GB" sz="135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350" dirty="0">
                <a:latin typeface="Trebuchet MS" panose="020B0603020202020204" pitchFamily="34" charset="0"/>
                <a:ea typeface="Calibri" panose="020F0502020204030204" pitchFamily="34" charset="0"/>
                <a:cs typeface="Times New Roman" panose="02020603050405020304" pitchFamily="18" charset="0"/>
              </a:rPr>
              <a:t>The department is very well resourced, with four fully equipped air conditioned Computing rooms featuring a recently upgraded suite of computers as well as four smartboards with speakers. In addition to this we have two theory based classrooms again equipped with smart boards and speakers. The department has its own dedicated full colour laser printer and staff each have their own school provided work laptop. There is a dedicated staff room with separate workstation space for staff to work on in their own time if they so wish.</a:t>
            </a:r>
          </a:p>
        </p:txBody>
      </p:sp>
      <p:sp>
        <p:nvSpPr>
          <p:cNvPr id="9" name="Rectangle 8"/>
          <p:cNvSpPr/>
          <p:nvPr/>
        </p:nvSpPr>
        <p:spPr>
          <a:xfrm>
            <a:off x="0" y="33512"/>
            <a:ext cx="6858000" cy="62471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0" y="1"/>
            <a:ext cx="6858000" cy="60443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Trajan Pro" panose="02020502050506020301" pitchFamily="18" charset="0"/>
              </a:rPr>
              <a:t>Department Information</a:t>
            </a:r>
          </a:p>
        </p:txBody>
      </p:sp>
      <p:sp>
        <p:nvSpPr>
          <p:cNvPr id="12" name="Flowchart: Manual Input 11"/>
          <p:cNvSpPr/>
          <p:nvPr/>
        </p:nvSpPr>
        <p:spPr>
          <a:xfrm>
            <a:off x="-15723" y="9059728"/>
            <a:ext cx="6947688" cy="753415"/>
          </a:xfrm>
          <a:prstGeom prst="flowChartManualInp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6600"/>
              </a:solidFill>
            </a:endParaRPr>
          </a:p>
        </p:txBody>
      </p:sp>
      <p:sp>
        <p:nvSpPr>
          <p:cNvPr id="3" name="Flowchart: Manual Input 2"/>
          <p:cNvSpPr/>
          <p:nvPr/>
        </p:nvSpPr>
        <p:spPr>
          <a:xfrm>
            <a:off x="-15723" y="9099963"/>
            <a:ext cx="6889445" cy="814970"/>
          </a:xfrm>
          <a:prstGeom prst="flowChartManualInpu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6600"/>
              </a:solidFill>
            </a:endParaRPr>
          </a:p>
        </p:txBody>
      </p:sp>
      <p:pic>
        <p:nvPicPr>
          <p:cNvPr id="28" name="Picture 27"/>
          <p:cNvPicPr>
            <a:picLocks noChangeAspect="1"/>
          </p:cNvPicPr>
          <p:nvPr/>
        </p:nvPicPr>
        <p:blipFill>
          <a:blip r:embed="rId2"/>
          <a:stretch>
            <a:fillRect/>
          </a:stretch>
        </p:blipFill>
        <p:spPr>
          <a:xfrm>
            <a:off x="6106636" y="9202140"/>
            <a:ext cx="516980" cy="516980"/>
          </a:xfrm>
          <a:prstGeom prst="rect">
            <a:avLst/>
          </a:prstGeom>
        </p:spPr>
      </p:pic>
      <p:sp>
        <p:nvSpPr>
          <p:cNvPr id="4" name="Rectangle 3"/>
          <p:cNvSpPr/>
          <p:nvPr/>
        </p:nvSpPr>
        <p:spPr>
          <a:xfrm>
            <a:off x="3438272" y="666902"/>
            <a:ext cx="3429000" cy="8113631"/>
          </a:xfrm>
          <a:prstGeom prst="rect">
            <a:avLst/>
          </a:prstGeom>
        </p:spPr>
        <p:txBody>
          <a:bodyPr>
            <a:spAutoFit/>
          </a:bodyPr>
          <a:lstStyle/>
          <a:p>
            <a:pPr algn="just">
              <a:lnSpc>
                <a:spcPct val="107000"/>
              </a:lnSpc>
              <a:spcAft>
                <a:spcPts val="800"/>
              </a:spcAft>
            </a:pPr>
            <a:r>
              <a:rPr lang="en-GB" sz="1350" dirty="0">
                <a:latin typeface="Trebuchet MS" panose="020B0603020202020204" pitchFamily="34" charset="0"/>
                <a:ea typeface="Calibri" panose="020F0502020204030204" pitchFamily="34" charset="0"/>
                <a:cs typeface="Times New Roman" panose="02020603050405020304" pitchFamily="18" charset="0"/>
              </a:rPr>
              <a:t>Students have access to extra-curricular provisions run through the Computing and  Business department such as after school clubs and competitions run by staff, and the department hosts regular homework club sessions for students to catch up with their work after school if they do not have a computing provision at home. </a:t>
            </a:r>
          </a:p>
          <a:p>
            <a:pPr algn="just">
              <a:lnSpc>
                <a:spcPct val="107000"/>
              </a:lnSpc>
              <a:spcAft>
                <a:spcPts val="800"/>
              </a:spcAft>
            </a:pPr>
            <a:endParaRPr lang="en-GB" sz="135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135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135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135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135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135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135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135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350" dirty="0">
                <a:latin typeface="Trebuchet MS" panose="020B0603020202020204" pitchFamily="34" charset="0"/>
                <a:ea typeface="Calibri" panose="020F0502020204030204" pitchFamily="34" charset="0"/>
                <a:cs typeface="Times New Roman" panose="02020603050405020304" pitchFamily="18" charset="0"/>
              </a:rPr>
              <a:t>Our Key Stage Three provision aims to give students a balanced insight into the ‘Big Picture’ of computing through working with a range of hardware and software, ensuring engaging creative and practical tasks are blended supportively with challenging technical knowhow to ensure students make excellent progress throughout. Moving into Key Stage Four we offer a variety of courses to suit students’ interest and aspirations, following both GCSE and vocational courses. At all stages we tailor our teaching to ensure students continue to develop transferrable skills. </a:t>
            </a:r>
          </a:p>
        </p:txBody>
      </p:sp>
      <p:sp>
        <p:nvSpPr>
          <p:cNvPr id="17" name="Rectangle 16"/>
          <p:cNvSpPr/>
          <p:nvPr/>
        </p:nvSpPr>
        <p:spPr>
          <a:xfrm>
            <a:off x="60579" y="9223281"/>
            <a:ext cx="6304547" cy="738664"/>
          </a:xfrm>
          <a:prstGeom prst="rect">
            <a:avLst/>
          </a:prstGeom>
        </p:spPr>
        <p:txBody>
          <a:bodyPr wrap="square">
            <a:spAutoFit/>
          </a:bodyPr>
          <a:lstStyle/>
          <a:p>
            <a:pPr lvl="0"/>
            <a:r>
              <a:rPr lang="en-GB" sz="1350" dirty="0">
                <a:solidFill>
                  <a:prstClr val="white"/>
                </a:solidFill>
                <a:latin typeface="Trebuchet MS" panose="020B0603020202020204" pitchFamily="34" charset="0"/>
                <a:ea typeface="Calibri" panose="020F0502020204030204" pitchFamily="34" charset="0"/>
              </a:rPr>
              <a:t>“ Murray Park School is a great place to work. If you are passionate about making a difference to the lives of young people, this is the place to be” </a:t>
            </a:r>
          </a:p>
          <a:p>
            <a:pPr lvl="0"/>
            <a:r>
              <a:rPr lang="en-GB" sz="1350" dirty="0">
                <a:solidFill>
                  <a:prstClr val="white"/>
                </a:solidFill>
                <a:latin typeface="Trebuchet MS" panose="020B0603020202020204" pitchFamily="34" charset="0"/>
                <a:ea typeface="Calibri" panose="020F0502020204030204" pitchFamily="34" charset="0"/>
              </a:rPr>
              <a:t>(Mr Holland – PE)</a:t>
            </a:r>
          </a:p>
        </p:txBody>
      </p:sp>
      <p:pic>
        <p:nvPicPr>
          <p:cNvPr id="10" name="Picture 9" descr="A picture containing text, person, indoor, wall&#10;&#10;Description automatically generated">
            <a:extLst>
              <a:ext uri="{FF2B5EF4-FFF2-40B4-BE49-F238E27FC236}">
                <a16:creationId xmlns:a16="http://schemas.microsoft.com/office/drawing/2014/main" id="{0BB51778-A11E-49F8-92F0-2D13890B69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94" y="3589769"/>
            <a:ext cx="3179269" cy="2122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A picture containing text, person, indoor, electronics&#10;&#10;Description automatically generated">
            <a:extLst>
              <a:ext uri="{FF2B5EF4-FFF2-40B4-BE49-F238E27FC236}">
                <a16:creationId xmlns:a16="http://schemas.microsoft.com/office/drawing/2014/main" id="{031175AC-469C-44CA-AA50-28B4FAFC7D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59" r="3698" b="-1"/>
          <a:stretch/>
        </p:blipFill>
        <p:spPr>
          <a:xfrm>
            <a:off x="3582365" y="2642992"/>
            <a:ext cx="3093259" cy="21847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53291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3512"/>
            <a:ext cx="6858000" cy="62471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0" y="1"/>
            <a:ext cx="6858000" cy="60443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Trajan Pro" panose="02020502050506020301" pitchFamily="18" charset="0"/>
              </a:rPr>
              <a:t>JOB Advert</a:t>
            </a:r>
          </a:p>
        </p:txBody>
      </p:sp>
      <p:sp>
        <p:nvSpPr>
          <p:cNvPr id="12" name="Flowchart: Manual Input 11"/>
          <p:cNvSpPr/>
          <p:nvPr/>
        </p:nvSpPr>
        <p:spPr>
          <a:xfrm>
            <a:off x="0" y="9053996"/>
            <a:ext cx="6858000" cy="852004"/>
          </a:xfrm>
          <a:prstGeom prst="flowChartManualInp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6600"/>
              </a:solidFill>
            </a:endParaRPr>
          </a:p>
        </p:txBody>
      </p:sp>
      <p:sp>
        <p:nvSpPr>
          <p:cNvPr id="3" name="Flowchart: Manual Input 2"/>
          <p:cNvSpPr/>
          <p:nvPr/>
        </p:nvSpPr>
        <p:spPr>
          <a:xfrm>
            <a:off x="0" y="9098797"/>
            <a:ext cx="6858000" cy="807203"/>
          </a:xfrm>
          <a:prstGeom prst="flowChartManualInpu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i="1" dirty="0">
                <a:latin typeface="Trebuchet MS" panose="020B0603020202020204" pitchFamily="34" charset="0"/>
              </a:rPr>
              <a:t>Murray Park School is committed to safeguarding and promoting the welfare of children and appointment to this post is subject to a criminal record and background check and references</a:t>
            </a:r>
          </a:p>
        </p:txBody>
      </p:sp>
      <p:pic>
        <p:nvPicPr>
          <p:cNvPr id="28" name="Picture 27"/>
          <p:cNvPicPr>
            <a:picLocks noChangeAspect="1"/>
          </p:cNvPicPr>
          <p:nvPr/>
        </p:nvPicPr>
        <p:blipFill>
          <a:blip r:embed="rId2"/>
          <a:stretch>
            <a:fillRect/>
          </a:stretch>
        </p:blipFill>
        <p:spPr>
          <a:xfrm>
            <a:off x="6285396" y="9238146"/>
            <a:ext cx="483704" cy="483704"/>
          </a:xfrm>
          <a:prstGeom prst="rect">
            <a:avLst/>
          </a:prstGeom>
        </p:spPr>
      </p:pic>
      <p:sp>
        <p:nvSpPr>
          <p:cNvPr id="4" name="Rectangle 3"/>
          <p:cNvSpPr/>
          <p:nvPr/>
        </p:nvSpPr>
        <p:spPr>
          <a:xfrm>
            <a:off x="0" y="685154"/>
            <a:ext cx="6858000" cy="8993552"/>
          </a:xfrm>
          <a:prstGeom prst="rect">
            <a:avLst/>
          </a:prstGeom>
        </p:spPr>
        <p:txBody>
          <a:bodyPr wrap="square" lIns="91440" tIns="45720" rIns="91440" bIns="45720" anchor="t">
            <a:spAutoFit/>
          </a:bodyPr>
          <a:lstStyle/>
          <a:p>
            <a:pPr algn="ctr"/>
            <a:r>
              <a:rPr lang="en-GB" sz="1300" b="1" u="sng" dirty="0">
                <a:latin typeface="Trebuchet MS" panose="020B0603020202020204" pitchFamily="34" charset="0"/>
              </a:rPr>
              <a:t>Teacher of Computer Science/ICT</a:t>
            </a:r>
          </a:p>
          <a:p>
            <a:pPr algn="ctr"/>
            <a:r>
              <a:rPr lang="en-GB" sz="1300" b="1" u="sng" dirty="0">
                <a:latin typeface="Trebuchet MS" panose="020B0603020202020204" pitchFamily="34" charset="0"/>
              </a:rPr>
              <a:t>Full-time or Part-time and Temporary in the first instance:</a:t>
            </a:r>
            <a:endParaRPr lang="en-GB" sz="1300" u="sng" dirty="0">
              <a:latin typeface="Trebuchet MS" panose="020B0603020202020204" pitchFamily="34" charset="0"/>
            </a:endParaRPr>
          </a:p>
          <a:p>
            <a:endParaRPr lang="en-GB" sz="100" dirty="0">
              <a:latin typeface="Trebuchet MS" panose="020B0603020202020204" pitchFamily="34" charset="0"/>
            </a:endParaRPr>
          </a:p>
          <a:p>
            <a:r>
              <a:rPr lang="en-GB" sz="1200" b="1" dirty="0">
                <a:latin typeface="Trebuchet MS" panose="020B0603020202020204" pitchFamily="34" charset="0"/>
              </a:rPr>
              <a:t>Salary:</a:t>
            </a:r>
            <a:r>
              <a:rPr lang="en-GB" sz="1200" dirty="0">
                <a:latin typeface="Trebuchet MS" panose="020B0603020202020204" pitchFamily="34" charset="0"/>
              </a:rPr>
              <a:t>		Main Pay Scale/UPS</a:t>
            </a:r>
          </a:p>
          <a:p>
            <a:endParaRPr lang="en-GB" sz="1200" dirty="0">
              <a:latin typeface="Trebuchet MS" panose="020B0603020202020204" pitchFamily="34" charset="0"/>
            </a:endParaRPr>
          </a:p>
          <a:p>
            <a:r>
              <a:rPr lang="en-GB" sz="1200" b="1" dirty="0">
                <a:latin typeface="Trebuchet MS" panose="020B0603020202020204" pitchFamily="34" charset="0"/>
              </a:rPr>
              <a:t>Responsible to:</a:t>
            </a:r>
            <a:r>
              <a:rPr lang="en-GB" sz="1200" dirty="0">
                <a:latin typeface="Trebuchet MS" panose="020B0603020202020204" pitchFamily="34" charset="0"/>
              </a:rPr>
              <a:t>	The Head of Computing and Business</a:t>
            </a:r>
          </a:p>
          <a:p>
            <a:endParaRPr lang="en-GB" sz="1200" dirty="0">
              <a:latin typeface="Trebuchet MS" panose="020B0603020202020204" pitchFamily="34" charset="0"/>
            </a:endParaRPr>
          </a:p>
          <a:p>
            <a:r>
              <a:rPr lang="en-GB" sz="1200" b="1" dirty="0">
                <a:latin typeface="Trebuchet MS" panose="020B0603020202020204" pitchFamily="34" charset="0"/>
              </a:rPr>
              <a:t>Framework: To</a:t>
            </a:r>
            <a:r>
              <a:rPr lang="en-GB" sz="1200" dirty="0">
                <a:latin typeface="Trebuchet MS" panose="020B0603020202020204" pitchFamily="34" charset="0"/>
              </a:rPr>
              <a:t> work within the framework of teachers’ pay and conditions, current legislation and the policies of the school.</a:t>
            </a:r>
          </a:p>
          <a:p>
            <a:pPr>
              <a:spcAft>
                <a:spcPts val="0"/>
              </a:spcAft>
            </a:pPr>
            <a:endParaRPr lang="en-GB" sz="1200" dirty="0">
              <a:solidFill>
                <a:srgbClr val="222222"/>
              </a:solidFill>
              <a:latin typeface="Trebuchet MS" panose="020B0603020202020204" pitchFamily="34" charset="0"/>
              <a:ea typeface="Times New Roman" panose="02020603050405020304" pitchFamily="18" charset="0"/>
              <a:cs typeface="Times New Roman" panose="02020603050405020304" pitchFamily="18" charset="0"/>
            </a:endParaRPr>
          </a:p>
          <a:p>
            <a:r>
              <a:rPr lang="en-GB" sz="1200" dirty="0">
                <a:latin typeface="Trebuchet MS" panose="020B0603020202020204" pitchFamily="34" charset="0"/>
              </a:rPr>
              <a:t>Murray Park School is seeking to appoint a teacher of Computer Science/ICT to join our thriving department. The post will be temporary until July 2022 in the first instance, with the potential to become permanent. </a:t>
            </a:r>
            <a:r>
              <a:rPr lang="en-GB" sz="1200" dirty="0">
                <a:solidFill>
                  <a:srgbClr val="000000"/>
                </a:solidFill>
                <a:latin typeface="Trebuchet MS"/>
                <a:ea typeface="Times New Roman" panose="02020603050405020304" pitchFamily="18" charset="0"/>
                <a:cs typeface="Times New Roman"/>
              </a:rPr>
              <a:t>Murray Park School is a rewarding and professionally stimulating place to work. Over the last 3 years we have undergone a journey of rapid improvement; moving from a Requires Improvement Ofsted grading to Good in September 2022, along with a Progress 8 improvement of 0.64 to 0 from the 2019 figure, as well as now being over-subscribed. Never complacent, we are now on our next stage of development and seek high-quality staff to enable this. </a:t>
            </a:r>
            <a:endParaRPr lang="en-GB" sz="1200" dirty="0">
              <a:solidFill>
                <a:srgbClr val="000000"/>
              </a:solidFill>
              <a:latin typeface="Trebuchet MS"/>
              <a:ea typeface="Times New Roman" panose="02020603050405020304" pitchFamily="18" charset="0"/>
              <a:cs typeface="Times New Roman" panose="02020603050405020304" pitchFamily="18" charset="0"/>
            </a:endParaRPr>
          </a:p>
          <a:p>
            <a:endParaRPr lang="en-GB" sz="1200" dirty="0">
              <a:solidFill>
                <a:srgbClr val="FF0000"/>
              </a:solidFill>
              <a:latin typeface="Trebuchet MS" panose="020B0603020202020204" pitchFamily="34" charset="0"/>
            </a:endParaRPr>
          </a:p>
          <a:p>
            <a:r>
              <a:rPr lang="en-GB" sz="1200" dirty="0">
                <a:latin typeface="Trebuchet MS" panose="020B0603020202020204" pitchFamily="34" charset="0"/>
              </a:rPr>
              <a:t>The post is 0.6 working Wednesday to Friday; however, applications from candidates who would like working hours above this are welcome. Please state your preferred working arrangements on your letter of application. </a:t>
            </a:r>
          </a:p>
          <a:p>
            <a:r>
              <a:rPr lang="en-GB" sz="1200" dirty="0">
                <a:latin typeface="Trebuchet MS" panose="020B0603020202020204" pitchFamily="34" charset="0"/>
              </a:rPr>
              <a:t> </a:t>
            </a:r>
          </a:p>
          <a:p>
            <a:r>
              <a:rPr lang="en-GB" sz="1200" b="1" dirty="0">
                <a:effectLst/>
                <a:latin typeface="Trebuchet MS"/>
                <a:ea typeface="Calibri" panose="020F0502020204030204" pitchFamily="34" charset="0"/>
                <a:cs typeface="Times New Roman"/>
              </a:rPr>
              <a:t>The person appointed will have:</a:t>
            </a:r>
            <a:endParaRPr lang="en-GB" sz="1200" b="1" dirty="0">
              <a:latin typeface="Trebuchet MS"/>
              <a:cs typeface="Calibri"/>
            </a:endParaRPr>
          </a:p>
          <a:p>
            <a:pPr marL="742950" lvl="1" indent="-285750">
              <a:buFont typeface="Arial" panose="020B0604020202020204" pitchFamily="34" charset="0"/>
              <a:buChar char="•"/>
            </a:pPr>
            <a:r>
              <a:rPr lang="en-GB" sz="1200" dirty="0">
                <a:effectLst/>
                <a:latin typeface="Trebuchet MS"/>
                <a:ea typeface="Calibri" panose="020F0502020204030204" pitchFamily="34" charset="0"/>
                <a:cs typeface="Times New Roman"/>
              </a:rPr>
              <a:t>A passion for </a:t>
            </a:r>
            <a:r>
              <a:rPr lang="en-GB" sz="1200" dirty="0">
                <a:latin typeface="Trebuchet MS"/>
                <a:ea typeface="Calibri" panose="020F0502020204030204" pitchFamily="34" charset="0"/>
                <a:cs typeface="Times New Roman"/>
              </a:rPr>
              <a:t>ensuring the best outcomes for all students, including those who are part of disadvantaged and vulnerable groups. </a:t>
            </a:r>
          </a:p>
          <a:p>
            <a:pPr marL="742950" lvl="1" indent="-285750">
              <a:buFont typeface="Arial" panose="020B0604020202020204" pitchFamily="34" charset="0"/>
              <a:buChar char="•"/>
            </a:pPr>
            <a:r>
              <a:rPr lang="en-GB" sz="1200" dirty="0">
                <a:effectLst/>
                <a:latin typeface="Trebuchet MS"/>
                <a:ea typeface="Calibri" panose="020F0502020204030204" pitchFamily="34" charset="0"/>
                <a:cs typeface="Times New Roman"/>
              </a:rPr>
              <a:t>E</a:t>
            </a:r>
            <a:r>
              <a:rPr lang="en-GB" sz="1200" dirty="0">
                <a:latin typeface="Trebuchet MS"/>
                <a:ea typeface="Calibri" panose="020F0502020204030204" pitchFamily="34" charset="0"/>
                <a:cs typeface="Times New Roman"/>
              </a:rPr>
              <a:t>xcellent subject and pedagogical knowledge. </a:t>
            </a:r>
            <a:endParaRPr lang="en-GB" sz="1200" dirty="0">
              <a:effectLst/>
              <a:latin typeface="Trebuchet MS" panose="020B0603020202020204" pitchFamily="34" charset="0"/>
              <a:ea typeface="Calibri" panose="020F0502020204030204" pitchFamily="34" charset="0"/>
              <a:cs typeface="Times New Roman"/>
            </a:endParaRPr>
          </a:p>
          <a:p>
            <a:pPr marL="742950" lvl="1" indent="-285750">
              <a:buFont typeface="Arial" panose="020B0604020202020204" pitchFamily="34" charset="0"/>
              <a:buChar char="•"/>
            </a:pPr>
            <a:r>
              <a:rPr lang="en-GB" sz="1200" dirty="0">
                <a:effectLst/>
                <a:latin typeface="Trebuchet MS"/>
                <a:ea typeface="Calibri" panose="020F0502020204030204" pitchFamily="34" charset="0"/>
                <a:cs typeface="Times New Roman"/>
              </a:rPr>
              <a:t>Relentlessly high standards and expectations</a:t>
            </a:r>
            <a:r>
              <a:rPr lang="en-GB" sz="1200" dirty="0">
                <a:latin typeface="Trebuchet MS"/>
                <a:ea typeface="Calibri" panose="020F0502020204030204" pitchFamily="34" charset="0"/>
                <a:cs typeface="Times New Roman"/>
              </a:rPr>
              <a:t> of all students. </a:t>
            </a:r>
            <a:endParaRPr lang="en-GB" sz="1200" dirty="0">
              <a:effectLst/>
              <a:latin typeface="Trebuchet MS"/>
              <a:ea typeface="Calibri" panose="020F0502020204030204" pitchFamily="34" charset="0"/>
              <a:cs typeface="Times New Roman"/>
            </a:endParaRPr>
          </a:p>
          <a:p>
            <a:pPr marL="742950" lvl="1" indent="-285750">
              <a:buFont typeface="Arial" panose="020B0604020202020204" pitchFamily="34" charset="0"/>
              <a:buChar char="•"/>
            </a:pPr>
            <a:r>
              <a:rPr lang="en-GB" sz="1200" dirty="0">
                <a:latin typeface="Trebuchet MS"/>
                <a:ea typeface="Calibri" panose="020F0502020204030204" pitchFamily="34" charset="0"/>
                <a:cs typeface="Times New Roman"/>
              </a:rPr>
              <a:t>A commitment to continuous improvement of their own practice, irrelevant of job role, career stage or position. </a:t>
            </a:r>
            <a:endParaRPr lang="en-GB" sz="1200" dirty="0">
              <a:effectLst/>
              <a:latin typeface="Trebuchet MS"/>
              <a:ea typeface="Calibri" panose="020F0502020204030204" pitchFamily="34" charset="0"/>
              <a:cs typeface="Times New Roman"/>
            </a:endParaRPr>
          </a:p>
          <a:p>
            <a:pPr marL="285750" indent="-285750">
              <a:buFont typeface="Arial" panose="020B0604020202020204" pitchFamily="34" charset="0"/>
              <a:buChar char="•"/>
            </a:pPr>
            <a:endParaRPr lang="en-GB" sz="1200" b="1" dirty="0">
              <a:effectLst/>
              <a:latin typeface="Trebuchet MS" panose="020B0603020202020204" pitchFamily="34" charset="0"/>
              <a:ea typeface="Calibri" panose="020F0502020204030204" pitchFamily="34" charset="0"/>
              <a:cs typeface="Times New Roman" panose="02020603050405020304" pitchFamily="18" charset="0"/>
            </a:endParaRPr>
          </a:p>
          <a:p>
            <a:r>
              <a:rPr lang="en-GB" sz="1200" b="1" dirty="0">
                <a:latin typeface="Trebuchet MS"/>
                <a:ea typeface="Calibri" panose="020F0502020204030204" pitchFamily="34" charset="0"/>
                <a:cs typeface="Times New Roman"/>
              </a:rPr>
              <a:t>Staff at Murray Park School benefit from: </a:t>
            </a:r>
            <a:endParaRPr lang="en-GB" sz="1200" b="1" dirty="0">
              <a:latin typeface="Trebuchet MS"/>
              <a:ea typeface="Calibri" panose="020F0502020204030204" pitchFamily="34" charset="0"/>
              <a:cs typeface="Times New Roman" panose="02020603050405020304" pitchFamily="18" charset="0"/>
            </a:endParaRPr>
          </a:p>
          <a:p>
            <a:pPr marL="742950" lvl="1" indent="-285750">
              <a:buFont typeface="Arial"/>
              <a:buChar char="•"/>
            </a:pPr>
            <a:r>
              <a:rPr lang="en-GB" sz="1200" dirty="0">
                <a:latin typeface="Trebuchet MS"/>
                <a:ea typeface="Calibri" panose="020F0502020204030204" pitchFamily="34" charset="0"/>
                <a:cs typeface="Times New Roman"/>
              </a:rPr>
              <a:t>A positive approach to flexible working for all staff. </a:t>
            </a:r>
            <a:endParaRPr lang="en-GB" sz="1200" dirty="0">
              <a:latin typeface="Trebuchet MS"/>
              <a:ea typeface="Calibri" panose="020F0502020204030204" pitchFamily="34" charset="0"/>
              <a:cs typeface="Times New Roman" panose="02020603050405020304" pitchFamily="18" charset="0"/>
            </a:endParaRPr>
          </a:p>
          <a:p>
            <a:pPr marL="742950" lvl="1" indent="-285750">
              <a:buFont typeface="Arial"/>
              <a:buChar char="•"/>
            </a:pPr>
            <a:r>
              <a:rPr lang="en-GB" sz="1200" dirty="0">
                <a:latin typeface="Trebuchet MS"/>
                <a:ea typeface="Calibri" panose="020F0502020204030204" pitchFamily="34" charset="0"/>
                <a:cs typeface="Times New Roman"/>
              </a:rPr>
              <a:t>A Senior Leadership Team who prioritise staff well-being and consider this when launching any new systems or pedagogical approaches. </a:t>
            </a:r>
            <a:endParaRPr lang="en-GB" sz="1200" dirty="0">
              <a:latin typeface="Trebuchet MS"/>
              <a:ea typeface="Calibri" panose="020F0502020204030204" pitchFamily="34" charset="0"/>
              <a:cs typeface="Times New Roman" panose="02020603050405020304" pitchFamily="18" charset="0"/>
            </a:endParaRPr>
          </a:p>
          <a:p>
            <a:pPr marL="742950" lvl="1" indent="-285750">
              <a:buFont typeface="Arial"/>
              <a:buChar char="•"/>
            </a:pPr>
            <a:r>
              <a:rPr lang="en-GB" sz="1200" dirty="0">
                <a:latin typeface="Trebuchet MS"/>
                <a:ea typeface="Calibri" panose="020F0502020204030204" pitchFamily="34" charset="0"/>
                <a:cs typeface="Times New Roman"/>
              </a:rPr>
              <a:t>A robust and centralised behaviour system, including an internal Alternative Provision, to ensure learning in our classrooms is disruption free. </a:t>
            </a:r>
            <a:endParaRPr lang="en-GB" sz="1200" dirty="0">
              <a:latin typeface="Trebuchet MS"/>
              <a:ea typeface="Calibri" panose="020F0502020204030204" pitchFamily="34" charset="0"/>
              <a:cs typeface="Times New Roman" panose="02020603050405020304" pitchFamily="18" charset="0"/>
            </a:endParaRPr>
          </a:p>
          <a:p>
            <a:pPr marL="742950" lvl="1" indent="-285750">
              <a:buFont typeface="Arial"/>
              <a:buChar char="•"/>
            </a:pPr>
            <a:r>
              <a:rPr lang="en-GB" sz="1200" dirty="0">
                <a:latin typeface="Trebuchet MS"/>
                <a:ea typeface="Calibri" panose="020F0502020204030204" pitchFamily="34" charset="0"/>
                <a:cs typeface="Times New Roman"/>
              </a:rPr>
              <a:t>A whole-school CPD package which includes the sharing of recent research and best-practice. </a:t>
            </a:r>
            <a:endParaRPr lang="en-GB" sz="1200" dirty="0">
              <a:latin typeface="Trebuchet MS"/>
              <a:ea typeface="Calibri" panose="020F0502020204030204" pitchFamily="34" charset="0"/>
              <a:cs typeface="Times New Roman" panose="02020603050405020304" pitchFamily="18" charset="0"/>
            </a:endParaRPr>
          </a:p>
          <a:p>
            <a:pPr marL="742950" lvl="1" indent="-285750">
              <a:buFont typeface="Arial"/>
              <a:buChar char="•"/>
            </a:pPr>
            <a:r>
              <a:rPr lang="en-GB" sz="1200" dirty="0">
                <a:latin typeface="Trebuchet MS"/>
                <a:ea typeface="Calibri" panose="020F0502020204030204" pitchFamily="34" charset="0"/>
                <a:cs typeface="Times New Roman"/>
              </a:rPr>
              <a:t>An approach to pedagogy which ensures teachers teach the highest-quality lessons possible, whilst still allowing teachers the freedom to maintain professional autonomy. </a:t>
            </a:r>
            <a:endParaRPr lang="en-GB" sz="1200" dirty="0">
              <a:latin typeface="Trebuchet MS"/>
              <a:ea typeface="Calibri" panose="020F0502020204030204" pitchFamily="34" charset="0"/>
              <a:cs typeface="Times New Roman" panose="02020603050405020304" pitchFamily="18" charset="0"/>
            </a:endParaRPr>
          </a:p>
          <a:p>
            <a:pPr>
              <a:spcAft>
                <a:spcPts val="0"/>
              </a:spcAft>
            </a:pPr>
            <a:endParaRPr lang="en-GB" sz="1200" b="1" dirty="0">
              <a:latin typeface="Trebuchet MS" panose="020B0603020202020204" pitchFamily="34" charset="0"/>
              <a:ea typeface="Calibri" panose="020F0502020204030204" pitchFamily="34" charset="0"/>
              <a:cs typeface="Times New Roman" panose="02020603050405020304" pitchFamily="18" charset="0"/>
            </a:endParaRPr>
          </a:p>
          <a:p>
            <a:pPr>
              <a:spcAft>
                <a:spcPts val="0"/>
              </a:spcAft>
            </a:pPr>
            <a:r>
              <a:rPr lang="en-GB" sz="1200" b="1" dirty="0">
                <a:latin typeface="Trebuchet MS" panose="020B0603020202020204" pitchFamily="34" charset="0"/>
                <a:ea typeface="Calibri" panose="020F0502020204030204" pitchFamily="34" charset="0"/>
                <a:cs typeface="Times New Roman" panose="02020603050405020304" pitchFamily="18" charset="0"/>
              </a:rPr>
              <a:t>How to Apply</a:t>
            </a:r>
            <a:endParaRPr lang="en-GB" sz="1200" dirty="0">
              <a:latin typeface="Trebuchet MS" panose="020B0603020202020204" pitchFamily="34" charset="0"/>
              <a:ea typeface="Calibri" panose="020F0502020204030204" pitchFamily="34" charset="0"/>
              <a:cs typeface="Times New Roman" panose="02020603050405020304" pitchFamily="18" charset="0"/>
            </a:endParaRPr>
          </a:p>
          <a:p>
            <a:pPr>
              <a:spcAft>
                <a:spcPts val="0"/>
              </a:spcAft>
            </a:pPr>
            <a:r>
              <a:rPr lang="en-GB" sz="1200" dirty="0">
                <a:latin typeface="Trebuchet MS" panose="020B0603020202020204" pitchFamily="34" charset="0"/>
                <a:ea typeface="Calibri" panose="020F0502020204030204" pitchFamily="34" charset="0"/>
                <a:cs typeface="Times New Roman" panose="02020603050405020304" pitchFamily="18" charset="0"/>
              </a:rPr>
              <a:t>An application pack can be downloaded from the school website at http://murraypark.derby.sch.uk/key-information/vacancies or apply via TES Online. </a:t>
            </a:r>
          </a:p>
          <a:p>
            <a:pPr>
              <a:spcAft>
                <a:spcPts val="0"/>
              </a:spcAft>
            </a:pPr>
            <a:endParaRPr lang="en-GB" sz="1150" dirty="0">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300" b="1" dirty="0">
              <a:latin typeface="Trebuchet MS" panose="020B0603020202020204" pitchFamily="34" charset="0"/>
              <a:cs typeface="Times New Roman"/>
            </a:endParaRPr>
          </a:p>
        </p:txBody>
      </p:sp>
    </p:spTree>
    <p:extLst>
      <p:ext uri="{BB962C8B-B14F-4D97-AF65-F5344CB8AC3E}">
        <p14:creationId xmlns:p14="http://schemas.microsoft.com/office/powerpoint/2010/main" val="4015330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3512"/>
            <a:ext cx="6858000" cy="62471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0" y="1"/>
            <a:ext cx="6858000" cy="60443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Trajan Pro" panose="02020502050506020301" pitchFamily="18" charset="0"/>
              </a:rPr>
              <a:t>Roles and Responsibilities</a:t>
            </a:r>
          </a:p>
        </p:txBody>
      </p:sp>
      <p:sp>
        <p:nvSpPr>
          <p:cNvPr id="12" name="Flowchart: Manual Input 11"/>
          <p:cNvSpPr/>
          <p:nvPr/>
        </p:nvSpPr>
        <p:spPr>
          <a:xfrm>
            <a:off x="0" y="9082688"/>
            <a:ext cx="6858000" cy="823311"/>
          </a:xfrm>
          <a:prstGeom prst="flowChartManualInp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6600"/>
              </a:solidFill>
            </a:endParaRPr>
          </a:p>
        </p:txBody>
      </p:sp>
      <p:sp>
        <p:nvSpPr>
          <p:cNvPr id="3" name="Flowchart: Manual Input 2"/>
          <p:cNvSpPr/>
          <p:nvPr/>
        </p:nvSpPr>
        <p:spPr>
          <a:xfrm>
            <a:off x="0" y="9136476"/>
            <a:ext cx="6858000" cy="769524"/>
          </a:xfrm>
          <a:prstGeom prst="flowChartManualInpu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i="1" dirty="0">
                <a:latin typeface="Trebuchet MS" panose="020B0603020202020204" pitchFamily="34" charset="0"/>
              </a:rPr>
              <a:t>Murray Park School is committed to safeguarding and promoting the welfare of children and appointment to this post is subject to a criminal record and background check and references</a:t>
            </a:r>
          </a:p>
        </p:txBody>
      </p:sp>
      <p:pic>
        <p:nvPicPr>
          <p:cNvPr id="28" name="Picture 27"/>
          <p:cNvPicPr>
            <a:picLocks noChangeAspect="1"/>
          </p:cNvPicPr>
          <p:nvPr/>
        </p:nvPicPr>
        <p:blipFill>
          <a:blip r:embed="rId2"/>
          <a:stretch>
            <a:fillRect/>
          </a:stretch>
        </p:blipFill>
        <p:spPr>
          <a:xfrm>
            <a:off x="6285396" y="9238146"/>
            <a:ext cx="483704" cy="48370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726778416"/>
              </p:ext>
            </p:extLst>
          </p:nvPr>
        </p:nvGraphicFramePr>
        <p:xfrm>
          <a:off x="165100" y="749292"/>
          <a:ext cx="6464300" cy="2473960"/>
        </p:xfrm>
        <a:graphic>
          <a:graphicData uri="http://schemas.openxmlformats.org/drawingml/2006/table">
            <a:tbl>
              <a:tblPr firstRow="1" bandRow="1">
                <a:tableStyleId>{5C22544A-7EE6-4342-B048-85BDC9FD1C3A}</a:tableStyleId>
              </a:tblPr>
              <a:tblGrid>
                <a:gridCol w="6464300">
                  <a:extLst>
                    <a:ext uri="{9D8B030D-6E8A-4147-A177-3AD203B41FA5}">
                      <a16:colId xmlns:a16="http://schemas.microsoft.com/office/drawing/2014/main" val="2564249419"/>
                    </a:ext>
                  </a:extLst>
                </a:gridCol>
              </a:tblGrid>
              <a:tr h="370840">
                <a:tc>
                  <a:txBody>
                    <a:bodyPr/>
                    <a:lstStyle/>
                    <a:p>
                      <a:pPr algn="ctr"/>
                      <a:r>
                        <a:rPr lang="en-GB" sz="1200" dirty="0">
                          <a:solidFill>
                            <a:schemeClr val="bg1"/>
                          </a:solidFill>
                          <a:latin typeface="Trebuchet MS" panose="020B0603020202020204" pitchFamily="34" charset="0"/>
                        </a:rPr>
                        <a:t>Duties</a:t>
                      </a:r>
                      <a:r>
                        <a:rPr lang="en-GB" sz="1200" baseline="0" dirty="0">
                          <a:solidFill>
                            <a:schemeClr val="bg1"/>
                          </a:solidFill>
                          <a:latin typeface="Trebuchet MS" panose="020B0603020202020204" pitchFamily="34" charset="0"/>
                        </a:rPr>
                        <a:t> as a Classroom Teacher:</a:t>
                      </a:r>
                      <a:endParaRPr lang="en-GB" sz="1200" dirty="0">
                        <a:solidFill>
                          <a:schemeClr val="bg1"/>
                        </a:solidFill>
                        <a:latin typeface="Trebuchet MS" panose="020B0603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923039950"/>
                  </a:ext>
                </a:extLst>
              </a:tr>
              <a:tr h="370840">
                <a:tc>
                  <a:txBody>
                    <a:bodyPr/>
                    <a:lstStyle/>
                    <a:p>
                      <a:pPr marL="285750" lvl="0" indent="-285750">
                        <a:buFont typeface="Arial" panose="020B0604020202020204" pitchFamily="34" charset="0"/>
                        <a:buChar char="•"/>
                      </a:pPr>
                      <a:r>
                        <a:rPr lang="en-GB" sz="1200" kern="1200" dirty="0">
                          <a:solidFill>
                            <a:schemeClr val="dk1"/>
                          </a:solidFill>
                          <a:effectLst/>
                          <a:latin typeface="Trebuchet MS" panose="020B0603020202020204" pitchFamily="34" charset="0"/>
                          <a:ea typeface="+mn-ea"/>
                          <a:cs typeface="+mn-cs"/>
                        </a:rPr>
                        <a:t>Teaching in an agreed curriculum area</a:t>
                      </a:r>
                    </a:p>
                    <a:p>
                      <a:pPr marL="285750" lvl="0" indent="-285750">
                        <a:buFont typeface="Arial" panose="020B0604020202020204" pitchFamily="34" charset="0"/>
                        <a:buChar char="•"/>
                      </a:pPr>
                      <a:r>
                        <a:rPr lang="en-GB" sz="1200" kern="1200" dirty="0">
                          <a:solidFill>
                            <a:schemeClr val="dk1"/>
                          </a:solidFill>
                          <a:effectLst/>
                          <a:latin typeface="Trebuchet MS" panose="020B0603020202020204" pitchFamily="34" charset="0"/>
                          <a:ea typeface="+mn-ea"/>
                          <a:cs typeface="+mn-cs"/>
                        </a:rPr>
                        <a:t>Planning structured lessons that meet the needs of individual students </a:t>
                      </a:r>
                    </a:p>
                    <a:p>
                      <a:pPr marL="285750" lvl="0" indent="-285750">
                        <a:buFont typeface="Arial" panose="020B0604020202020204" pitchFamily="34" charset="0"/>
                        <a:buChar char="•"/>
                      </a:pPr>
                      <a:r>
                        <a:rPr lang="en-GB" sz="1200" kern="1200" dirty="0">
                          <a:solidFill>
                            <a:schemeClr val="dk1"/>
                          </a:solidFill>
                          <a:effectLst/>
                          <a:latin typeface="Trebuchet MS" panose="020B0603020202020204" pitchFamily="34" charset="0"/>
                          <a:ea typeface="+mn-ea"/>
                          <a:cs typeface="+mn-cs"/>
                        </a:rPr>
                        <a:t>Sharing plans and teaching resources with colleagues</a:t>
                      </a:r>
                    </a:p>
                    <a:p>
                      <a:pPr marL="285750" lvl="0" indent="-285750">
                        <a:buFont typeface="Arial" panose="020B0604020202020204" pitchFamily="34" charset="0"/>
                        <a:buChar char="•"/>
                      </a:pPr>
                      <a:r>
                        <a:rPr lang="en-GB" sz="1200" kern="1200" dirty="0">
                          <a:solidFill>
                            <a:schemeClr val="dk1"/>
                          </a:solidFill>
                          <a:effectLst/>
                          <a:latin typeface="Trebuchet MS" panose="020B0603020202020204" pitchFamily="34" charset="0"/>
                          <a:ea typeface="+mn-ea"/>
                          <a:cs typeface="+mn-cs"/>
                        </a:rPr>
                        <a:t>Maintaining records, marking and assessment of pupils’ work according to school and departmental policies, external examination and national curriculum requirements</a:t>
                      </a:r>
                    </a:p>
                    <a:p>
                      <a:pPr marL="285750" lvl="0" indent="-285750">
                        <a:buFont typeface="Arial" panose="020B0604020202020204" pitchFamily="34" charset="0"/>
                        <a:buChar char="•"/>
                      </a:pPr>
                      <a:r>
                        <a:rPr lang="en-GB" sz="1200" kern="1200" dirty="0">
                          <a:solidFill>
                            <a:schemeClr val="dk1"/>
                          </a:solidFill>
                          <a:effectLst/>
                          <a:latin typeface="Trebuchet MS" panose="020B0603020202020204" pitchFamily="34" charset="0"/>
                          <a:ea typeface="+mn-ea"/>
                          <a:cs typeface="+mn-cs"/>
                        </a:rPr>
                        <a:t>Reporting on pupils as required by the school policy and national curriculum requirements</a:t>
                      </a:r>
                    </a:p>
                    <a:p>
                      <a:pPr marL="285750" lvl="0" indent="-285750">
                        <a:buFont typeface="Arial" panose="020B0604020202020204" pitchFamily="34" charset="0"/>
                        <a:buChar char="•"/>
                      </a:pPr>
                      <a:r>
                        <a:rPr lang="en-GB" sz="1200" kern="1200" dirty="0">
                          <a:solidFill>
                            <a:schemeClr val="dk1"/>
                          </a:solidFill>
                          <a:effectLst/>
                          <a:latin typeface="Trebuchet MS" panose="020B0603020202020204" pitchFamily="34" charset="0"/>
                          <a:ea typeface="+mn-ea"/>
                          <a:cs typeface="+mn-cs"/>
                        </a:rPr>
                        <a:t>Using school procedures to maintain your teaching area/s to a standard that motivates pupils and meets health and safety requirements</a:t>
                      </a:r>
                    </a:p>
                    <a:p>
                      <a:pPr marL="285750" lvl="0" indent="-285750">
                        <a:buFont typeface="Arial" panose="020B0604020202020204" pitchFamily="34" charset="0"/>
                        <a:buChar char="•"/>
                      </a:pPr>
                      <a:r>
                        <a:rPr lang="en-GB" sz="1200" kern="1200" dirty="0">
                          <a:solidFill>
                            <a:schemeClr val="dk1"/>
                          </a:solidFill>
                          <a:effectLst/>
                          <a:latin typeface="Trebuchet MS" panose="020B0603020202020204" pitchFamily="34" charset="0"/>
                          <a:ea typeface="+mn-ea"/>
                          <a:cs typeface="+mn-cs"/>
                        </a:rPr>
                        <a:t>Following safe working practices in all your teaching and duty situations</a:t>
                      </a:r>
                    </a:p>
                    <a:p>
                      <a:pPr marL="285750" lvl="0" indent="-285750">
                        <a:buFont typeface="Arial" panose="020B0604020202020204" pitchFamily="34" charset="0"/>
                        <a:buChar char="•"/>
                      </a:pPr>
                      <a:r>
                        <a:rPr lang="en-GB" sz="1200" kern="1200" dirty="0">
                          <a:solidFill>
                            <a:schemeClr val="dk1"/>
                          </a:solidFill>
                          <a:effectLst/>
                          <a:latin typeface="Trebuchet MS" panose="020B0603020202020204" pitchFamily="34" charset="0"/>
                          <a:ea typeface="+mn-ea"/>
                          <a:cs typeface="+mn-cs"/>
                        </a:rPr>
                        <a:t>Supporting the tutorial system as required.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8056215"/>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105002708"/>
              </p:ext>
            </p:extLst>
          </p:nvPr>
        </p:nvGraphicFramePr>
        <p:xfrm>
          <a:off x="165100" y="3285912"/>
          <a:ext cx="6464300" cy="5120640"/>
        </p:xfrm>
        <a:graphic>
          <a:graphicData uri="http://schemas.openxmlformats.org/drawingml/2006/table">
            <a:tbl>
              <a:tblPr firstRow="1" bandRow="1">
                <a:tableStyleId>{5C22544A-7EE6-4342-B048-85BDC9FD1C3A}</a:tableStyleId>
              </a:tblPr>
              <a:tblGrid>
                <a:gridCol w="6464300">
                  <a:extLst>
                    <a:ext uri="{9D8B030D-6E8A-4147-A177-3AD203B41FA5}">
                      <a16:colId xmlns:a16="http://schemas.microsoft.com/office/drawing/2014/main" val="2564249419"/>
                    </a:ext>
                  </a:extLst>
                </a:gridCol>
              </a:tblGrid>
              <a:tr h="120056">
                <a:tc>
                  <a:txBody>
                    <a:bodyPr/>
                    <a:lstStyle/>
                    <a:p>
                      <a:pPr marL="0" indent="0" algn="ctr">
                        <a:buFont typeface="Arial" panose="020B0604020202020204" pitchFamily="34" charset="0"/>
                        <a:buNone/>
                      </a:pPr>
                      <a:r>
                        <a:rPr lang="en-GB" sz="1200" dirty="0">
                          <a:solidFill>
                            <a:schemeClr val="bg1"/>
                          </a:solidFill>
                          <a:latin typeface="Trebuchet MS" panose="020B0603020202020204" pitchFamily="34" charset="0"/>
                        </a:rPr>
                        <a:t>Key</a:t>
                      </a:r>
                      <a:r>
                        <a:rPr lang="en-GB" sz="1200" baseline="0" dirty="0">
                          <a:solidFill>
                            <a:schemeClr val="bg1"/>
                          </a:solidFill>
                          <a:latin typeface="Trebuchet MS" panose="020B0603020202020204" pitchFamily="34" charset="0"/>
                        </a:rPr>
                        <a:t> Tasks:</a:t>
                      </a:r>
                      <a:endParaRPr lang="en-GB" sz="1200" dirty="0">
                        <a:solidFill>
                          <a:schemeClr val="bg1"/>
                        </a:solidFill>
                        <a:latin typeface="Trebuchet MS" panose="020B0603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923039950"/>
                  </a:ext>
                </a:extLst>
              </a:tr>
              <a:tr h="1955739">
                <a:tc>
                  <a:txBody>
                    <a:bodyPr/>
                    <a:lstStyle/>
                    <a:p>
                      <a:pPr marL="285750" lvl="0" indent="-285750">
                        <a:buFont typeface="Arial" panose="020B0604020202020204" pitchFamily="34" charset="0"/>
                        <a:buChar char="•"/>
                      </a:pPr>
                      <a:r>
                        <a:rPr lang="en-GB" sz="1200" kern="1200" dirty="0">
                          <a:solidFill>
                            <a:schemeClr val="dk1"/>
                          </a:solidFill>
                          <a:effectLst/>
                          <a:latin typeface="Trebuchet MS" panose="020B0603020202020204" pitchFamily="34" charset="0"/>
                          <a:ea typeface="+mn-ea"/>
                          <a:cs typeface="+mn-cs"/>
                        </a:rPr>
                        <a:t>To be responsible to the Head of Computing and Business for teaching duties.  </a:t>
                      </a:r>
                    </a:p>
                    <a:p>
                      <a:pPr marL="285750" lvl="0" indent="-285750">
                        <a:buFont typeface="Arial" panose="020B0604020202020204" pitchFamily="34" charset="0"/>
                        <a:buChar char="•"/>
                      </a:pPr>
                      <a:r>
                        <a:rPr lang="en-GB" sz="1200" kern="1200" dirty="0">
                          <a:solidFill>
                            <a:schemeClr val="dk1"/>
                          </a:solidFill>
                          <a:effectLst/>
                          <a:latin typeface="Trebuchet MS" panose="020B0603020202020204" pitchFamily="34" charset="0"/>
                          <a:ea typeface="+mn-ea"/>
                          <a:cs typeface="+mn-cs"/>
                        </a:rPr>
                        <a:t>To work in accordance with the school’s Curriculum Policy Statement and the aims and objectives of the Computing and Business department.</a:t>
                      </a:r>
                    </a:p>
                    <a:p>
                      <a:pPr marL="285750" lvl="0" indent="-285750">
                        <a:buFont typeface="Arial" panose="020B0604020202020204" pitchFamily="34" charset="0"/>
                        <a:buChar char="•"/>
                      </a:pPr>
                      <a:r>
                        <a:rPr lang="en-GB" sz="1200" kern="1200" dirty="0">
                          <a:solidFill>
                            <a:schemeClr val="dk1"/>
                          </a:solidFill>
                          <a:effectLst/>
                          <a:latin typeface="Trebuchet MS" panose="020B0603020202020204" pitchFamily="34" charset="0"/>
                          <a:ea typeface="+mn-ea"/>
                          <a:cs typeface="+mn-cs"/>
                        </a:rPr>
                        <a:t>To teach Computing throughout Key Stage 3 in addition to BTEC Digital IT throughout Key stage</a:t>
                      </a:r>
                      <a:r>
                        <a:rPr lang="en-GB" sz="1200" kern="1200" baseline="0" dirty="0">
                          <a:solidFill>
                            <a:schemeClr val="dk1"/>
                          </a:solidFill>
                          <a:effectLst/>
                          <a:latin typeface="Trebuchet MS" panose="020B0603020202020204" pitchFamily="34" charset="0"/>
                          <a:ea typeface="+mn-ea"/>
                          <a:cs typeface="+mn-cs"/>
                        </a:rPr>
                        <a:t> 4</a:t>
                      </a:r>
                      <a:endParaRPr lang="en-GB" sz="1200" kern="1200" dirty="0">
                        <a:solidFill>
                          <a:schemeClr val="dk1"/>
                        </a:solidFill>
                        <a:effectLst/>
                        <a:latin typeface="Trebuchet MS" panose="020B0603020202020204" pitchFamily="34" charset="0"/>
                        <a:ea typeface="+mn-ea"/>
                        <a:cs typeface="+mn-cs"/>
                      </a:endParaRPr>
                    </a:p>
                    <a:p>
                      <a:pPr marL="285750" lvl="0" indent="-285750">
                        <a:buFont typeface="Arial" panose="020B0604020202020204" pitchFamily="34" charset="0"/>
                        <a:buChar char="•"/>
                      </a:pPr>
                      <a:r>
                        <a:rPr lang="en-GB" sz="1200" kern="1200" dirty="0">
                          <a:solidFill>
                            <a:schemeClr val="dk1"/>
                          </a:solidFill>
                          <a:effectLst/>
                          <a:latin typeface="Trebuchet MS" panose="020B0603020202020204" pitchFamily="34" charset="0"/>
                          <a:ea typeface="+mn-ea"/>
                          <a:cs typeface="+mn-cs"/>
                        </a:rPr>
                        <a:t>To liaise with other members of the department in the delivery of Computing and Business, undertaking a fair and equitable share of the work by helping to develop and prepare teaching materials for use within the department and cross-curricular themes as required.</a:t>
                      </a:r>
                    </a:p>
                    <a:p>
                      <a:pPr marL="285750" lvl="0" indent="-285750">
                        <a:buFont typeface="Arial" panose="020B0604020202020204" pitchFamily="34" charset="0"/>
                        <a:buChar char="•"/>
                      </a:pPr>
                      <a:r>
                        <a:rPr lang="en-GB" sz="1200" kern="1200" dirty="0">
                          <a:solidFill>
                            <a:schemeClr val="dk1"/>
                          </a:solidFill>
                          <a:effectLst/>
                          <a:latin typeface="Trebuchet MS" panose="020B0603020202020204" pitchFamily="34" charset="0"/>
                          <a:ea typeface="+mn-ea"/>
                          <a:cs typeface="+mn-cs"/>
                        </a:rPr>
                        <a:t>To enhance pupils Computing and Business experience through extra-curricular activities.</a:t>
                      </a:r>
                    </a:p>
                    <a:p>
                      <a:pPr marL="285750" lvl="0" indent="-285750">
                        <a:buFont typeface="Arial" panose="020B0604020202020204" pitchFamily="34" charset="0"/>
                        <a:buChar char="•"/>
                      </a:pPr>
                      <a:r>
                        <a:rPr lang="en-GB" sz="1200" kern="1200" dirty="0">
                          <a:solidFill>
                            <a:schemeClr val="dk1"/>
                          </a:solidFill>
                          <a:effectLst/>
                          <a:latin typeface="Trebuchet MS" panose="020B0603020202020204" pitchFamily="34" charset="0"/>
                          <a:ea typeface="+mn-ea"/>
                          <a:cs typeface="+mn-cs"/>
                        </a:rPr>
                        <a:t>To maintain records, marking and assessment of pupils’ work according to the departmental assessment policy, and Key Stage Four course requirements.</a:t>
                      </a:r>
                    </a:p>
                    <a:p>
                      <a:pPr marL="285750" lvl="0" indent="-285750">
                        <a:buFont typeface="Arial" panose="020B0604020202020204" pitchFamily="34" charset="0"/>
                        <a:buChar char="•"/>
                      </a:pPr>
                      <a:r>
                        <a:rPr lang="en-GB" sz="1200" kern="1200" dirty="0">
                          <a:solidFill>
                            <a:schemeClr val="dk1"/>
                          </a:solidFill>
                          <a:effectLst/>
                          <a:latin typeface="Trebuchet MS" panose="020B0603020202020204" pitchFamily="34" charset="0"/>
                          <a:ea typeface="+mn-ea"/>
                          <a:cs typeface="+mn-cs"/>
                        </a:rPr>
                        <a:t>To monitor progress of students and report to parents in line with school procedures for recording and reporting.</a:t>
                      </a:r>
                    </a:p>
                    <a:p>
                      <a:pPr marL="285750" lvl="0" indent="-285750">
                        <a:buFont typeface="Arial" panose="020B0604020202020204" pitchFamily="34" charset="0"/>
                        <a:buChar char="•"/>
                      </a:pPr>
                      <a:r>
                        <a:rPr lang="en-GB" sz="1200" kern="1200" dirty="0">
                          <a:solidFill>
                            <a:schemeClr val="dk1"/>
                          </a:solidFill>
                          <a:effectLst/>
                          <a:latin typeface="Trebuchet MS" panose="020B0603020202020204" pitchFamily="34" charset="0"/>
                          <a:ea typeface="+mn-ea"/>
                          <a:cs typeface="+mn-cs"/>
                        </a:rPr>
                        <a:t>To set and mark homework as indicated by the department and school homework timetable in accordance with the departmental homework policy.</a:t>
                      </a:r>
                    </a:p>
                    <a:p>
                      <a:pPr marL="285750" lvl="0" indent="-285750">
                        <a:buFont typeface="Arial" panose="020B0604020202020204" pitchFamily="34" charset="0"/>
                        <a:buChar char="•"/>
                      </a:pPr>
                      <a:r>
                        <a:rPr lang="en-GB" sz="1200" kern="1200" dirty="0">
                          <a:solidFill>
                            <a:schemeClr val="dk1"/>
                          </a:solidFill>
                          <a:effectLst/>
                          <a:latin typeface="Trebuchet MS" panose="020B0603020202020204" pitchFamily="34" charset="0"/>
                          <a:ea typeface="+mn-ea"/>
                          <a:cs typeface="+mn-cs"/>
                        </a:rPr>
                        <a:t>To contribute to the organisation of displays of work within the school, and in particular to be responsible for provision of a motivating learning environment in an identified area of the department.</a:t>
                      </a:r>
                    </a:p>
                    <a:p>
                      <a:pPr marL="285750" lvl="0" indent="-285750">
                        <a:buFont typeface="Arial" panose="020B0604020202020204" pitchFamily="34" charset="0"/>
                        <a:buChar char="•"/>
                      </a:pPr>
                      <a:r>
                        <a:rPr lang="en-GB" sz="1200" kern="1200" dirty="0">
                          <a:solidFill>
                            <a:schemeClr val="dk1"/>
                          </a:solidFill>
                          <a:effectLst/>
                          <a:latin typeface="Trebuchet MS" panose="020B0603020202020204" pitchFamily="34" charset="0"/>
                          <a:ea typeface="+mn-ea"/>
                          <a:cs typeface="+mn-cs"/>
                        </a:rPr>
                        <a:t>To attend departmental meetings, general school meetings and parents’ meetings as appropriate.</a:t>
                      </a:r>
                    </a:p>
                    <a:p>
                      <a:pPr marL="285750" lvl="0" indent="-285750">
                        <a:buFont typeface="Arial" panose="020B0604020202020204" pitchFamily="34" charset="0"/>
                        <a:buChar char="•"/>
                      </a:pPr>
                      <a:r>
                        <a:rPr lang="en-GB" sz="1200" kern="1200" dirty="0">
                          <a:solidFill>
                            <a:schemeClr val="dk1"/>
                          </a:solidFill>
                          <a:effectLst/>
                          <a:latin typeface="Trebuchet MS" panose="020B0603020202020204" pitchFamily="34" charset="0"/>
                          <a:ea typeface="+mn-ea"/>
                          <a:cs typeface="+mn-cs"/>
                        </a:rPr>
                        <a:t>To be responsible for and follow adopted safe working practice in accordance with the latest Health and Safety regulations.</a:t>
                      </a:r>
                    </a:p>
                    <a:p>
                      <a:pPr marL="285750" lvl="0" indent="-285750">
                        <a:buFont typeface="Arial" panose="020B0604020202020204" pitchFamily="34" charset="0"/>
                        <a:buChar char="•"/>
                      </a:pPr>
                      <a:r>
                        <a:rPr lang="en-GB" sz="1200" kern="1200" dirty="0">
                          <a:solidFill>
                            <a:schemeClr val="dk1"/>
                          </a:solidFill>
                          <a:effectLst/>
                          <a:latin typeface="Trebuchet MS" panose="020B0603020202020204" pitchFamily="34" charset="0"/>
                          <a:ea typeface="+mn-ea"/>
                          <a:cs typeface="+mn-cs"/>
                        </a:rPr>
                        <a:t>To fulfil a role within the tutor system and actively support the work of Heads of Year</a:t>
                      </a:r>
                    </a:p>
                    <a:p>
                      <a:pPr marL="285750" lvl="0" indent="-285750">
                        <a:buFont typeface="Arial" panose="020B0604020202020204" pitchFamily="34" charset="0"/>
                        <a:buChar char="•"/>
                      </a:pPr>
                      <a:r>
                        <a:rPr lang="en-GB" sz="1200" kern="1200" dirty="0">
                          <a:solidFill>
                            <a:schemeClr val="dk1"/>
                          </a:solidFill>
                          <a:effectLst/>
                          <a:latin typeface="Trebuchet MS" panose="020B0603020202020204" pitchFamily="34" charset="0"/>
                          <a:ea typeface="+mn-ea"/>
                          <a:cs typeface="+mn-cs"/>
                        </a:rPr>
                        <a:t>To participate in relevant INSET to enhance teaching effectiveness.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8056215"/>
                  </a:ext>
                </a:extLst>
              </a:tr>
            </a:tbl>
          </a:graphicData>
        </a:graphic>
      </p:graphicFrame>
      <p:sp>
        <p:nvSpPr>
          <p:cNvPr id="2" name="Rectangle 1"/>
          <p:cNvSpPr/>
          <p:nvPr/>
        </p:nvSpPr>
        <p:spPr>
          <a:xfrm>
            <a:off x="165100" y="8469212"/>
            <a:ext cx="6464300" cy="499304"/>
          </a:xfrm>
          <a:prstGeom prst="rect">
            <a:avLst/>
          </a:prstGeom>
        </p:spPr>
        <p:txBody>
          <a:bodyPr wrap="square">
            <a:spAutoFit/>
          </a:bodyPr>
          <a:lstStyle/>
          <a:p>
            <a:pPr>
              <a:lnSpc>
                <a:spcPct val="115000"/>
              </a:lnSpc>
              <a:spcAft>
                <a:spcPts val="1000"/>
              </a:spcAft>
            </a:pPr>
            <a:r>
              <a:rPr lang="en-GB" sz="1200" dirty="0">
                <a:latin typeface="Trebuchet MS" panose="020B0603020202020204" pitchFamily="34" charset="0"/>
                <a:ea typeface="Calibri" panose="020F0502020204030204" pitchFamily="34" charset="0"/>
                <a:cs typeface="Times New Roman" panose="02020603050405020304" pitchFamily="18" charset="0"/>
              </a:rPr>
              <a:t>The post-holder will be expected to carry out other tasks/duties as directed by the </a:t>
            </a:r>
            <a:r>
              <a:rPr lang="en-GB" sz="1200" dirty="0" err="1">
                <a:latin typeface="Trebuchet MS" panose="020B0603020202020204" pitchFamily="34" charset="0"/>
                <a:ea typeface="Calibri" panose="020F0502020204030204" pitchFamily="34" charset="0"/>
                <a:cs typeface="Times New Roman" panose="02020603050405020304" pitchFamily="18" charset="0"/>
              </a:rPr>
              <a:t>Headteacher</a:t>
            </a:r>
            <a:r>
              <a:rPr lang="en-GB" sz="1200" dirty="0">
                <a:latin typeface="Trebuchet MS" panose="020B0603020202020204" pitchFamily="34" charset="0"/>
                <a:ea typeface="Calibri" panose="020F0502020204030204" pitchFamily="34" charset="0"/>
                <a:cs typeface="Times New Roman" panose="02020603050405020304" pitchFamily="18" charset="0"/>
              </a:rPr>
              <a:t> that are commensurate with the responsibilities of a teacher.</a:t>
            </a:r>
          </a:p>
        </p:txBody>
      </p:sp>
    </p:spTree>
    <p:extLst>
      <p:ext uri="{BB962C8B-B14F-4D97-AF65-F5344CB8AC3E}">
        <p14:creationId xmlns:p14="http://schemas.microsoft.com/office/powerpoint/2010/main" val="22556046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4E12C6849D4CA4AA3CEC0A08F02DB7F" ma:contentTypeVersion="13" ma:contentTypeDescription="Create a new document." ma:contentTypeScope="" ma:versionID="fbc6dbde99b0dbe7f841e6bc41385c5b">
  <xsd:schema xmlns:xsd="http://www.w3.org/2001/XMLSchema" xmlns:xs="http://www.w3.org/2001/XMLSchema" xmlns:p="http://schemas.microsoft.com/office/2006/metadata/properties" xmlns:ns3="361664fe-8038-4623-8d38-6261e54182ac" xmlns:ns4="c4303723-d8d4-45e4-b07b-140aec71dd64" targetNamespace="http://schemas.microsoft.com/office/2006/metadata/properties" ma:root="true" ma:fieldsID="f7477fad849993904de9fb18c6c603f1" ns3:_="" ns4:_="">
    <xsd:import namespace="361664fe-8038-4623-8d38-6261e54182ac"/>
    <xsd:import namespace="c4303723-d8d4-45e4-b07b-140aec71dd6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1664fe-8038-4623-8d38-6261e54182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303723-d8d4-45e4-b07b-140aec71dd6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86046D-C19F-472D-B0FD-23D46F34FAB2}">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361664fe-8038-4623-8d38-6261e54182ac"/>
    <ds:schemaRef ds:uri="c4303723-d8d4-45e4-b07b-140aec71dd64"/>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5777E06A-4F9D-4B44-9C20-04884310ED7B}">
  <ds:schemaRefs>
    <ds:schemaRef ds:uri="http://schemas.microsoft.com/sharepoint/v3/contenttype/forms"/>
  </ds:schemaRefs>
</ds:datastoreItem>
</file>

<file path=customXml/itemProps3.xml><?xml version="1.0" encoding="utf-8"?>
<ds:datastoreItem xmlns:ds="http://schemas.openxmlformats.org/officeDocument/2006/customXml" ds:itemID="{1E6F4F05-B61D-492C-9F73-7A57F79E85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1664fe-8038-4623-8d38-6261e54182ac"/>
    <ds:schemaRef ds:uri="c4303723-d8d4-45e4-b07b-140aec71dd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1837</TotalTime>
  <Words>3112</Words>
  <Application>Microsoft Office PowerPoint</Application>
  <PresentationFormat>A4 Paper (210x297 mm)</PresentationFormat>
  <Paragraphs>270</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Symbol</vt:lpstr>
      <vt:lpstr>Trajan Pro</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Murray Park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Gregory</dc:creator>
  <cp:lastModifiedBy>Jo Houlihan</cp:lastModifiedBy>
  <cp:revision>109</cp:revision>
  <cp:lastPrinted>2020-09-28T08:01:43Z</cp:lastPrinted>
  <dcterms:created xsi:type="dcterms:W3CDTF">2020-09-23T07:01:42Z</dcterms:created>
  <dcterms:modified xsi:type="dcterms:W3CDTF">2022-11-02T09:06:34Z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0x01010074E12C6849D4CA4AA3CEC0A08F02DB7F</vt:lpwstr>
  </property>
</Properties>
</file>