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31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70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74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C9C4-A127-4547-BAB9-7BD3C05EB44A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32EE-2A88-42D7-9F29-6CB9DB45919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0F18D9-3169-4F39-9735-EC192E25EA7E}"/>
              </a:ext>
            </a:extLst>
          </p:cNvPr>
          <p:cNvSpPr/>
          <p:nvPr userDrawn="1"/>
        </p:nvSpPr>
        <p:spPr>
          <a:xfrm>
            <a:off x="0" y="33511"/>
            <a:ext cx="12192000" cy="89256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3E5376-BB4B-4B14-BEF1-D1D2AB494CB0}"/>
              </a:ext>
            </a:extLst>
          </p:cNvPr>
          <p:cNvSpPr/>
          <p:nvPr userDrawn="1"/>
        </p:nvSpPr>
        <p:spPr>
          <a:xfrm>
            <a:off x="0" y="1"/>
            <a:ext cx="12192000" cy="8635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solidFill>
                <a:schemeClr val="bg1"/>
              </a:solidFill>
              <a:latin typeface="Trajan Pro" panose="02020502050506020301" pitchFamily="18" charset="0"/>
            </a:endParaRPr>
          </a:p>
        </p:txBody>
      </p:sp>
      <p:sp>
        <p:nvSpPr>
          <p:cNvPr id="9" name="Flowchart: Manual Input 8">
            <a:extLst>
              <a:ext uri="{FF2B5EF4-FFF2-40B4-BE49-F238E27FC236}">
                <a16:creationId xmlns:a16="http://schemas.microsoft.com/office/drawing/2014/main" id="{6BC4C0AF-7DAE-4AD8-BC50-986CD68A21B0}"/>
              </a:ext>
            </a:extLst>
          </p:cNvPr>
          <p:cNvSpPr/>
          <p:nvPr userDrawn="1"/>
        </p:nvSpPr>
        <p:spPr>
          <a:xfrm>
            <a:off x="0" y="5859181"/>
            <a:ext cx="12192000" cy="998819"/>
          </a:xfrm>
          <a:prstGeom prst="flowChartManualInp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6600"/>
              </a:solidFill>
            </a:endParaRPr>
          </a:p>
        </p:txBody>
      </p:sp>
      <p:sp>
        <p:nvSpPr>
          <p:cNvPr id="10" name="Flowchart: Manual Input 9">
            <a:extLst>
              <a:ext uri="{FF2B5EF4-FFF2-40B4-BE49-F238E27FC236}">
                <a16:creationId xmlns:a16="http://schemas.microsoft.com/office/drawing/2014/main" id="{6B555F05-5FEB-4FFF-AE7F-4FB18A7E2BBC}"/>
              </a:ext>
            </a:extLst>
          </p:cNvPr>
          <p:cNvSpPr/>
          <p:nvPr userDrawn="1"/>
        </p:nvSpPr>
        <p:spPr>
          <a:xfrm>
            <a:off x="0" y="5911703"/>
            <a:ext cx="12192000" cy="946298"/>
          </a:xfrm>
          <a:prstGeom prst="flowChartManualInpu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66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37BB4A-67AD-4D66-B6C9-86FAA4A0C2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9571" y="5999925"/>
            <a:ext cx="766222" cy="76622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666D972D-878B-424A-B26D-A4583399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511"/>
            <a:ext cx="12192000" cy="830090"/>
          </a:xfrm>
        </p:spPr>
        <p:txBody>
          <a:bodyPr>
            <a:normAutofit/>
          </a:bodyPr>
          <a:lstStyle>
            <a:lvl1pPr algn="ctr">
              <a:defRPr sz="4000" b="0">
                <a:solidFill>
                  <a:schemeClr val="bg1"/>
                </a:solidFill>
                <a:latin typeface="Trajan Pro" panose="02020502050506020301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8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74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32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40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8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4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9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19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8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291F0-3448-421C-9E7E-DCFC730EF502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D5D4-BDC9-4A2D-ADB3-341AFBBEF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81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9554-AF0C-4E86-801C-2DCE43D5B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ajan Pro"/>
              </a:rPr>
              <a:t>Applications deadlines</a:t>
            </a:r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87D41485-4D68-4CDC-A431-CED71898D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4" y="2331967"/>
            <a:ext cx="5453742" cy="31520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FF032D-07FF-491F-88AC-A47F7C0C16DA}"/>
              </a:ext>
            </a:extLst>
          </p:cNvPr>
          <p:cNvSpPr txBox="1"/>
          <p:nvPr/>
        </p:nvSpPr>
        <p:spPr>
          <a:xfrm>
            <a:off x="6847115" y="1143000"/>
            <a:ext cx="4680857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cs typeface="Arial"/>
              </a:rPr>
              <a:t>Time is ticking…..</a:t>
            </a:r>
            <a:r>
              <a:rPr lang="en-US">
                <a:solidFill>
                  <a:srgbClr val="000000"/>
                </a:solidFill>
                <a:cs typeface="Arial"/>
              </a:rPr>
              <a:t>​</a:t>
            </a:r>
            <a:endParaRPr lang="en-US"/>
          </a:p>
          <a:p>
            <a:endParaRPr lang="en-US" dirty="0">
              <a:solidFill>
                <a:srgbClr val="000000"/>
              </a:solidFill>
              <a:cs typeface="Arial"/>
            </a:endParaRPr>
          </a:p>
          <a:p>
            <a:r>
              <a:rPr lang="en-US">
                <a:solidFill>
                  <a:srgbClr val="000000"/>
                </a:solidFill>
                <a:cs typeface="Arial"/>
              </a:rPr>
              <a:t>Act now and start researching and finding out what your options are and apply!  ​</a:t>
            </a:r>
            <a:endParaRPr lang="en-US"/>
          </a:p>
          <a:p>
            <a:endParaRPr lang="en-US" dirty="0">
              <a:solidFill>
                <a:srgbClr val="000000"/>
              </a:solidFill>
              <a:cs typeface="Arial"/>
            </a:endParaRPr>
          </a:p>
          <a:p>
            <a:pPr>
              <a:buChar char="•"/>
            </a:pPr>
            <a:r>
              <a:rPr lang="en-US" b="1">
                <a:solidFill>
                  <a:srgbClr val="000000"/>
                </a:solidFill>
                <a:cs typeface="Arial"/>
              </a:rPr>
              <a:t>55 school days </a:t>
            </a:r>
            <a:r>
              <a:rPr lang="en-US">
                <a:solidFill>
                  <a:srgbClr val="000000"/>
                </a:solidFill>
                <a:cs typeface="Arial"/>
              </a:rPr>
              <a:t>left for Sixth Form applications (approx. 11 weeks) ​</a:t>
            </a:r>
          </a:p>
          <a:p>
            <a:endParaRPr lang="en-US" dirty="0">
              <a:solidFill>
                <a:srgbClr val="000000"/>
              </a:solidFill>
              <a:cs typeface="Arial"/>
            </a:endParaRPr>
          </a:p>
          <a:p>
            <a:pPr>
              <a:buChar char="•"/>
            </a:pPr>
            <a:r>
              <a:rPr lang="en-US" b="1">
                <a:solidFill>
                  <a:srgbClr val="000000"/>
                </a:solidFill>
                <a:cs typeface="Arial"/>
              </a:rPr>
              <a:t>105 school days </a:t>
            </a:r>
            <a:r>
              <a:rPr lang="en-US">
                <a:solidFill>
                  <a:srgbClr val="000000"/>
                </a:solidFill>
                <a:cs typeface="Arial"/>
              </a:rPr>
              <a:t>left before College applications (approx. 21 weeks)​</a:t>
            </a:r>
          </a:p>
          <a:p>
            <a:endParaRPr lang="en-US" dirty="0">
              <a:solidFill>
                <a:srgbClr val="000000"/>
              </a:solidFill>
              <a:cs typeface="Arial"/>
            </a:endParaRPr>
          </a:p>
          <a:p>
            <a:pPr>
              <a:buChar char="•"/>
            </a:pPr>
            <a:r>
              <a:rPr lang="en-US" b="1">
                <a:solidFill>
                  <a:srgbClr val="000000"/>
                </a:solidFill>
                <a:cs typeface="Arial"/>
              </a:rPr>
              <a:t>125 school days </a:t>
            </a:r>
            <a:r>
              <a:rPr lang="en-US">
                <a:solidFill>
                  <a:srgbClr val="000000"/>
                </a:solidFill>
                <a:cs typeface="Arial"/>
              </a:rPr>
              <a:t>left before apprenticeship applications (approx. 25 weeks)​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E06789-1AAE-4A53-B02E-38B957F839B6}"/>
              </a:ext>
            </a:extLst>
          </p:cNvPr>
          <p:cNvSpPr txBox="1"/>
          <p:nvPr/>
        </p:nvSpPr>
        <p:spPr>
          <a:xfrm>
            <a:off x="1012371" y="1534886"/>
            <a:ext cx="382088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omic Sans MS"/>
                <a:cs typeface="Calibri"/>
              </a:rPr>
              <a:t>TIME IS TICKING</a:t>
            </a:r>
            <a:endParaRPr lang="en-US" sz="2800" b="1" dirty="0">
              <a:latin typeface="Comic Sans M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76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820C4FF4174D4D88EA407064E18519" ma:contentTypeVersion="14" ma:contentTypeDescription="Create a new document." ma:contentTypeScope="" ma:versionID="6c49f42f0d97eb76c99081cc503e56ec">
  <xsd:schema xmlns:xsd="http://www.w3.org/2001/XMLSchema" xmlns:xs="http://www.w3.org/2001/XMLSchema" xmlns:p="http://schemas.microsoft.com/office/2006/metadata/properties" xmlns:ns3="eac34557-3085-44d6-8fbb-572ce71b1be3" xmlns:ns4="8131e12f-243c-4943-bf9b-021a36a72469" targetNamespace="http://schemas.microsoft.com/office/2006/metadata/properties" ma:root="true" ma:fieldsID="68ab8aef038ad347d03204ba50330a53" ns3:_="" ns4:_="">
    <xsd:import namespace="eac34557-3085-44d6-8fbb-572ce71b1be3"/>
    <xsd:import namespace="8131e12f-243c-4943-bf9b-021a36a724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34557-3085-44d6-8fbb-572ce71b1b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31e12f-243c-4943-bf9b-021a36a724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1A3DF4-6FB6-42F7-AE20-3971267EF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34557-3085-44d6-8fbb-572ce71b1be3"/>
    <ds:schemaRef ds:uri="8131e12f-243c-4943-bf9b-021a36a724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BBE4A3-0FC5-4518-965D-E0D6FC9C48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5B773D-C57D-4715-9176-209EF3B6D904}">
  <ds:schemaRefs>
    <ds:schemaRef ds:uri="eac34557-3085-44d6-8fbb-572ce71b1be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131e12f-243c-4943-bf9b-021a36a7246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Trajan Pro</vt:lpstr>
      <vt:lpstr>Office Theme</vt:lpstr>
      <vt:lpstr>Applications deadlines</vt:lpstr>
    </vt:vector>
  </TitlesOfParts>
  <Company>Murray Park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deadlines</dc:title>
  <dc:creator>Tim Taylor</dc:creator>
  <cp:lastModifiedBy>Tim Taylor</cp:lastModifiedBy>
  <cp:revision>1</cp:revision>
  <dcterms:created xsi:type="dcterms:W3CDTF">2021-09-24T09:49:55Z</dcterms:created>
  <dcterms:modified xsi:type="dcterms:W3CDTF">2021-09-24T09:50:19Z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0x01010063820C4FF4174D4D88EA407064E18519</vt:lpwstr>
  </property>
</Properties>
</file>