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5143500" cx="9144000"/>
  <p:notesSz cx="6858000" cy="9144000"/>
  <p:embeddedFontLst>
    <p:embeddedFont>
      <p:font typeface="Poppins"/>
      <p:regular r:id="rId7"/>
      <p:bold r:id="rId8"/>
      <p:italic r:id="rId9"/>
      <p:boldItalic r:id="rId10"/>
    </p:embeddedFont>
    <p:embeddedFont>
      <p:font typeface="Montserrat"/>
      <p:regular r:id="rId11"/>
      <p:bold r:id="rId12"/>
      <p:italic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9">
          <p15:clr>
            <a:srgbClr val="A4A3A4"/>
          </p15:clr>
        </p15:guide>
        <p15:guide id="2" pos="274">
          <p15:clr>
            <a:srgbClr val="A4A3A4"/>
          </p15:clr>
        </p15:guide>
        <p15:guide id="3" pos="5486">
          <p15:clr>
            <a:srgbClr val="9AA0A6"/>
          </p15:clr>
        </p15:guide>
        <p15:guide id="4" orient="horz" pos="3131">
          <p15:clr>
            <a:srgbClr val="9AA0A6"/>
          </p15:clr>
        </p15:guide>
      </p15:sldGuideLst>
    </p:ext>
    <p:ext uri="GoogleSlidesCustomDataVersion2">
      <go:slidesCustomData xmlns:go="http://customooxmlschemas.google.com/" r:id="rId15" roundtripDataSignature="AMtx7mjIJwqUMCIJ4NDS1/5vAc24BkoeJ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09" orient="horz"/>
        <p:guide pos="274"/>
        <p:guide pos="5486"/>
        <p:guide pos="3131" orient="horz"/>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Montserrat-regular.fntdata"/><Relationship Id="rId10" Type="http://schemas.openxmlformats.org/officeDocument/2006/relationships/font" Target="fonts/Poppins-boldItalic.fntdata"/><Relationship Id="rId13" Type="http://schemas.openxmlformats.org/officeDocument/2006/relationships/font" Target="fonts/Montserrat-italic.fntdata"/><Relationship Id="rId12" Type="http://schemas.openxmlformats.org/officeDocument/2006/relationships/font" Target="fonts/Montserrat-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Poppins-italic.fntdata"/><Relationship Id="rId15" Type="http://customschemas.google.com/relationships/presentationmetadata" Target="metadata"/><Relationship Id="rId14" Type="http://schemas.openxmlformats.org/officeDocument/2006/relationships/font" Target="fonts/Montserrat-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Poppins-regular.fntdata"/><Relationship Id="rId8" Type="http://schemas.openxmlformats.org/officeDocument/2006/relationships/font" Target="fonts/Poppins-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281"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281"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2"/>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311700" y="555600"/>
            <a:ext cx="28083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8"/>
          <p:cNvSpPr txBox="1"/>
          <p:nvPr>
            <p:ph idx="1" type="body"/>
          </p:nvPr>
        </p:nvSpPr>
        <p:spPr>
          <a:xfrm>
            <a:off x="311700" y="1389600"/>
            <a:ext cx="28083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0"/>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0"/>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p:nvPr/>
        </p:nvSpPr>
        <p:spPr>
          <a:xfrm>
            <a:off x="-17050" y="0"/>
            <a:ext cx="9178500" cy="479100"/>
          </a:xfrm>
          <a:prstGeom prst="rect">
            <a:avLst/>
          </a:prstGeom>
          <a:solidFill>
            <a:srgbClr val="D9D2E9"/>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 name="Google Shape;55;p1"/>
          <p:cNvSpPr txBox="1"/>
          <p:nvPr/>
        </p:nvSpPr>
        <p:spPr>
          <a:xfrm>
            <a:off x="1198575" y="-105874"/>
            <a:ext cx="7184100" cy="631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1100"/>
              <a:buFont typeface="Arial"/>
              <a:buNone/>
            </a:pPr>
            <a:r>
              <a:rPr b="1" i="0" lang="ru" sz="1300" u="none" cap="none" strike="noStrike">
                <a:solidFill>
                  <a:schemeClr val="dk1"/>
                </a:solidFill>
                <a:latin typeface="Poppins"/>
                <a:ea typeface="Poppins"/>
                <a:cs typeface="Poppins"/>
                <a:sym typeface="Poppins"/>
              </a:rPr>
              <a:t>EYFS Learning Journey</a:t>
            </a:r>
            <a:r>
              <a:rPr b="0" i="0" lang="ru" sz="1300" u="none" cap="none" strike="noStrike">
                <a:solidFill>
                  <a:schemeClr val="dk1"/>
                </a:solidFill>
                <a:latin typeface="Poppins"/>
                <a:ea typeface="Poppins"/>
                <a:cs typeface="Poppins"/>
                <a:sym typeface="Poppins"/>
              </a:rPr>
              <a:t> - Autumn </a:t>
            </a:r>
            <a:r>
              <a:rPr lang="ru" sz="1300">
                <a:solidFill>
                  <a:schemeClr val="dk1"/>
                </a:solidFill>
                <a:latin typeface="Poppins"/>
                <a:ea typeface="Poppins"/>
                <a:cs typeface="Poppins"/>
                <a:sym typeface="Poppins"/>
              </a:rPr>
              <a:t>2</a:t>
            </a:r>
            <a:endParaRPr b="0" i="0" sz="1300" u="none" cap="none" strike="noStrike">
              <a:solidFill>
                <a:schemeClr val="dk1"/>
              </a:solidFill>
              <a:latin typeface="Poppins"/>
              <a:ea typeface="Poppins"/>
              <a:cs typeface="Poppins"/>
              <a:sym typeface="Poppins"/>
            </a:endParaRPr>
          </a:p>
          <a:p>
            <a:pPr indent="0" lvl="0" marL="0" marR="0" rtl="0" algn="ctr">
              <a:lnSpc>
                <a:spcPct val="100000"/>
              </a:lnSpc>
              <a:spcBef>
                <a:spcPts val="0"/>
              </a:spcBef>
              <a:spcAft>
                <a:spcPts val="0"/>
              </a:spcAft>
              <a:buClr>
                <a:schemeClr val="dk1"/>
              </a:buClr>
              <a:buSzPts val="1100"/>
              <a:buFont typeface="Arial"/>
              <a:buNone/>
            </a:pPr>
            <a:r>
              <a:rPr b="0" i="1" lang="ru" sz="800" u="none" cap="none" strike="noStrike">
                <a:solidFill>
                  <a:schemeClr val="dk1"/>
                </a:solidFill>
                <a:latin typeface="Poppins"/>
                <a:ea typeface="Poppins"/>
                <a:cs typeface="Poppins"/>
                <a:sym typeface="Poppins"/>
              </a:rPr>
              <a:t>‘I have come that they may have life and have it in all its fullness…</a:t>
            </a:r>
            <a:r>
              <a:rPr b="1" i="1" lang="ru" sz="800" u="none" cap="none" strike="noStrike">
                <a:solidFill>
                  <a:schemeClr val="dk1"/>
                </a:solidFill>
                <a:latin typeface="Poppins"/>
                <a:ea typeface="Poppins"/>
                <a:cs typeface="Poppins"/>
                <a:sym typeface="Poppins"/>
              </a:rPr>
              <a:t>Together we Flourish!’ (John 10:10)  </a:t>
            </a:r>
            <a:endParaRPr b="1" i="1" sz="800" u="none" cap="none" strike="noStrike">
              <a:solidFill>
                <a:schemeClr val="dk1"/>
              </a:solidFill>
              <a:latin typeface="Poppins"/>
              <a:ea typeface="Poppins"/>
              <a:cs typeface="Poppins"/>
              <a:sym typeface="Poppins"/>
            </a:endParaRPr>
          </a:p>
          <a:p>
            <a:pPr indent="0" lvl="0" marL="0" marR="0" rtl="0" algn="ctr">
              <a:lnSpc>
                <a:spcPct val="100000"/>
              </a:lnSpc>
              <a:spcBef>
                <a:spcPts val="0"/>
              </a:spcBef>
              <a:spcAft>
                <a:spcPts val="0"/>
              </a:spcAft>
              <a:buClr>
                <a:schemeClr val="dk1"/>
              </a:buClr>
              <a:buSzPts val="1100"/>
              <a:buFont typeface="Arial"/>
              <a:buNone/>
            </a:pPr>
            <a:r>
              <a:rPr b="0" i="0" lang="ru" sz="800" u="none" cap="none" strike="noStrike">
                <a:solidFill>
                  <a:srgbClr val="FF0000"/>
                </a:solidFill>
                <a:latin typeface="Arial"/>
                <a:ea typeface="Arial"/>
                <a:cs typeface="Arial"/>
                <a:sym typeface="Arial"/>
              </a:rPr>
              <a:t>Love </a:t>
            </a:r>
            <a:r>
              <a:rPr b="0" i="0" lang="ru" sz="800" u="none" cap="none" strike="noStrike">
                <a:solidFill>
                  <a:schemeClr val="dk2"/>
                </a:solidFill>
                <a:latin typeface="Arial"/>
                <a:ea typeface="Arial"/>
                <a:cs typeface="Arial"/>
                <a:sym typeface="Arial"/>
              </a:rPr>
              <a:t>- </a:t>
            </a:r>
            <a:r>
              <a:rPr b="0" i="0" lang="ru" sz="800" u="none" cap="none" strike="noStrike">
                <a:solidFill>
                  <a:srgbClr val="00FFFF"/>
                </a:solidFill>
                <a:latin typeface="Arial"/>
                <a:ea typeface="Arial"/>
                <a:cs typeface="Arial"/>
                <a:sym typeface="Arial"/>
              </a:rPr>
              <a:t>Joy </a:t>
            </a:r>
            <a:r>
              <a:rPr b="0" i="0" lang="ru" sz="800" u="none" cap="none" strike="noStrike">
                <a:solidFill>
                  <a:schemeClr val="dk2"/>
                </a:solidFill>
                <a:latin typeface="Arial"/>
                <a:ea typeface="Arial"/>
                <a:cs typeface="Arial"/>
                <a:sym typeface="Arial"/>
              </a:rPr>
              <a:t>- </a:t>
            </a:r>
            <a:r>
              <a:rPr b="0" i="0" lang="ru" sz="800" u="none" cap="none" strike="noStrike">
                <a:solidFill>
                  <a:srgbClr val="FF00FF"/>
                </a:solidFill>
                <a:latin typeface="Arial"/>
                <a:ea typeface="Arial"/>
                <a:cs typeface="Arial"/>
                <a:sym typeface="Arial"/>
              </a:rPr>
              <a:t>Hope</a:t>
            </a:r>
            <a:r>
              <a:rPr b="0" i="0" lang="ru" sz="800" u="none" cap="none" strike="noStrike">
                <a:solidFill>
                  <a:schemeClr val="dk2"/>
                </a:solidFill>
                <a:latin typeface="Arial"/>
                <a:ea typeface="Arial"/>
                <a:cs typeface="Arial"/>
                <a:sym typeface="Arial"/>
              </a:rPr>
              <a:t> - </a:t>
            </a:r>
            <a:r>
              <a:rPr b="0" i="0" lang="ru" sz="800" u="none" cap="none" strike="noStrike">
                <a:solidFill>
                  <a:srgbClr val="00FF00"/>
                </a:solidFill>
                <a:latin typeface="Arial"/>
                <a:ea typeface="Arial"/>
                <a:cs typeface="Arial"/>
                <a:sym typeface="Arial"/>
              </a:rPr>
              <a:t>Honesty  </a:t>
            </a:r>
            <a:r>
              <a:rPr b="0" i="0" lang="ru" sz="800" u="none" cap="none" strike="noStrike">
                <a:solidFill>
                  <a:srgbClr val="FF9900"/>
                </a:solidFill>
                <a:latin typeface="Arial"/>
                <a:ea typeface="Arial"/>
                <a:cs typeface="Arial"/>
                <a:sym typeface="Arial"/>
              </a:rPr>
              <a:t>Thankfulness</a:t>
            </a:r>
            <a:endParaRPr b="0" i="0" sz="1400" u="none" cap="none" strike="noStrike">
              <a:solidFill>
                <a:schemeClr val="lt1"/>
              </a:solidFill>
              <a:latin typeface="Poppins"/>
              <a:ea typeface="Poppins"/>
              <a:cs typeface="Poppins"/>
              <a:sym typeface="Poppins"/>
            </a:endParaRPr>
          </a:p>
        </p:txBody>
      </p:sp>
      <p:sp>
        <p:nvSpPr>
          <p:cNvPr id="56" name="Google Shape;56;p1"/>
          <p:cNvSpPr txBox="1"/>
          <p:nvPr/>
        </p:nvSpPr>
        <p:spPr>
          <a:xfrm>
            <a:off x="184331" y="4975441"/>
            <a:ext cx="3342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ru" sz="1000" u="none" cap="none" strike="noStrike">
                <a:solidFill>
                  <a:schemeClr val="lt1"/>
                </a:solidFill>
                <a:latin typeface="Montserrat"/>
                <a:ea typeface="Montserrat"/>
                <a:cs typeface="Montserrat"/>
                <a:sym typeface="Montserrat"/>
              </a:rPr>
              <a:t>Part of Cheviot Learning Trust</a:t>
            </a:r>
            <a:endParaRPr b="0" i="0" sz="1000" u="none" cap="none" strike="noStrike">
              <a:solidFill>
                <a:schemeClr val="lt1"/>
              </a:solidFill>
              <a:latin typeface="Montserrat"/>
              <a:ea typeface="Montserrat"/>
              <a:cs typeface="Montserrat"/>
              <a:sym typeface="Montserrat"/>
            </a:endParaRPr>
          </a:p>
        </p:txBody>
      </p:sp>
      <p:sp>
        <p:nvSpPr>
          <p:cNvPr id="57" name="Google Shape;57;p1"/>
          <p:cNvSpPr txBox="1"/>
          <p:nvPr/>
        </p:nvSpPr>
        <p:spPr>
          <a:xfrm>
            <a:off x="83200" y="588025"/>
            <a:ext cx="2981400" cy="1169700"/>
          </a:xfrm>
          <a:prstGeom prst="rect">
            <a:avLst/>
          </a:prstGeom>
          <a:solidFill>
            <a:srgbClr val="FFF2CC"/>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8"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Literacy</a:t>
            </a:r>
            <a:br>
              <a:rPr b="0" i="0" lang="ru" sz="1100" u="none" cap="none" strike="noStrike">
                <a:solidFill>
                  <a:schemeClr val="dk1"/>
                </a:solidFill>
                <a:latin typeface="Poppins"/>
                <a:ea typeface="Poppins"/>
                <a:cs typeface="Poppins"/>
                <a:sym typeface="Poppins"/>
              </a:rPr>
            </a:br>
            <a:r>
              <a:rPr lang="ru" sz="800">
                <a:solidFill>
                  <a:schemeClr val="dk1"/>
                </a:solidFill>
                <a:latin typeface="Poppins"/>
                <a:ea typeface="Poppins"/>
                <a:cs typeface="Poppins"/>
                <a:sym typeface="Poppins"/>
              </a:rPr>
              <a:t>In Early Years we are focussing on books linking to our topics ‘Let’s Celebrate’ and ‘Fantastic Festivals’. We will also be looking at different traditional tales each half term. </a:t>
            </a:r>
            <a:endParaRPr sz="800">
              <a:solidFill>
                <a:schemeClr val="dk1"/>
              </a:solidFill>
              <a:latin typeface="Poppins"/>
              <a:ea typeface="Poppins"/>
              <a:cs typeface="Poppins"/>
              <a:sym typeface="Poppins"/>
            </a:endParaRPr>
          </a:p>
          <a:p>
            <a:pPr indent="0" lvl="0" marL="89998" rtl="0" algn="l">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Nursery</a:t>
            </a:r>
            <a:r>
              <a:rPr lang="ru" sz="800">
                <a:solidFill>
                  <a:schemeClr val="dk1"/>
                </a:solidFill>
                <a:latin typeface="Poppins"/>
                <a:ea typeface="Poppins"/>
                <a:cs typeface="Poppins"/>
                <a:sym typeface="Poppins"/>
              </a:rPr>
              <a:t> will be using Talk for Writing to retell and innovate The Gingerbread Man.</a:t>
            </a:r>
            <a:endParaRPr sz="800">
              <a:solidFill>
                <a:schemeClr val="dk1"/>
              </a:solidFill>
              <a:latin typeface="Poppins"/>
              <a:ea typeface="Poppins"/>
              <a:cs typeface="Poppins"/>
              <a:sym typeface="Poppins"/>
            </a:endParaRPr>
          </a:p>
          <a:p>
            <a:pPr indent="0" lvl="0" marL="89998" rtl="0" algn="l">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Reception </a:t>
            </a:r>
            <a:r>
              <a:rPr lang="ru" sz="800">
                <a:solidFill>
                  <a:schemeClr val="dk1"/>
                </a:solidFill>
                <a:latin typeface="Poppins"/>
                <a:ea typeface="Poppins"/>
                <a:cs typeface="Poppins"/>
                <a:sym typeface="Poppins"/>
              </a:rPr>
              <a:t> will be using Talk for Writing to retell and innovate Rosie’s Walk.</a:t>
            </a:r>
            <a:endParaRPr sz="800">
              <a:solidFill>
                <a:schemeClr val="dk1"/>
              </a:solidFill>
              <a:latin typeface="Poppins"/>
              <a:ea typeface="Poppins"/>
              <a:cs typeface="Poppins"/>
              <a:sym typeface="Poppins"/>
            </a:endParaRPr>
          </a:p>
        </p:txBody>
      </p:sp>
      <p:pic>
        <p:nvPicPr>
          <p:cNvPr id="58" name="Google Shape;58;p1"/>
          <p:cNvPicPr preferRelativeResize="0"/>
          <p:nvPr/>
        </p:nvPicPr>
        <p:blipFill rotWithShape="1">
          <a:blip r:embed="rId3">
            <a:alphaModFix/>
          </a:blip>
          <a:srcRect b="0" l="0" r="0" t="0"/>
          <a:stretch/>
        </p:blipFill>
        <p:spPr>
          <a:xfrm>
            <a:off x="184323" y="31547"/>
            <a:ext cx="443974" cy="447550"/>
          </a:xfrm>
          <a:prstGeom prst="rect">
            <a:avLst/>
          </a:prstGeom>
          <a:noFill/>
          <a:ln>
            <a:noFill/>
          </a:ln>
        </p:spPr>
      </p:pic>
      <p:sp>
        <p:nvSpPr>
          <p:cNvPr id="59" name="Google Shape;59;p1"/>
          <p:cNvSpPr txBox="1"/>
          <p:nvPr/>
        </p:nvSpPr>
        <p:spPr>
          <a:xfrm>
            <a:off x="3112175" y="690193"/>
            <a:ext cx="2981400" cy="1169700"/>
          </a:xfrm>
          <a:prstGeom prst="rect">
            <a:avLst/>
          </a:prstGeom>
          <a:solidFill>
            <a:srgbClr val="C9DAF8"/>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89999" lvl="0" marL="0"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Understanding the World</a:t>
            </a:r>
            <a:endParaRPr b="0" i="0" sz="1100" u="none" cap="none" strike="noStrike">
              <a:solidFill>
                <a:schemeClr val="dk1"/>
              </a:solidFill>
              <a:latin typeface="Poppins"/>
              <a:ea typeface="Poppins"/>
              <a:cs typeface="Poppins"/>
              <a:sym typeface="Poppins"/>
            </a:endParaRPr>
          </a:p>
          <a:p>
            <a:pPr indent="0" lvl="0" marL="89998" rtl="0" algn="l">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Nursery </a:t>
            </a:r>
            <a:r>
              <a:rPr lang="ru" sz="800">
                <a:solidFill>
                  <a:schemeClr val="dk1"/>
                </a:solidFill>
                <a:latin typeface="Poppins"/>
                <a:ea typeface="Poppins"/>
                <a:cs typeface="Poppins"/>
                <a:sym typeface="Poppins"/>
              </a:rPr>
              <a:t>will be talking about festivals and celebrations we take part in with our families and other communities.. We will also looking at the difference between night and day and experimenting with different light sources.</a:t>
            </a:r>
            <a:endParaRPr sz="800">
              <a:solidFill>
                <a:schemeClr val="dk1"/>
              </a:solidFill>
              <a:latin typeface="Poppins"/>
              <a:ea typeface="Poppins"/>
              <a:cs typeface="Poppins"/>
              <a:sym typeface="Poppins"/>
            </a:endParaRPr>
          </a:p>
          <a:p>
            <a:pPr indent="0" lvl="0" marL="89998" rtl="0" algn="l">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Reception</a:t>
            </a:r>
            <a:r>
              <a:rPr lang="ru" sz="800">
                <a:solidFill>
                  <a:schemeClr val="dk1"/>
                </a:solidFill>
                <a:latin typeface="Poppins"/>
                <a:ea typeface="Poppins"/>
                <a:cs typeface="Poppins"/>
                <a:sym typeface="Poppins"/>
              </a:rPr>
              <a:t> will be talking about festivals and traditions from different cultures. We will observe the changing weather and look at how we can use heat to manipulate ice and frost.</a:t>
            </a:r>
            <a:endParaRPr b="1" sz="800">
              <a:solidFill>
                <a:schemeClr val="dk1"/>
              </a:solidFill>
              <a:latin typeface="Poppins"/>
              <a:ea typeface="Poppins"/>
              <a:cs typeface="Poppins"/>
              <a:sym typeface="Poppins"/>
            </a:endParaRPr>
          </a:p>
        </p:txBody>
      </p:sp>
      <p:sp>
        <p:nvSpPr>
          <p:cNvPr id="60" name="Google Shape;60;p1"/>
          <p:cNvSpPr txBox="1"/>
          <p:nvPr/>
        </p:nvSpPr>
        <p:spPr>
          <a:xfrm>
            <a:off x="6180025" y="578995"/>
            <a:ext cx="2841600" cy="1046700"/>
          </a:xfrm>
          <a:prstGeom prst="rect">
            <a:avLst/>
          </a:prstGeom>
          <a:solidFill>
            <a:srgbClr val="F6B26B"/>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9"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Religious Education</a:t>
            </a:r>
            <a:endParaRPr b="0" i="0" sz="1100" u="none" cap="none" strike="noStrike">
              <a:solidFill>
                <a:schemeClr val="dk1"/>
              </a:solidFill>
              <a:latin typeface="Poppins"/>
              <a:ea typeface="Poppins"/>
              <a:cs typeface="Poppins"/>
              <a:sym typeface="Poppins"/>
            </a:endParaRPr>
          </a:p>
          <a:p>
            <a:pPr indent="0" lvl="0" marL="89998" rtl="0" algn="l">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Nursery</a:t>
            </a:r>
            <a:r>
              <a:rPr lang="ru" sz="800">
                <a:solidFill>
                  <a:schemeClr val="dk1"/>
                </a:solidFill>
                <a:latin typeface="Poppins"/>
                <a:ea typeface="Poppins"/>
                <a:cs typeface="Poppins"/>
                <a:sym typeface="Poppins"/>
              </a:rPr>
              <a:t> will be learning the Christmas story and identifying characters from the Nativity. We will be learning about the birth of Jesus..</a:t>
            </a:r>
            <a:endParaRPr sz="800">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Reception </a:t>
            </a:r>
            <a:r>
              <a:rPr lang="ru" sz="800">
                <a:solidFill>
                  <a:schemeClr val="dk1"/>
                </a:solidFill>
                <a:latin typeface="Poppins"/>
                <a:ea typeface="Poppins"/>
                <a:cs typeface="Poppins"/>
                <a:sym typeface="Poppins"/>
              </a:rPr>
              <a:t>will be looking at the Christmas Story and how it is celebrated by Christians across the world. We will also be look at Hanukkah and how it is celebrated by Jewish people.</a:t>
            </a:r>
            <a:r>
              <a:rPr b="0" i="0" lang="ru" sz="800" u="none" cap="none" strike="noStrike">
                <a:solidFill>
                  <a:schemeClr val="dk1"/>
                </a:solidFill>
                <a:latin typeface="Poppins"/>
                <a:ea typeface="Poppins"/>
                <a:cs typeface="Poppins"/>
                <a:sym typeface="Poppins"/>
              </a:rPr>
              <a:t> </a:t>
            </a:r>
            <a:endParaRPr b="0" i="0" sz="800" u="none" cap="none" strike="noStrike">
              <a:solidFill>
                <a:schemeClr val="dk1"/>
              </a:solidFill>
              <a:latin typeface="Poppins"/>
              <a:ea typeface="Poppins"/>
              <a:cs typeface="Poppins"/>
              <a:sym typeface="Poppins"/>
            </a:endParaRPr>
          </a:p>
        </p:txBody>
      </p:sp>
      <p:sp>
        <p:nvSpPr>
          <p:cNvPr id="61" name="Google Shape;61;p1"/>
          <p:cNvSpPr txBox="1"/>
          <p:nvPr/>
        </p:nvSpPr>
        <p:spPr>
          <a:xfrm>
            <a:off x="83225" y="3316605"/>
            <a:ext cx="2981400" cy="1046700"/>
          </a:xfrm>
          <a:prstGeom prst="rect">
            <a:avLst/>
          </a:prstGeom>
          <a:solidFill>
            <a:srgbClr val="FFF2CC"/>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9"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Maths</a:t>
            </a:r>
            <a:br>
              <a:rPr b="0" i="0" lang="ru" sz="1100" u="none" cap="none" strike="noStrike">
                <a:solidFill>
                  <a:schemeClr val="dk1"/>
                </a:solidFill>
                <a:latin typeface="Poppins"/>
                <a:ea typeface="Poppins"/>
                <a:cs typeface="Poppins"/>
                <a:sym typeface="Poppins"/>
              </a:rPr>
            </a:br>
            <a:r>
              <a:rPr b="1" lang="ru" sz="800">
                <a:solidFill>
                  <a:schemeClr val="dk1"/>
                </a:solidFill>
                <a:latin typeface="Poppins"/>
                <a:ea typeface="Poppins"/>
                <a:cs typeface="Poppins"/>
                <a:sym typeface="Poppins"/>
              </a:rPr>
              <a:t>Nursery</a:t>
            </a:r>
            <a:r>
              <a:rPr lang="ru" sz="800">
                <a:solidFill>
                  <a:schemeClr val="dk1"/>
                </a:solidFill>
                <a:latin typeface="Poppins"/>
                <a:ea typeface="Poppins"/>
                <a:cs typeface="Poppins"/>
                <a:sym typeface="Poppins"/>
              </a:rPr>
              <a:t> will be learning about the numbers 1 and 2. We will be learning how to subitise and build a deep understanding of what these numbers mean, as well as looking at pattern.</a:t>
            </a:r>
            <a:endParaRPr b="0" i="0" sz="800" u="none" cap="none" strike="noStrike">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i="0" lang="ru" sz="800" u="none" cap="none" strike="noStrike">
                <a:solidFill>
                  <a:schemeClr val="dk1"/>
                </a:solidFill>
                <a:latin typeface="Poppins"/>
                <a:ea typeface="Poppins"/>
                <a:cs typeface="Poppins"/>
                <a:sym typeface="Poppins"/>
              </a:rPr>
              <a:t>Reception </a:t>
            </a:r>
            <a:r>
              <a:rPr lang="ru" sz="800">
                <a:solidFill>
                  <a:schemeClr val="dk1"/>
                </a:solidFill>
                <a:latin typeface="Poppins"/>
                <a:ea typeface="Poppins"/>
                <a:cs typeface="Poppins"/>
                <a:sym typeface="Poppins"/>
              </a:rPr>
              <a:t>will be learning about the numbers 1 to 5. We will be learning how to subitise and build a deep understanding of what these numbers mean. </a:t>
            </a:r>
            <a:endParaRPr b="0" i="0" sz="800" u="none" cap="none" strike="noStrike">
              <a:solidFill>
                <a:schemeClr val="dk1"/>
              </a:solidFill>
              <a:latin typeface="Poppins"/>
              <a:ea typeface="Poppins"/>
              <a:cs typeface="Poppins"/>
              <a:sym typeface="Poppins"/>
            </a:endParaRPr>
          </a:p>
        </p:txBody>
      </p:sp>
      <p:sp>
        <p:nvSpPr>
          <p:cNvPr id="62" name="Google Shape;62;p1"/>
          <p:cNvSpPr txBox="1"/>
          <p:nvPr/>
        </p:nvSpPr>
        <p:spPr>
          <a:xfrm>
            <a:off x="3137425" y="1974075"/>
            <a:ext cx="2942400" cy="923400"/>
          </a:xfrm>
          <a:prstGeom prst="rect">
            <a:avLst/>
          </a:prstGeom>
          <a:solidFill>
            <a:srgbClr val="D9EAD3"/>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8"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Personal, Social and Emotional</a:t>
            </a:r>
            <a:br>
              <a:rPr b="0" i="0" lang="ru" sz="1100" u="none" cap="none" strike="noStrike">
                <a:solidFill>
                  <a:schemeClr val="dk1"/>
                </a:solidFill>
                <a:latin typeface="Poppins"/>
                <a:ea typeface="Poppins"/>
                <a:cs typeface="Poppins"/>
                <a:sym typeface="Poppins"/>
              </a:rPr>
            </a:br>
            <a:r>
              <a:rPr b="1" lang="ru" sz="800">
                <a:solidFill>
                  <a:schemeClr val="dk1"/>
                </a:solidFill>
                <a:latin typeface="Poppins"/>
                <a:ea typeface="Poppins"/>
                <a:cs typeface="Poppins"/>
                <a:sym typeface="Poppins"/>
              </a:rPr>
              <a:t>Nursery </a:t>
            </a:r>
            <a:r>
              <a:rPr lang="ru" sz="800">
                <a:solidFill>
                  <a:schemeClr val="dk1"/>
                </a:solidFill>
                <a:latin typeface="Poppins"/>
                <a:ea typeface="Poppins"/>
                <a:cs typeface="Poppins"/>
                <a:sym typeface="Poppins"/>
              </a:rPr>
              <a:t> will be learning that people can have different opinions and begin to learn how to manage these when playing. </a:t>
            </a:r>
            <a:endParaRPr sz="800">
              <a:solidFill>
                <a:schemeClr val="dk1"/>
              </a:solidFill>
              <a:latin typeface="Poppins"/>
              <a:ea typeface="Poppins"/>
              <a:cs typeface="Poppins"/>
              <a:sym typeface="Poppins"/>
            </a:endParaRPr>
          </a:p>
          <a:p>
            <a:pPr indent="0" lvl="0" marL="89999" marR="0" rtl="0" algn="l">
              <a:lnSpc>
                <a:spcPct val="100000"/>
              </a:lnSpc>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Reception</a:t>
            </a:r>
            <a:r>
              <a:rPr lang="ru" sz="800">
                <a:solidFill>
                  <a:schemeClr val="dk1"/>
                </a:solidFill>
                <a:latin typeface="Poppins"/>
                <a:ea typeface="Poppins"/>
                <a:cs typeface="Poppins"/>
                <a:sym typeface="Poppins"/>
              </a:rPr>
              <a:t> will be learning about different feelings and know how to identify and manage them in different situations. We will begin to show empathy for others.</a:t>
            </a:r>
            <a:r>
              <a:rPr b="0" i="0" lang="ru" sz="800" u="none" cap="none" strike="noStrike">
                <a:solidFill>
                  <a:schemeClr val="dk1"/>
                </a:solidFill>
                <a:latin typeface="Poppins"/>
                <a:ea typeface="Poppins"/>
                <a:cs typeface="Poppins"/>
                <a:sym typeface="Poppins"/>
              </a:rPr>
              <a:t>.</a:t>
            </a:r>
            <a:endParaRPr b="0" i="0" sz="800" u="none" cap="none" strike="noStrike">
              <a:solidFill>
                <a:schemeClr val="dk1"/>
              </a:solidFill>
              <a:latin typeface="Poppins"/>
              <a:ea typeface="Poppins"/>
              <a:cs typeface="Poppins"/>
              <a:sym typeface="Poppins"/>
            </a:endParaRPr>
          </a:p>
        </p:txBody>
      </p:sp>
      <p:sp>
        <p:nvSpPr>
          <p:cNvPr id="63" name="Google Shape;63;p1"/>
          <p:cNvSpPr txBox="1"/>
          <p:nvPr/>
        </p:nvSpPr>
        <p:spPr>
          <a:xfrm>
            <a:off x="6180025" y="1741640"/>
            <a:ext cx="2819100" cy="1046700"/>
          </a:xfrm>
          <a:prstGeom prst="rect">
            <a:avLst/>
          </a:prstGeom>
          <a:solidFill>
            <a:srgbClr val="F4CCCC"/>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9"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Communication and Language</a:t>
            </a:r>
            <a:endParaRPr b="0" i="0" sz="1100" u="none" cap="none" strike="noStrike">
              <a:solidFill>
                <a:schemeClr val="dk1"/>
              </a:solidFill>
              <a:latin typeface="Poppins"/>
              <a:ea typeface="Poppins"/>
              <a:cs typeface="Poppins"/>
              <a:sym typeface="Poppins"/>
            </a:endParaRPr>
          </a:p>
          <a:p>
            <a:pPr indent="0" lvl="0" marL="89998" rtl="0" algn="l">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Nursery</a:t>
            </a:r>
            <a:r>
              <a:rPr lang="ru" sz="800">
                <a:solidFill>
                  <a:schemeClr val="dk1"/>
                </a:solidFill>
                <a:latin typeface="Poppins"/>
                <a:ea typeface="Poppins"/>
                <a:cs typeface="Poppins"/>
                <a:sym typeface="Poppins"/>
              </a:rPr>
              <a:t> will begin to use an increasing range of vocabulary linked to our learning. We will  use longer sentences and begin to ask simple questions.</a:t>
            </a:r>
            <a:endParaRPr sz="800">
              <a:solidFill>
                <a:schemeClr val="dk1"/>
              </a:solidFill>
              <a:latin typeface="Poppins"/>
              <a:ea typeface="Poppins"/>
              <a:cs typeface="Poppins"/>
              <a:sym typeface="Poppins"/>
            </a:endParaRPr>
          </a:p>
          <a:p>
            <a:pPr indent="0" lvl="0" marL="89998" rtl="0" algn="l">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Reception </a:t>
            </a:r>
            <a:r>
              <a:rPr lang="ru" sz="800">
                <a:solidFill>
                  <a:schemeClr val="dk1"/>
                </a:solidFill>
                <a:latin typeface="Poppins"/>
                <a:ea typeface="Poppins"/>
                <a:cs typeface="Poppins"/>
                <a:sym typeface="Poppins"/>
              </a:rPr>
              <a:t>will be learning an increasing variety of story language phases such as once upon a time, unfortunately etc. and will begin to use these within our play.</a:t>
            </a:r>
            <a:endParaRPr b="1" sz="800">
              <a:solidFill>
                <a:schemeClr val="dk1"/>
              </a:solidFill>
              <a:latin typeface="Poppins"/>
              <a:ea typeface="Poppins"/>
              <a:cs typeface="Poppins"/>
              <a:sym typeface="Poppins"/>
            </a:endParaRPr>
          </a:p>
        </p:txBody>
      </p:sp>
      <p:sp>
        <p:nvSpPr>
          <p:cNvPr id="64" name="Google Shape;64;p1"/>
          <p:cNvSpPr txBox="1"/>
          <p:nvPr/>
        </p:nvSpPr>
        <p:spPr>
          <a:xfrm>
            <a:off x="6152525" y="3003443"/>
            <a:ext cx="2819100" cy="1169700"/>
          </a:xfrm>
          <a:prstGeom prst="rect">
            <a:avLst/>
          </a:prstGeom>
          <a:solidFill>
            <a:srgbClr val="A3CD91"/>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8"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Physical Development </a:t>
            </a:r>
            <a:br>
              <a:rPr b="0" i="0" lang="ru" sz="1100" u="none" cap="none" strike="noStrike">
                <a:solidFill>
                  <a:schemeClr val="dk1"/>
                </a:solidFill>
                <a:latin typeface="Poppins"/>
                <a:ea typeface="Poppins"/>
                <a:cs typeface="Poppins"/>
                <a:sym typeface="Poppins"/>
              </a:rPr>
            </a:br>
            <a:r>
              <a:rPr b="1" lang="ru" sz="800">
                <a:solidFill>
                  <a:schemeClr val="dk1"/>
                </a:solidFill>
                <a:latin typeface="Poppins"/>
                <a:ea typeface="Poppins"/>
                <a:cs typeface="Poppins"/>
                <a:sym typeface="Poppins"/>
              </a:rPr>
              <a:t>Nursery</a:t>
            </a:r>
            <a:r>
              <a:rPr lang="ru" sz="800">
                <a:solidFill>
                  <a:schemeClr val="dk1"/>
                </a:solidFill>
                <a:latin typeface="Poppins"/>
                <a:ea typeface="Poppins"/>
                <a:cs typeface="Poppins"/>
                <a:sym typeface="Poppins"/>
              </a:rPr>
              <a:t> will be looking at different ways to move around a space, avoiding obstacles as we move. We will also be beginning to make lines and circles through large scale movements.</a:t>
            </a:r>
            <a:endParaRPr sz="800">
              <a:solidFill>
                <a:schemeClr val="dk1"/>
              </a:solidFill>
              <a:latin typeface="Poppins"/>
              <a:ea typeface="Poppins"/>
              <a:cs typeface="Poppins"/>
              <a:sym typeface="Poppins"/>
            </a:endParaRPr>
          </a:p>
          <a:p>
            <a:pPr indent="0" lvl="0" marL="89998" rtl="0" algn="l">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Reception </a:t>
            </a:r>
            <a:r>
              <a:rPr lang="ru" sz="800">
                <a:solidFill>
                  <a:schemeClr val="dk1"/>
                </a:solidFill>
                <a:latin typeface="Poppins"/>
                <a:ea typeface="Poppins"/>
                <a:cs typeface="Poppins"/>
                <a:sym typeface="Poppins"/>
              </a:rPr>
              <a:t>will be learning how to throw, roll, kick and catch both large and small balls. We will begin to learn to dance to different tempos and change our movement accordingly.</a:t>
            </a:r>
            <a:endParaRPr b="1" sz="800">
              <a:solidFill>
                <a:schemeClr val="dk1"/>
              </a:solidFill>
              <a:latin typeface="Poppins"/>
              <a:ea typeface="Poppins"/>
              <a:cs typeface="Poppins"/>
              <a:sym typeface="Poppins"/>
            </a:endParaRPr>
          </a:p>
        </p:txBody>
      </p:sp>
      <p:sp>
        <p:nvSpPr>
          <p:cNvPr id="65" name="Google Shape;65;p1"/>
          <p:cNvSpPr txBox="1"/>
          <p:nvPr/>
        </p:nvSpPr>
        <p:spPr>
          <a:xfrm>
            <a:off x="3117875" y="3133500"/>
            <a:ext cx="2981400" cy="1046700"/>
          </a:xfrm>
          <a:prstGeom prst="rect">
            <a:avLst/>
          </a:prstGeom>
          <a:solidFill>
            <a:srgbClr val="6FA8DC"/>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8"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Expressive Arts and Design</a:t>
            </a:r>
            <a:br>
              <a:rPr b="0" i="0" lang="ru" sz="1100" u="none" cap="none" strike="noStrike">
                <a:solidFill>
                  <a:schemeClr val="dk1"/>
                </a:solidFill>
                <a:latin typeface="Poppins"/>
                <a:ea typeface="Poppins"/>
                <a:cs typeface="Poppins"/>
                <a:sym typeface="Poppins"/>
              </a:rPr>
            </a:br>
            <a:r>
              <a:rPr b="1" lang="ru" sz="800">
                <a:solidFill>
                  <a:schemeClr val="dk1"/>
                </a:solidFill>
                <a:latin typeface="Poppins"/>
                <a:ea typeface="Poppins"/>
                <a:cs typeface="Poppins"/>
                <a:sym typeface="Poppins"/>
              </a:rPr>
              <a:t>Nursery</a:t>
            </a:r>
            <a:r>
              <a:rPr lang="ru" sz="800">
                <a:solidFill>
                  <a:schemeClr val="dk1"/>
                </a:solidFill>
                <a:latin typeface="Poppins"/>
                <a:ea typeface="Poppins"/>
                <a:cs typeface="Poppins"/>
                <a:sym typeface="Poppins"/>
              </a:rPr>
              <a:t> will be exploring different painting techniques e.g. drip, pour, mix splat. We will use these techniques to create our own pictures in the style of Jackson Pollock. We will learn Christmas songs to </a:t>
            </a:r>
            <a:r>
              <a:rPr lang="ru" sz="800">
                <a:solidFill>
                  <a:schemeClr val="dk1"/>
                </a:solidFill>
                <a:latin typeface="Poppins"/>
                <a:ea typeface="Poppins"/>
                <a:cs typeface="Poppins"/>
                <a:sym typeface="Poppins"/>
              </a:rPr>
              <a:t>perform</a:t>
            </a:r>
            <a:r>
              <a:rPr lang="ru" sz="800">
                <a:solidFill>
                  <a:schemeClr val="dk1"/>
                </a:solidFill>
                <a:latin typeface="Poppins"/>
                <a:ea typeface="Poppins"/>
                <a:cs typeface="Poppins"/>
                <a:sym typeface="Poppins"/>
              </a:rPr>
              <a:t> for pur adults.</a:t>
            </a:r>
            <a:endParaRPr sz="800">
              <a:solidFill>
                <a:schemeClr val="dk1"/>
              </a:solidFill>
              <a:latin typeface="Poppins"/>
              <a:ea typeface="Poppins"/>
              <a:cs typeface="Poppins"/>
              <a:sym typeface="Poppins"/>
            </a:endParaRPr>
          </a:p>
          <a:p>
            <a:pPr indent="0" lvl="0" marL="89998" rtl="0" algn="l">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Reception </a:t>
            </a:r>
            <a:r>
              <a:rPr lang="ru" sz="800">
                <a:solidFill>
                  <a:schemeClr val="dk1"/>
                </a:solidFill>
                <a:latin typeface="Poppins"/>
                <a:ea typeface="Poppins"/>
                <a:cs typeface="Poppins"/>
                <a:sym typeface="Poppins"/>
              </a:rPr>
              <a:t>will be looking at how to mix secondary colours and use these in fireworks pictures. We will also be learning Christmas songs for our performance.</a:t>
            </a:r>
            <a:endParaRPr b="1" sz="800">
              <a:solidFill>
                <a:schemeClr val="dk1"/>
              </a:solidFill>
              <a:latin typeface="Poppins"/>
              <a:ea typeface="Poppins"/>
              <a:cs typeface="Poppins"/>
              <a:sym typeface="Poppins"/>
            </a:endParaRPr>
          </a:p>
        </p:txBody>
      </p:sp>
      <p:sp>
        <p:nvSpPr>
          <p:cNvPr id="66" name="Google Shape;66;p1"/>
          <p:cNvSpPr txBox="1"/>
          <p:nvPr/>
        </p:nvSpPr>
        <p:spPr>
          <a:xfrm>
            <a:off x="83225" y="4373103"/>
            <a:ext cx="8938500" cy="677400"/>
          </a:xfrm>
          <a:prstGeom prst="rect">
            <a:avLst/>
          </a:prstGeom>
          <a:solidFill>
            <a:srgbClr val="A2C4C9"/>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Parents as Partners- </a:t>
            </a:r>
            <a:r>
              <a:rPr b="1" i="0" lang="ru" sz="900" u="none" cap="none" strike="noStrike">
                <a:solidFill>
                  <a:schemeClr val="dk1"/>
                </a:solidFill>
                <a:latin typeface="Poppins"/>
                <a:ea typeface="Poppins"/>
                <a:cs typeface="Poppins"/>
                <a:sym typeface="Poppins"/>
              </a:rPr>
              <a:t>Reading, reading, reading! </a:t>
            </a:r>
            <a:endParaRPr b="1" i="0" sz="900" u="none" cap="none" strike="noStrike">
              <a:solidFill>
                <a:schemeClr val="dk1"/>
              </a:solidFill>
              <a:latin typeface="Poppins"/>
              <a:ea typeface="Poppins"/>
              <a:cs typeface="Poppins"/>
              <a:sym typeface="Poppins"/>
            </a:endParaRPr>
          </a:p>
          <a:p>
            <a:pPr indent="0" lvl="0" marL="0" marR="0" rtl="0" algn="l">
              <a:lnSpc>
                <a:spcPct val="100000"/>
              </a:lnSpc>
              <a:spcBef>
                <a:spcPts val="0"/>
              </a:spcBef>
              <a:spcAft>
                <a:spcPts val="0"/>
              </a:spcAft>
              <a:buClr>
                <a:schemeClr val="dk1"/>
              </a:buClr>
              <a:buSzPts val="1100"/>
              <a:buFont typeface="Arial"/>
              <a:buNone/>
            </a:pPr>
            <a:r>
              <a:rPr b="0" i="0" lang="ru" sz="800" u="none" cap="none" strike="noStrike">
                <a:solidFill>
                  <a:schemeClr val="dk1"/>
                </a:solidFill>
                <a:latin typeface="Poppins"/>
                <a:ea typeface="Poppins"/>
                <a:cs typeface="Poppins"/>
                <a:sym typeface="Poppins"/>
              </a:rPr>
              <a:t>Please read to your child everyday. This will help support their love of reading and literature as well as developing their language and building their vocabulary. When your child gets a library book, please share this book with them and discuss the characters and events. </a:t>
            </a:r>
            <a:endParaRPr sz="800">
              <a:solidFill>
                <a:schemeClr val="dk1"/>
              </a:solidFill>
              <a:latin typeface="Poppins"/>
              <a:ea typeface="Poppins"/>
              <a:cs typeface="Poppins"/>
              <a:sym typeface="Poppins"/>
            </a:endParaRPr>
          </a:p>
          <a:p>
            <a:pPr indent="0" lvl="0" marL="0" marR="0" rtl="0" algn="l">
              <a:lnSpc>
                <a:spcPct val="100000"/>
              </a:lnSpc>
              <a:spcBef>
                <a:spcPts val="0"/>
              </a:spcBef>
              <a:spcAft>
                <a:spcPts val="0"/>
              </a:spcAft>
              <a:buClr>
                <a:schemeClr val="dk1"/>
              </a:buClr>
              <a:buSzPts val="1100"/>
              <a:buFont typeface="Arial"/>
              <a:buNone/>
            </a:pPr>
            <a:r>
              <a:rPr lang="ru" sz="800">
                <a:solidFill>
                  <a:schemeClr val="dk1"/>
                </a:solidFill>
                <a:latin typeface="Poppins"/>
                <a:ea typeface="Poppins"/>
                <a:cs typeface="Poppins"/>
                <a:sym typeface="Poppins"/>
              </a:rPr>
              <a:t>Please send us any photos of exciting things you get up to at home to share on Tapestry. Reception parents, this can include what your child has done for their weekly Home Challenge too. </a:t>
            </a:r>
            <a:endParaRPr sz="800">
              <a:solidFill>
                <a:schemeClr val="dk1"/>
              </a:solidFill>
              <a:latin typeface="Poppins"/>
              <a:ea typeface="Poppins"/>
              <a:cs typeface="Poppins"/>
              <a:sym typeface="Poppins"/>
            </a:endParaRPr>
          </a:p>
        </p:txBody>
      </p:sp>
      <p:sp>
        <p:nvSpPr>
          <p:cNvPr id="67" name="Google Shape;67;p1"/>
          <p:cNvSpPr txBox="1"/>
          <p:nvPr/>
        </p:nvSpPr>
        <p:spPr>
          <a:xfrm>
            <a:off x="83325" y="1863447"/>
            <a:ext cx="2942400" cy="1293000"/>
          </a:xfrm>
          <a:prstGeom prst="rect">
            <a:avLst/>
          </a:prstGeom>
          <a:solidFill>
            <a:srgbClr val="B4A7D6"/>
          </a:solidFill>
          <a:ln cap="flat" cmpd="sng" w="9525">
            <a:solidFill>
              <a:schemeClr val="dk1"/>
            </a:solidFill>
            <a:prstDash val="solid"/>
            <a:round/>
            <a:headEnd len="sm" w="sm" type="none"/>
            <a:tailEnd len="sm" w="sm" type="none"/>
          </a:ln>
        </p:spPr>
        <p:txBody>
          <a:bodyPr anchorCtr="0" anchor="t" bIns="0" lIns="0" spcFirstLastPara="1" rIns="0" wrap="square" tIns="0">
            <a:spAutoFit/>
          </a:bodyPr>
          <a:lstStyle/>
          <a:p>
            <a:pPr indent="0" lvl="0" marL="89998" marR="0" rtl="0" algn="l">
              <a:lnSpc>
                <a:spcPct val="100000"/>
              </a:lnSpc>
              <a:spcBef>
                <a:spcPts val="0"/>
              </a:spcBef>
              <a:spcAft>
                <a:spcPts val="0"/>
              </a:spcAft>
              <a:buClr>
                <a:schemeClr val="dk1"/>
              </a:buClr>
              <a:buSzPts val="1100"/>
              <a:buFont typeface="Arial"/>
              <a:buNone/>
            </a:pPr>
            <a:r>
              <a:rPr b="0" i="0" lang="ru" sz="1200" u="none" cap="none" strike="noStrike">
                <a:solidFill>
                  <a:schemeClr val="dk1"/>
                </a:solidFill>
                <a:latin typeface="Poppins"/>
                <a:ea typeface="Poppins"/>
                <a:cs typeface="Poppins"/>
                <a:sym typeface="Poppins"/>
              </a:rPr>
              <a:t>Phonics</a:t>
            </a:r>
            <a:br>
              <a:rPr b="0" i="0" lang="ru" sz="1100" u="none" cap="none" strike="noStrike">
                <a:solidFill>
                  <a:schemeClr val="dk1"/>
                </a:solidFill>
                <a:latin typeface="Poppins"/>
                <a:ea typeface="Poppins"/>
                <a:cs typeface="Poppins"/>
                <a:sym typeface="Poppins"/>
              </a:rPr>
            </a:br>
            <a:r>
              <a:rPr lang="ru" sz="800">
                <a:solidFill>
                  <a:schemeClr val="dk1"/>
                </a:solidFill>
                <a:latin typeface="Poppins"/>
                <a:ea typeface="Poppins"/>
                <a:cs typeface="Poppins"/>
                <a:sym typeface="Poppins"/>
              </a:rPr>
              <a:t>All children follow the Little Wandle phonics accredited Scheme.</a:t>
            </a:r>
            <a:endParaRPr sz="800">
              <a:solidFill>
                <a:schemeClr val="dk1"/>
              </a:solidFill>
              <a:latin typeface="Poppins"/>
              <a:ea typeface="Poppins"/>
              <a:cs typeface="Poppins"/>
              <a:sym typeface="Poppins"/>
            </a:endParaRPr>
          </a:p>
          <a:p>
            <a:pPr indent="0" lvl="0" marL="89998" rtl="0" algn="l">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Nursery</a:t>
            </a:r>
            <a:r>
              <a:rPr lang="ru" sz="800">
                <a:solidFill>
                  <a:schemeClr val="dk1"/>
                </a:solidFill>
                <a:latin typeface="Poppins"/>
                <a:ea typeface="Poppins"/>
                <a:cs typeface="Poppins"/>
                <a:sym typeface="Poppins"/>
              </a:rPr>
              <a:t> will be learning how discriminate sounds within our environment as well as exploring instrumental sounds </a:t>
            </a:r>
            <a:endParaRPr sz="800">
              <a:solidFill>
                <a:schemeClr val="dk1"/>
              </a:solidFill>
              <a:latin typeface="Poppins"/>
              <a:ea typeface="Poppins"/>
              <a:cs typeface="Poppins"/>
              <a:sym typeface="Poppins"/>
            </a:endParaRPr>
          </a:p>
          <a:p>
            <a:pPr indent="0" lvl="0" marL="89998" rtl="0" algn="l">
              <a:spcBef>
                <a:spcPts val="0"/>
              </a:spcBef>
              <a:spcAft>
                <a:spcPts val="0"/>
              </a:spcAft>
              <a:buClr>
                <a:schemeClr val="dk1"/>
              </a:buClr>
              <a:buSzPts val="1100"/>
              <a:buFont typeface="Arial"/>
              <a:buNone/>
            </a:pPr>
            <a:r>
              <a:rPr b="1" lang="ru" sz="800">
                <a:solidFill>
                  <a:schemeClr val="dk1"/>
                </a:solidFill>
                <a:latin typeface="Poppins"/>
                <a:ea typeface="Poppins"/>
                <a:cs typeface="Poppins"/>
                <a:sym typeface="Poppins"/>
              </a:rPr>
              <a:t>Reception</a:t>
            </a:r>
            <a:r>
              <a:rPr lang="ru" sz="800">
                <a:solidFill>
                  <a:schemeClr val="dk1"/>
                </a:solidFill>
                <a:latin typeface="Poppins"/>
                <a:ea typeface="Poppins"/>
                <a:cs typeface="Poppins"/>
                <a:sym typeface="Poppins"/>
              </a:rPr>
              <a:t> will begin focusing on identifying initial sounds in words and learning how to blend simple words. We will also be applying this knowledge in our Guided Reading sessions.</a:t>
            </a:r>
            <a:endParaRPr sz="800">
              <a:solidFill>
                <a:schemeClr val="dk1"/>
              </a:solidFill>
              <a:latin typeface="Poppins"/>
              <a:ea typeface="Poppins"/>
              <a:cs typeface="Poppins"/>
              <a:sym typeface="Poppi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