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09">
          <p15:clr>
            <a:srgbClr val="A4A3A4"/>
          </p15:clr>
        </p15:guide>
        <p15:guide id="2" pos="274">
          <p15:clr>
            <a:srgbClr val="A4A3A4"/>
          </p15:clr>
        </p15:guide>
        <p15:guide id="3" pos="5486">
          <p15:clr>
            <a:srgbClr val="9AA0A6"/>
          </p15:clr>
        </p15:guide>
        <p15:guide id="4" orient="horz" pos="3131">
          <p15:clr>
            <a:srgbClr val="9AA0A6"/>
          </p15:clr>
        </p15:guide>
      </p15:sldGuideLst>
    </p:ext>
    <p:ext uri="GoogleSlidesCustomDataVersion2">
      <go:slidesCustomData xmlns:go="http://customooxmlschemas.google.com/" r:id="rId7" roundtripDataSignature="AMtx7miFxIDL9W+iVD78OOpeJ3EEdDU+r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09" orient="horz"/>
        <p:guide pos="274"/>
        <p:guide pos="5486"/>
        <p:guide pos="3131" orient="horz"/>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281"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281"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3"/>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2"/>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2"/>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6"/>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6"/>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8"/>
          <p:cNvSpPr txBox="1"/>
          <p:nvPr>
            <p:ph type="title"/>
          </p:nvPr>
        </p:nvSpPr>
        <p:spPr>
          <a:xfrm>
            <a:off x="311700" y="555600"/>
            <a:ext cx="28083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8"/>
          <p:cNvSpPr txBox="1"/>
          <p:nvPr>
            <p:ph idx="1" type="body"/>
          </p:nvPr>
        </p:nvSpPr>
        <p:spPr>
          <a:xfrm>
            <a:off x="311700" y="1389600"/>
            <a:ext cx="28083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9"/>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0"/>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0"/>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0"/>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0"/>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1"/>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p:nvPr/>
        </p:nvSpPr>
        <p:spPr>
          <a:xfrm>
            <a:off x="-17050" y="0"/>
            <a:ext cx="9178500" cy="479100"/>
          </a:xfrm>
          <a:prstGeom prst="rect">
            <a:avLst/>
          </a:prstGeom>
          <a:solidFill>
            <a:srgbClr val="D9D2E9"/>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 name="Google Shape;55;p1"/>
          <p:cNvSpPr txBox="1"/>
          <p:nvPr/>
        </p:nvSpPr>
        <p:spPr>
          <a:xfrm>
            <a:off x="1198575" y="-105874"/>
            <a:ext cx="7184100" cy="631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1100"/>
              <a:buFont typeface="Arial"/>
              <a:buNone/>
            </a:pPr>
            <a:r>
              <a:rPr b="1" i="0" lang="ru" sz="1300" u="none" cap="none" strike="noStrike">
                <a:solidFill>
                  <a:schemeClr val="dk1"/>
                </a:solidFill>
                <a:latin typeface="Poppins"/>
                <a:ea typeface="Poppins"/>
                <a:cs typeface="Poppins"/>
                <a:sym typeface="Poppins"/>
              </a:rPr>
              <a:t>EYFS Learning Journey</a:t>
            </a:r>
            <a:r>
              <a:rPr b="0" i="0" lang="ru" sz="1300" u="none" cap="none" strike="noStrike">
                <a:solidFill>
                  <a:schemeClr val="dk1"/>
                </a:solidFill>
                <a:latin typeface="Poppins"/>
                <a:ea typeface="Poppins"/>
                <a:cs typeface="Poppins"/>
                <a:sym typeface="Poppins"/>
              </a:rPr>
              <a:t> - Autumn </a:t>
            </a:r>
            <a:r>
              <a:rPr lang="ru" sz="1300">
                <a:solidFill>
                  <a:schemeClr val="dk1"/>
                </a:solidFill>
                <a:latin typeface="Poppins"/>
                <a:ea typeface="Poppins"/>
                <a:cs typeface="Poppins"/>
                <a:sym typeface="Poppins"/>
              </a:rPr>
              <a:t>1</a:t>
            </a:r>
            <a:endParaRPr b="0" i="0" sz="1300" u="none" cap="none" strike="noStrike">
              <a:solidFill>
                <a:schemeClr val="dk1"/>
              </a:solidFill>
              <a:latin typeface="Poppins"/>
              <a:ea typeface="Poppins"/>
              <a:cs typeface="Poppins"/>
              <a:sym typeface="Poppins"/>
            </a:endParaRPr>
          </a:p>
          <a:p>
            <a:pPr indent="0" lvl="0" marL="0" marR="0" rtl="0" algn="ctr">
              <a:lnSpc>
                <a:spcPct val="100000"/>
              </a:lnSpc>
              <a:spcBef>
                <a:spcPts val="0"/>
              </a:spcBef>
              <a:spcAft>
                <a:spcPts val="0"/>
              </a:spcAft>
              <a:buClr>
                <a:schemeClr val="dk1"/>
              </a:buClr>
              <a:buSzPts val="1100"/>
              <a:buFont typeface="Arial"/>
              <a:buNone/>
            </a:pPr>
            <a:r>
              <a:rPr b="0" i="1" lang="ru" sz="800" u="none" cap="none" strike="noStrike">
                <a:solidFill>
                  <a:schemeClr val="dk1"/>
                </a:solidFill>
                <a:latin typeface="Poppins"/>
                <a:ea typeface="Poppins"/>
                <a:cs typeface="Poppins"/>
                <a:sym typeface="Poppins"/>
              </a:rPr>
              <a:t>‘I have come that they may have life and have it in all its fullness…</a:t>
            </a:r>
            <a:r>
              <a:rPr b="1" i="1" lang="ru" sz="800" u="none" cap="none" strike="noStrike">
                <a:solidFill>
                  <a:schemeClr val="dk1"/>
                </a:solidFill>
                <a:latin typeface="Poppins"/>
                <a:ea typeface="Poppins"/>
                <a:cs typeface="Poppins"/>
                <a:sym typeface="Poppins"/>
              </a:rPr>
              <a:t>Together we Flourish!’ (John 10:10)  </a:t>
            </a:r>
            <a:endParaRPr b="1" i="1" sz="800" u="none" cap="none" strike="noStrike">
              <a:solidFill>
                <a:schemeClr val="dk1"/>
              </a:solidFill>
              <a:latin typeface="Poppins"/>
              <a:ea typeface="Poppins"/>
              <a:cs typeface="Poppins"/>
              <a:sym typeface="Poppins"/>
            </a:endParaRPr>
          </a:p>
          <a:p>
            <a:pPr indent="0" lvl="0" marL="0" marR="0" rtl="0" algn="ctr">
              <a:lnSpc>
                <a:spcPct val="100000"/>
              </a:lnSpc>
              <a:spcBef>
                <a:spcPts val="0"/>
              </a:spcBef>
              <a:spcAft>
                <a:spcPts val="0"/>
              </a:spcAft>
              <a:buClr>
                <a:schemeClr val="dk1"/>
              </a:buClr>
              <a:buSzPts val="1100"/>
              <a:buFont typeface="Arial"/>
              <a:buNone/>
            </a:pPr>
            <a:r>
              <a:rPr b="0" i="0" lang="ru" sz="800" u="none" cap="none" strike="noStrike">
                <a:solidFill>
                  <a:srgbClr val="FF0000"/>
                </a:solidFill>
                <a:latin typeface="Arial"/>
                <a:ea typeface="Arial"/>
                <a:cs typeface="Arial"/>
                <a:sym typeface="Arial"/>
              </a:rPr>
              <a:t>Love </a:t>
            </a:r>
            <a:r>
              <a:rPr b="0" i="0" lang="ru" sz="800" u="none" cap="none" strike="noStrike">
                <a:solidFill>
                  <a:schemeClr val="dk2"/>
                </a:solidFill>
                <a:latin typeface="Arial"/>
                <a:ea typeface="Arial"/>
                <a:cs typeface="Arial"/>
                <a:sym typeface="Arial"/>
              </a:rPr>
              <a:t>- </a:t>
            </a:r>
            <a:r>
              <a:rPr b="0" i="0" lang="ru" sz="800" u="none" cap="none" strike="noStrike">
                <a:solidFill>
                  <a:srgbClr val="00FFFF"/>
                </a:solidFill>
                <a:latin typeface="Arial"/>
                <a:ea typeface="Arial"/>
                <a:cs typeface="Arial"/>
                <a:sym typeface="Arial"/>
              </a:rPr>
              <a:t>Joy </a:t>
            </a:r>
            <a:r>
              <a:rPr b="0" i="0" lang="ru" sz="800" u="none" cap="none" strike="noStrike">
                <a:solidFill>
                  <a:schemeClr val="dk2"/>
                </a:solidFill>
                <a:latin typeface="Arial"/>
                <a:ea typeface="Arial"/>
                <a:cs typeface="Arial"/>
                <a:sym typeface="Arial"/>
              </a:rPr>
              <a:t>- </a:t>
            </a:r>
            <a:r>
              <a:rPr b="0" i="0" lang="ru" sz="800" u="none" cap="none" strike="noStrike">
                <a:solidFill>
                  <a:srgbClr val="FF00FF"/>
                </a:solidFill>
                <a:latin typeface="Arial"/>
                <a:ea typeface="Arial"/>
                <a:cs typeface="Arial"/>
                <a:sym typeface="Arial"/>
              </a:rPr>
              <a:t>Hope</a:t>
            </a:r>
            <a:r>
              <a:rPr b="0" i="0" lang="ru" sz="800" u="none" cap="none" strike="noStrike">
                <a:solidFill>
                  <a:schemeClr val="dk2"/>
                </a:solidFill>
                <a:latin typeface="Arial"/>
                <a:ea typeface="Arial"/>
                <a:cs typeface="Arial"/>
                <a:sym typeface="Arial"/>
              </a:rPr>
              <a:t> - </a:t>
            </a:r>
            <a:r>
              <a:rPr b="0" i="0" lang="ru" sz="800" u="none" cap="none" strike="noStrike">
                <a:solidFill>
                  <a:srgbClr val="00FF00"/>
                </a:solidFill>
                <a:latin typeface="Arial"/>
                <a:ea typeface="Arial"/>
                <a:cs typeface="Arial"/>
                <a:sym typeface="Arial"/>
              </a:rPr>
              <a:t>Honesty  </a:t>
            </a:r>
            <a:r>
              <a:rPr b="0" i="0" lang="ru" sz="800" u="none" cap="none" strike="noStrike">
                <a:solidFill>
                  <a:srgbClr val="FF9900"/>
                </a:solidFill>
                <a:latin typeface="Arial"/>
                <a:ea typeface="Arial"/>
                <a:cs typeface="Arial"/>
                <a:sym typeface="Arial"/>
              </a:rPr>
              <a:t>Thankfulness</a:t>
            </a:r>
            <a:endParaRPr b="0" i="0" sz="1400" u="none" cap="none" strike="noStrike">
              <a:solidFill>
                <a:schemeClr val="lt1"/>
              </a:solidFill>
              <a:latin typeface="Poppins"/>
              <a:ea typeface="Poppins"/>
              <a:cs typeface="Poppins"/>
              <a:sym typeface="Poppins"/>
            </a:endParaRPr>
          </a:p>
        </p:txBody>
      </p:sp>
      <p:sp>
        <p:nvSpPr>
          <p:cNvPr id="56" name="Google Shape;56;p1"/>
          <p:cNvSpPr txBox="1"/>
          <p:nvPr/>
        </p:nvSpPr>
        <p:spPr>
          <a:xfrm>
            <a:off x="184331" y="4975441"/>
            <a:ext cx="33426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ru" sz="1000" u="none" cap="none" strike="noStrike">
                <a:solidFill>
                  <a:schemeClr val="lt1"/>
                </a:solidFill>
                <a:latin typeface="Montserrat"/>
                <a:ea typeface="Montserrat"/>
                <a:cs typeface="Montserrat"/>
                <a:sym typeface="Montserrat"/>
              </a:rPr>
              <a:t>Part of Cheviot Learning Trust</a:t>
            </a:r>
            <a:endParaRPr b="0" i="0" sz="1000" u="none" cap="none" strike="noStrike">
              <a:solidFill>
                <a:schemeClr val="lt1"/>
              </a:solidFill>
              <a:latin typeface="Montserrat"/>
              <a:ea typeface="Montserrat"/>
              <a:cs typeface="Montserrat"/>
              <a:sym typeface="Montserrat"/>
            </a:endParaRPr>
          </a:p>
        </p:txBody>
      </p:sp>
      <p:sp>
        <p:nvSpPr>
          <p:cNvPr id="57" name="Google Shape;57;p1"/>
          <p:cNvSpPr txBox="1"/>
          <p:nvPr/>
        </p:nvSpPr>
        <p:spPr>
          <a:xfrm>
            <a:off x="83200" y="588025"/>
            <a:ext cx="2942400" cy="1046700"/>
          </a:xfrm>
          <a:prstGeom prst="rect">
            <a:avLst/>
          </a:prstGeom>
          <a:solidFill>
            <a:srgbClr val="FFF2CC"/>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89998"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Literacy</a:t>
            </a:r>
            <a:br>
              <a:rPr b="0" i="0" lang="ru" sz="1100" u="none" cap="none" strike="noStrike">
                <a:solidFill>
                  <a:schemeClr val="dk1"/>
                </a:solidFill>
                <a:latin typeface="Poppins"/>
                <a:ea typeface="Poppins"/>
                <a:cs typeface="Poppins"/>
                <a:sym typeface="Poppins"/>
              </a:rPr>
            </a:br>
            <a:r>
              <a:rPr b="0" i="0" lang="ru" sz="800" u="none" cap="none" strike="noStrike">
                <a:solidFill>
                  <a:schemeClr val="dk1"/>
                </a:solidFill>
                <a:latin typeface="Poppins"/>
                <a:ea typeface="Poppins"/>
                <a:cs typeface="Poppins"/>
                <a:sym typeface="Poppins"/>
              </a:rPr>
              <a:t>In Early Years we </a:t>
            </a:r>
            <a:r>
              <a:rPr lang="ru" sz="800">
                <a:solidFill>
                  <a:schemeClr val="dk1"/>
                </a:solidFill>
                <a:latin typeface="Poppins"/>
                <a:ea typeface="Poppins"/>
                <a:cs typeface="Poppins"/>
                <a:sym typeface="Poppins"/>
              </a:rPr>
              <a:t>will begin our first Talk for Writing text. Learning and retelling the text through story mapping and adapting the story to make our own versions.</a:t>
            </a:r>
            <a:endParaRPr sz="800">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i="0" lang="ru" sz="800" u="none" cap="none" strike="noStrike">
                <a:solidFill>
                  <a:schemeClr val="dk1"/>
                </a:solidFill>
                <a:latin typeface="Poppins"/>
                <a:ea typeface="Poppins"/>
                <a:cs typeface="Poppins"/>
                <a:sym typeface="Poppins"/>
              </a:rPr>
              <a:t>Nursery</a:t>
            </a:r>
            <a:r>
              <a:rPr b="0" i="0" lang="ru" sz="800" u="none" cap="none" strike="noStrike">
                <a:solidFill>
                  <a:schemeClr val="dk1"/>
                </a:solidFill>
                <a:latin typeface="Poppins"/>
                <a:ea typeface="Poppins"/>
                <a:cs typeface="Poppins"/>
                <a:sym typeface="Poppins"/>
              </a:rPr>
              <a:t> will be using Talk for Writing to retell and innovate the story </a:t>
            </a:r>
            <a:r>
              <a:rPr lang="ru" sz="800">
                <a:solidFill>
                  <a:schemeClr val="dk1"/>
                </a:solidFill>
                <a:latin typeface="Poppins"/>
                <a:ea typeface="Poppins"/>
                <a:cs typeface="Poppins"/>
                <a:sym typeface="Poppins"/>
              </a:rPr>
              <a:t>Dear Zoo</a:t>
            </a:r>
            <a:r>
              <a:rPr b="0" i="0" lang="ru" sz="800" u="none" cap="none" strike="noStrike">
                <a:solidFill>
                  <a:schemeClr val="dk1"/>
                </a:solidFill>
                <a:latin typeface="Poppins"/>
                <a:ea typeface="Poppins"/>
                <a:cs typeface="Poppins"/>
                <a:sym typeface="Poppins"/>
              </a:rPr>
              <a:t>.</a:t>
            </a:r>
            <a:endParaRPr b="0" i="0" sz="800" u="none" cap="none" strike="noStrike">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i="0" lang="ru" sz="800" u="none" cap="none" strike="noStrike">
                <a:solidFill>
                  <a:schemeClr val="dk1"/>
                </a:solidFill>
                <a:latin typeface="Poppins"/>
                <a:ea typeface="Poppins"/>
                <a:cs typeface="Poppins"/>
                <a:sym typeface="Poppins"/>
              </a:rPr>
              <a:t>Reception </a:t>
            </a:r>
            <a:r>
              <a:rPr b="0" i="0" lang="ru" sz="800" u="none" cap="none" strike="noStrike">
                <a:solidFill>
                  <a:schemeClr val="dk1"/>
                </a:solidFill>
                <a:latin typeface="Poppins"/>
                <a:ea typeface="Poppins"/>
                <a:cs typeface="Poppins"/>
                <a:sym typeface="Poppins"/>
              </a:rPr>
              <a:t> will be using Talk for Writing to retell and innovate </a:t>
            </a:r>
            <a:r>
              <a:rPr lang="ru" sz="800">
                <a:solidFill>
                  <a:schemeClr val="dk1"/>
                </a:solidFill>
                <a:latin typeface="Poppins"/>
                <a:ea typeface="Poppins"/>
                <a:cs typeface="Poppins"/>
                <a:sym typeface="Poppins"/>
              </a:rPr>
              <a:t>Kipper’s Toybox</a:t>
            </a:r>
            <a:r>
              <a:rPr b="0" i="0" lang="ru" sz="800" u="none" cap="none" strike="noStrike">
                <a:solidFill>
                  <a:schemeClr val="dk1"/>
                </a:solidFill>
                <a:latin typeface="Poppins"/>
                <a:ea typeface="Poppins"/>
                <a:cs typeface="Poppins"/>
                <a:sym typeface="Poppins"/>
              </a:rPr>
              <a:t>.</a:t>
            </a:r>
            <a:endParaRPr b="0" i="0" sz="1100" u="none" cap="none" strike="noStrike">
              <a:solidFill>
                <a:schemeClr val="dk1"/>
              </a:solidFill>
              <a:latin typeface="Poppins"/>
              <a:ea typeface="Poppins"/>
              <a:cs typeface="Poppins"/>
              <a:sym typeface="Poppins"/>
            </a:endParaRPr>
          </a:p>
        </p:txBody>
      </p:sp>
      <p:pic>
        <p:nvPicPr>
          <p:cNvPr id="58" name="Google Shape;58;p1"/>
          <p:cNvPicPr preferRelativeResize="0"/>
          <p:nvPr/>
        </p:nvPicPr>
        <p:blipFill rotWithShape="1">
          <a:blip r:embed="rId3">
            <a:alphaModFix/>
          </a:blip>
          <a:srcRect b="0" l="0" r="0" t="0"/>
          <a:stretch/>
        </p:blipFill>
        <p:spPr>
          <a:xfrm>
            <a:off x="184323" y="31547"/>
            <a:ext cx="443974" cy="447550"/>
          </a:xfrm>
          <a:prstGeom prst="rect">
            <a:avLst/>
          </a:prstGeom>
          <a:noFill/>
          <a:ln>
            <a:noFill/>
          </a:ln>
        </p:spPr>
      </p:pic>
      <p:sp>
        <p:nvSpPr>
          <p:cNvPr id="59" name="Google Shape;59;p1"/>
          <p:cNvSpPr txBox="1"/>
          <p:nvPr/>
        </p:nvSpPr>
        <p:spPr>
          <a:xfrm>
            <a:off x="3112175" y="588025"/>
            <a:ext cx="2981400" cy="1416000"/>
          </a:xfrm>
          <a:prstGeom prst="rect">
            <a:avLst/>
          </a:prstGeom>
          <a:solidFill>
            <a:srgbClr val="C9DAF8"/>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89999" lvl="0" marL="0"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Understanding the World</a:t>
            </a:r>
            <a:endParaRPr b="0" i="0" sz="1100" u="none" cap="none" strike="noStrike">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i="0" lang="ru" sz="800" u="none" cap="none" strike="noStrike">
                <a:solidFill>
                  <a:schemeClr val="dk1"/>
                </a:solidFill>
                <a:latin typeface="Poppins"/>
                <a:ea typeface="Poppins"/>
                <a:cs typeface="Poppins"/>
                <a:sym typeface="Poppins"/>
              </a:rPr>
              <a:t>Nursery</a:t>
            </a:r>
            <a:r>
              <a:rPr lang="ru" sz="800">
                <a:solidFill>
                  <a:schemeClr val="dk1"/>
                </a:solidFill>
                <a:latin typeface="Poppins"/>
                <a:ea typeface="Poppins"/>
                <a:cs typeface="Poppins"/>
                <a:sym typeface="Poppins"/>
              </a:rPr>
              <a:t> are learning about ourselves, our families, and the people around us, can name body parts, talk about our preferences, and notice similarities and differences. We explore the world using our senses, observe seasonal changes, and use tools like magnifying glasses to investigate the world around us.</a:t>
            </a:r>
            <a:endParaRPr b="0" i="0" sz="800" u="none" cap="none" strike="noStrike">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i="0" lang="ru" sz="800" u="none" cap="none" strike="noStrike">
                <a:solidFill>
                  <a:schemeClr val="dk1"/>
                </a:solidFill>
                <a:latin typeface="Poppins"/>
                <a:ea typeface="Poppins"/>
                <a:cs typeface="Poppins"/>
                <a:sym typeface="Poppins"/>
              </a:rPr>
              <a:t>Reception</a:t>
            </a:r>
            <a:r>
              <a:rPr b="0" i="0" lang="ru" sz="800" u="none" cap="none" strike="noStrike">
                <a:solidFill>
                  <a:schemeClr val="dk1"/>
                </a:solidFill>
                <a:latin typeface="Poppins"/>
                <a:ea typeface="Poppins"/>
                <a:cs typeface="Poppins"/>
                <a:sym typeface="Poppins"/>
              </a:rPr>
              <a:t> will </a:t>
            </a:r>
            <a:r>
              <a:rPr lang="ru" sz="800">
                <a:solidFill>
                  <a:schemeClr val="dk1"/>
                </a:solidFill>
                <a:latin typeface="Poppins"/>
                <a:ea typeface="Poppins"/>
                <a:cs typeface="Poppins"/>
                <a:sym typeface="Poppins"/>
              </a:rPr>
              <a:t>focus </a:t>
            </a:r>
            <a:r>
              <a:rPr lang="ru" sz="800">
                <a:solidFill>
                  <a:schemeClr val="dk1"/>
                </a:solidFill>
                <a:latin typeface="Poppins"/>
                <a:ea typeface="Poppins"/>
                <a:cs typeface="Poppins"/>
                <a:sym typeface="Poppins"/>
              </a:rPr>
              <a:t>on</a:t>
            </a:r>
            <a:r>
              <a:rPr b="0" i="0" lang="ru" sz="800" u="none" cap="none" strike="noStrike">
                <a:solidFill>
                  <a:schemeClr val="dk1"/>
                </a:solidFill>
                <a:latin typeface="Poppins"/>
                <a:ea typeface="Poppins"/>
                <a:cs typeface="Poppins"/>
                <a:sym typeface="Poppins"/>
              </a:rPr>
              <a:t> the topic of </a:t>
            </a:r>
            <a:r>
              <a:rPr lang="ru" sz="800">
                <a:solidFill>
                  <a:schemeClr val="dk1"/>
                </a:solidFill>
                <a:latin typeface="Poppins"/>
                <a:ea typeface="Poppins"/>
                <a:cs typeface="Poppins"/>
                <a:sym typeface="Poppins"/>
              </a:rPr>
              <a:t>‘I Belong’, learning </a:t>
            </a:r>
            <a:r>
              <a:rPr b="0" i="0" lang="ru" sz="800" u="none" cap="none" strike="noStrike">
                <a:solidFill>
                  <a:schemeClr val="dk1"/>
                </a:solidFill>
                <a:latin typeface="Poppins"/>
                <a:ea typeface="Poppins"/>
                <a:cs typeface="Poppins"/>
                <a:sym typeface="Poppins"/>
              </a:rPr>
              <a:t>about </a:t>
            </a:r>
            <a:r>
              <a:rPr lang="ru" sz="800">
                <a:solidFill>
                  <a:schemeClr val="dk1"/>
                </a:solidFill>
                <a:latin typeface="Poppins"/>
                <a:ea typeface="Poppins"/>
                <a:cs typeface="Poppins"/>
                <a:sym typeface="Poppins"/>
              </a:rPr>
              <a:t>belonging to their own family and why it is special. They will learn that  </a:t>
            </a:r>
            <a:r>
              <a:rPr lang="ru" sz="800">
                <a:solidFill>
                  <a:schemeClr val="dk1"/>
                </a:solidFill>
                <a:latin typeface="Poppins"/>
                <a:ea typeface="Poppins"/>
                <a:cs typeface="Poppins"/>
                <a:sym typeface="Poppins"/>
              </a:rPr>
              <a:t>families</a:t>
            </a:r>
            <a:r>
              <a:rPr lang="ru" sz="800">
                <a:solidFill>
                  <a:schemeClr val="dk1"/>
                </a:solidFill>
                <a:latin typeface="Poppins"/>
                <a:ea typeface="Poppins"/>
                <a:cs typeface="Poppins"/>
                <a:sym typeface="Poppins"/>
              </a:rPr>
              <a:t> can be different from their own. We will  observe seasonal changes and harvest.</a:t>
            </a:r>
            <a:endParaRPr b="0" i="0" sz="1100" u="none" cap="none" strike="noStrike">
              <a:solidFill>
                <a:schemeClr val="dk1"/>
              </a:solidFill>
              <a:latin typeface="Poppins"/>
              <a:ea typeface="Poppins"/>
              <a:cs typeface="Poppins"/>
              <a:sym typeface="Poppins"/>
            </a:endParaRPr>
          </a:p>
        </p:txBody>
      </p:sp>
      <p:sp>
        <p:nvSpPr>
          <p:cNvPr id="60" name="Google Shape;60;p1"/>
          <p:cNvSpPr txBox="1"/>
          <p:nvPr/>
        </p:nvSpPr>
        <p:spPr>
          <a:xfrm>
            <a:off x="6180025" y="681163"/>
            <a:ext cx="2841600" cy="1169700"/>
          </a:xfrm>
          <a:prstGeom prst="rect">
            <a:avLst/>
          </a:prstGeom>
          <a:solidFill>
            <a:srgbClr val="F6B26B"/>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89999"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Religious Education</a:t>
            </a:r>
            <a:endParaRPr b="0" i="0" sz="1100" u="none" cap="none" strike="noStrike">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i="0" lang="ru" sz="800" u="none" cap="none" strike="noStrike">
                <a:solidFill>
                  <a:schemeClr val="dk1"/>
                </a:solidFill>
                <a:latin typeface="Poppins"/>
                <a:ea typeface="Poppins"/>
                <a:cs typeface="Poppins"/>
                <a:sym typeface="Poppins"/>
              </a:rPr>
              <a:t>Nursery</a:t>
            </a:r>
            <a:r>
              <a:rPr b="0" i="0" lang="ru" sz="800" u="none" cap="none" strike="noStrike">
                <a:solidFill>
                  <a:schemeClr val="dk1"/>
                </a:solidFill>
                <a:latin typeface="Poppins"/>
                <a:ea typeface="Poppins"/>
                <a:cs typeface="Poppins"/>
                <a:sym typeface="Poppins"/>
              </a:rPr>
              <a:t> </a:t>
            </a:r>
            <a:r>
              <a:rPr lang="ru" sz="800">
                <a:solidFill>
                  <a:schemeClr val="dk1"/>
                </a:solidFill>
                <a:latin typeface="Poppins"/>
                <a:ea typeface="Poppins"/>
                <a:cs typeface="Poppins"/>
                <a:sym typeface="Poppins"/>
              </a:rPr>
              <a:t>will be discovering </a:t>
            </a:r>
            <a:r>
              <a:rPr lang="ru" sz="800">
                <a:solidFill>
                  <a:schemeClr val="dk1"/>
                </a:solidFill>
                <a:latin typeface="Poppins"/>
                <a:ea typeface="Poppins"/>
                <a:cs typeface="Poppins"/>
                <a:sym typeface="Poppins"/>
              </a:rPr>
              <a:t>why</a:t>
            </a:r>
            <a:r>
              <a:rPr lang="ru" sz="800">
                <a:solidFill>
                  <a:schemeClr val="dk1"/>
                </a:solidFill>
                <a:latin typeface="Poppins"/>
                <a:ea typeface="Poppins"/>
                <a:cs typeface="Poppins"/>
                <a:sym typeface="Poppins"/>
              </a:rPr>
              <a:t> they are special and were they belong. Learning why the word God is important to Christians through the creation story and Harvest Festival</a:t>
            </a:r>
            <a:r>
              <a:rPr b="0" i="0" lang="ru" sz="800" u="none" cap="none" strike="noStrike">
                <a:solidFill>
                  <a:schemeClr val="dk1"/>
                </a:solidFill>
                <a:latin typeface="Poppins"/>
                <a:ea typeface="Poppins"/>
                <a:cs typeface="Poppins"/>
                <a:sym typeface="Poppins"/>
              </a:rPr>
              <a:t>.</a:t>
            </a:r>
            <a:endParaRPr b="0" i="0" sz="800" u="none" cap="none" strike="noStrike">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i="0" lang="ru" sz="800" u="none" cap="none" strike="noStrike">
                <a:solidFill>
                  <a:schemeClr val="dk1"/>
                </a:solidFill>
                <a:latin typeface="Poppins"/>
                <a:ea typeface="Poppins"/>
                <a:cs typeface="Poppins"/>
                <a:sym typeface="Poppins"/>
              </a:rPr>
              <a:t>Reception </a:t>
            </a:r>
            <a:r>
              <a:rPr lang="ru" sz="800">
                <a:solidFill>
                  <a:schemeClr val="dk1"/>
                </a:solidFill>
                <a:latin typeface="Poppins"/>
                <a:ea typeface="Poppins"/>
                <a:cs typeface="Poppins"/>
                <a:sym typeface="Poppins"/>
              </a:rPr>
              <a:t> will meet a puppet, Alice, who will tell us about her Christian faith and help us understand why</a:t>
            </a:r>
            <a:r>
              <a:rPr lang="ru" sz="800">
                <a:solidFill>
                  <a:schemeClr val="dk1"/>
                </a:solidFill>
                <a:latin typeface="Poppins"/>
                <a:ea typeface="Poppins"/>
                <a:cs typeface="Poppins"/>
                <a:sym typeface="Poppins"/>
              </a:rPr>
              <a:t> God is special to Christians. We will link this to the Christian Creation story and also to Harvest Festivals. </a:t>
            </a:r>
            <a:endParaRPr b="0" i="0" sz="800" u="none" cap="none" strike="noStrike">
              <a:solidFill>
                <a:schemeClr val="dk1"/>
              </a:solidFill>
              <a:latin typeface="Poppins"/>
              <a:ea typeface="Poppins"/>
              <a:cs typeface="Poppins"/>
              <a:sym typeface="Poppins"/>
            </a:endParaRPr>
          </a:p>
        </p:txBody>
      </p:sp>
      <p:sp>
        <p:nvSpPr>
          <p:cNvPr id="61" name="Google Shape;61;p1"/>
          <p:cNvSpPr txBox="1"/>
          <p:nvPr/>
        </p:nvSpPr>
        <p:spPr>
          <a:xfrm>
            <a:off x="83225" y="3176125"/>
            <a:ext cx="2981400" cy="1169700"/>
          </a:xfrm>
          <a:prstGeom prst="rect">
            <a:avLst/>
          </a:prstGeom>
          <a:solidFill>
            <a:srgbClr val="FFF2CC"/>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89999"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Maths</a:t>
            </a:r>
            <a:br>
              <a:rPr b="0" i="0" lang="ru" sz="1100" u="none" cap="none" strike="noStrike">
                <a:solidFill>
                  <a:schemeClr val="dk1"/>
                </a:solidFill>
                <a:latin typeface="Poppins"/>
                <a:ea typeface="Poppins"/>
                <a:cs typeface="Poppins"/>
                <a:sym typeface="Poppins"/>
              </a:rPr>
            </a:br>
            <a:r>
              <a:rPr b="1" i="0" lang="ru" sz="800" u="none" cap="none" strike="noStrike">
                <a:solidFill>
                  <a:schemeClr val="dk1"/>
                </a:solidFill>
                <a:latin typeface="Poppins"/>
                <a:ea typeface="Poppins"/>
                <a:cs typeface="Poppins"/>
                <a:sym typeface="Poppins"/>
              </a:rPr>
              <a:t>Nursery</a:t>
            </a:r>
            <a:r>
              <a:rPr b="0" i="0" lang="ru" sz="800" u="none" cap="none" strike="noStrike">
                <a:solidFill>
                  <a:schemeClr val="dk1"/>
                </a:solidFill>
                <a:latin typeface="Poppins"/>
                <a:ea typeface="Poppins"/>
                <a:cs typeface="Poppins"/>
                <a:sym typeface="Poppins"/>
              </a:rPr>
              <a:t> </a:t>
            </a:r>
            <a:r>
              <a:rPr lang="ru" sz="800">
                <a:solidFill>
                  <a:schemeClr val="dk1"/>
                </a:solidFill>
                <a:latin typeface="Poppins"/>
                <a:ea typeface="Poppins"/>
                <a:cs typeface="Poppins"/>
                <a:sym typeface="Poppins"/>
              </a:rPr>
              <a:t>are learning to recognise, name, and sort colours, shapes, and sizes, match objects and number shapes, spot and describe patterns around us and create our own using colours and shapes.</a:t>
            </a:r>
            <a:endParaRPr b="0" i="0" sz="800" u="none" cap="none" strike="noStrike">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i="0" lang="ru" sz="800" u="none" cap="none" strike="noStrike">
                <a:solidFill>
                  <a:schemeClr val="dk1"/>
                </a:solidFill>
                <a:latin typeface="Poppins"/>
                <a:ea typeface="Poppins"/>
                <a:cs typeface="Poppins"/>
                <a:sym typeface="Poppins"/>
              </a:rPr>
              <a:t>Reception </a:t>
            </a:r>
            <a:r>
              <a:rPr b="0" i="0" lang="ru" sz="800" u="none" cap="none" strike="noStrike">
                <a:solidFill>
                  <a:schemeClr val="dk1"/>
                </a:solidFill>
                <a:latin typeface="Poppins"/>
                <a:ea typeface="Poppins"/>
                <a:cs typeface="Poppins"/>
                <a:sym typeface="Poppins"/>
              </a:rPr>
              <a:t>will be learning about the numbers 1 to 5. We will be learning how to subitise and build a deep understanding of what these numbers mean. We will be </a:t>
            </a:r>
            <a:r>
              <a:rPr lang="ru" sz="800">
                <a:solidFill>
                  <a:schemeClr val="dk1"/>
                </a:solidFill>
                <a:latin typeface="Poppins"/>
                <a:ea typeface="Poppins"/>
                <a:cs typeface="Poppins"/>
                <a:sym typeface="Poppins"/>
              </a:rPr>
              <a:t>comparing different mass and capacity.</a:t>
            </a:r>
            <a:endParaRPr b="0" i="0" sz="800" u="none" cap="none" strike="noStrike">
              <a:solidFill>
                <a:schemeClr val="dk1"/>
              </a:solidFill>
              <a:latin typeface="Poppins"/>
              <a:ea typeface="Poppins"/>
              <a:cs typeface="Poppins"/>
              <a:sym typeface="Poppins"/>
            </a:endParaRPr>
          </a:p>
        </p:txBody>
      </p:sp>
      <p:sp>
        <p:nvSpPr>
          <p:cNvPr id="62" name="Google Shape;62;p1"/>
          <p:cNvSpPr txBox="1"/>
          <p:nvPr/>
        </p:nvSpPr>
        <p:spPr>
          <a:xfrm>
            <a:off x="3137425" y="2127325"/>
            <a:ext cx="2942400" cy="1046700"/>
          </a:xfrm>
          <a:prstGeom prst="rect">
            <a:avLst/>
          </a:prstGeom>
          <a:solidFill>
            <a:srgbClr val="D9EAD3"/>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89999"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Personal, Social and Emotional</a:t>
            </a:r>
            <a:br>
              <a:rPr b="0" i="0" lang="ru" sz="1100" u="none" cap="none" strike="noStrike">
                <a:solidFill>
                  <a:schemeClr val="dk1"/>
                </a:solidFill>
                <a:latin typeface="Poppins"/>
                <a:ea typeface="Poppins"/>
                <a:cs typeface="Poppins"/>
                <a:sym typeface="Poppins"/>
              </a:rPr>
            </a:br>
            <a:r>
              <a:rPr b="1" i="0" lang="ru" sz="800" u="none" cap="none" strike="noStrike">
                <a:solidFill>
                  <a:schemeClr val="dk1"/>
                </a:solidFill>
                <a:latin typeface="Poppins"/>
                <a:ea typeface="Poppins"/>
                <a:cs typeface="Poppins"/>
                <a:sym typeface="Poppins"/>
              </a:rPr>
              <a:t>Nursery </a:t>
            </a:r>
            <a:r>
              <a:rPr lang="ru" sz="800">
                <a:solidFill>
                  <a:schemeClr val="dk1"/>
                </a:solidFill>
                <a:latin typeface="Poppins"/>
                <a:ea typeface="Poppins"/>
                <a:cs typeface="Poppins"/>
                <a:sym typeface="Poppins"/>
              </a:rPr>
              <a:t>are building relationships by learning names, playing together, and knowing we can ask adults for help. We’re developing confidence, recognising our feelings, likes and dislikes.</a:t>
            </a:r>
            <a:endParaRPr i="0" sz="800" u="none" cap="none" strike="noStrike">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i="0" lang="ru" sz="800" u="none" cap="none" strike="noStrike">
                <a:solidFill>
                  <a:schemeClr val="dk1"/>
                </a:solidFill>
                <a:latin typeface="Poppins"/>
                <a:ea typeface="Poppins"/>
                <a:cs typeface="Poppins"/>
                <a:sym typeface="Poppins"/>
              </a:rPr>
              <a:t>Reception</a:t>
            </a:r>
            <a:r>
              <a:rPr b="0" i="0" lang="ru" sz="800" u="none" cap="none" strike="noStrike">
                <a:solidFill>
                  <a:schemeClr val="dk1"/>
                </a:solidFill>
                <a:latin typeface="Poppins"/>
                <a:ea typeface="Poppins"/>
                <a:cs typeface="Poppins"/>
                <a:sym typeface="Poppins"/>
              </a:rPr>
              <a:t> will be learning about different feelings and know how to identify and manage them in different situations. </a:t>
            </a:r>
            <a:r>
              <a:rPr lang="ru" sz="800">
                <a:solidFill>
                  <a:schemeClr val="dk1"/>
                </a:solidFill>
                <a:latin typeface="Poppins"/>
                <a:ea typeface="Poppins"/>
                <a:cs typeface="Poppins"/>
                <a:sym typeface="Poppins"/>
              </a:rPr>
              <a:t>We will be learning ways to be a good friend.</a:t>
            </a:r>
            <a:endParaRPr b="0" i="0" sz="800" u="none" cap="none" strike="noStrike">
              <a:solidFill>
                <a:schemeClr val="dk1"/>
              </a:solidFill>
              <a:latin typeface="Poppins"/>
              <a:ea typeface="Poppins"/>
              <a:cs typeface="Poppins"/>
              <a:sym typeface="Poppins"/>
            </a:endParaRPr>
          </a:p>
        </p:txBody>
      </p:sp>
      <p:sp>
        <p:nvSpPr>
          <p:cNvPr id="63" name="Google Shape;63;p1"/>
          <p:cNvSpPr txBox="1"/>
          <p:nvPr/>
        </p:nvSpPr>
        <p:spPr>
          <a:xfrm>
            <a:off x="6180025" y="1945975"/>
            <a:ext cx="2819100" cy="1169700"/>
          </a:xfrm>
          <a:prstGeom prst="rect">
            <a:avLst/>
          </a:prstGeom>
          <a:solidFill>
            <a:srgbClr val="F4CCCC"/>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89999"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Communication and Language</a:t>
            </a:r>
            <a:endParaRPr b="0" i="0" sz="1100" u="none" cap="none" strike="noStrike">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i="0" lang="ru" sz="800" u="none" cap="none" strike="noStrike">
                <a:solidFill>
                  <a:schemeClr val="dk1"/>
                </a:solidFill>
                <a:latin typeface="Poppins"/>
                <a:ea typeface="Poppins"/>
                <a:cs typeface="Poppins"/>
                <a:sym typeface="Poppins"/>
              </a:rPr>
              <a:t>Nursery</a:t>
            </a:r>
            <a:r>
              <a:rPr b="0" i="0" lang="ru" sz="800" u="none" cap="none" strike="noStrike">
                <a:solidFill>
                  <a:schemeClr val="dk1"/>
                </a:solidFill>
                <a:latin typeface="Poppins"/>
                <a:ea typeface="Poppins"/>
                <a:cs typeface="Poppins"/>
                <a:sym typeface="Poppins"/>
              </a:rPr>
              <a:t> </a:t>
            </a:r>
            <a:r>
              <a:rPr lang="ru" sz="800">
                <a:solidFill>
                  <a:schemeClr val="dk1"/>
                </a:solidFill>
                <a:latin typeface="Poppins"/>
                <a:ea typeface="Poppins"/>
                <a:cs typeface="Poppins"/>
                <a:sym typeface="Poppins"/>
              </a:rPr>
              <a:t>are developing our listening and attention skills, building vocabulary, using social phrases, and talking about things that matter to us as well as daily stories, rhymes, and songs.</a:t>
            </a:r>
            <a:endParaRPr b="0" i="0" sz="800" u="none" cap="none" strike="noStrike">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i="0" lang="ru" sz="800" u="none" cap="none" strike="noStrike">
                <a:solidFill>
                  <a:schemeClr val="dk1"/>
                </a:solidFill>
                <a:latin typeface="Poppins"/>
                <a:ea typeface="Poppins"/>
                <a:cs typeface="Poppins"/>
                <a:sym typeface="Poppins"/>
              </a:rPr>
              <a:t>Reception </a:t>
            </a:r>
            <a:r>
              <a:rPr b="0" i="0" lang="ru" sz="800" u="none" cap="none" strike="noStrike">
                <a:solidFill>
                  <a:schemeClr val="dk1"/>
                </a:solidFill>
                <a:latin typeface="Poppins"/>
                <a:ea typeface="Poppins"/>
                <a:cs typeface="Poppins"/>
                <a:sym typeface="Poppins"/>
              </a:rPr>
              <a:t>will be learning </a:t>
            </a:r>
            <a:r>
              <a:rPr lang="ru" sz="800">
                <a:solidFill>
                  <a:schemeClr val="dk1"/>
                </a:solidFill>
                <a:latin typeface="Poppins"/>
                <a:ea typeface="Poppins"/>
                <a:cs typeface="Poppins"/>
                <a:sym typeface="Poppins"/>
              </a:rPr>
              <a:t>key listening skills to engage with their teacher and peers. Sharing stories and learning new vocabulary and singing a range of </a:t>
            </a:r>
            <a:r>
              <a:rPr lang="ru" sz="800">
                <a:solidFill>
                  <a:schemeClr val="dk1"/>
                </a:solidFill>
                <a:latin typeface="Poppins"/>
                <a:ea typeface="Poppins"/>
                <a:cs typeface="Poppins"/>
                <a:sym typeface="Poppins"/>
              </a:rPr>
              <a:t>familiar</a:t>
            </a:r>
            <a:r>
              <a:rPr lang="ru" sz="800">
                <a:solidFill>
                  <a:schemeClr val="dk1"/>
                </a:solidFill>
                <a:latin typeface="Poppins"/>
                <a:ea typeface="Poppins"/>
                <a:cs typeface="Poppins"/>
                <a:sym typeface="Poppins"/>
              </a:rPr>
              <a:t> songs and nursery rhymes.</a:t>
            </a:r>
            <a:endParaRPr b="0" i="0" sz="1100" u="none" cap="none" strike="noStrike">
              <a:solidFill>
                <a:schemeClr val="dk1"/>
              </a:solidFill>
              <a:latin typeface="Poppins"/>
              <a:ea typeface="Poppins"/>
              <a:cs typeface="Poppins"/>
              <a:sym typeface="Poppins"/>
            </a:endParaRPr>
          </a:p>
        </p:txBody>
      </p:sp>
      <p:sp>
        <p:nvSpPr>
          <p:cNvPr id="64" name="Google Shape;64;p1"/>
          <p:cNvSpPr txBox="1"/>
          <p:nvPr/>
        </p:nvSpPr>
        <p:spPr>
          <a:xfrm>
            <a:off x="6152525" y="3297175"/>
            <a:ext cx="2819100" cy="1046700"/>
          </a:xfrm>
          <a:prstGeom prst="rect">
            <a:avLst/>
          </a:prstGeom>
          <a:solidFill>
            <a:srgbClr val="A3CD91"/>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89999"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Physical Development </a:t>
            </a:r>
            <a:br>
              <a:rPr b="0" i="0" lang="ru" sz="1100" u="none" cap="none" strike="noStrike">
                <a:solidFill>
                  <a:schemeClr val="dk1"/>
                </a:solidFill>
                <a:latin typeface="Poppins"/>
                <a:ea typeface="Poppins"/>
                <a:cs typeface="Poppins"/>
                <a:sym typeface="Poppins"/>
              </a:rPr>
            </a:br>
            <a:r>
              <a:rPr b="1" i="0" lang="ru" sz="800" u="none" cap="none" strike="noStrike">
                <a:solidFill>
                  <a:schemeClr val="dk1"/>
                </a:solidFill>
                <a:latin typeface="Poppins"/>
                <a:ea typeface="Poppins"/>
                <a:cs typeface="Poppins"/>
                <a:sym typeface="Poppins"/>
              </a:rPr>
              <a:t>Nursery</a:t>
            </a:r>
            <a:r>
              <a:rPr b="0" i="0" lang="ru" sz="800" u="none" cap="none" strike="noStrike">
                <a:solidFill>
                  <a:schemeClr val="dk1"/>
                </a:solidFill>
                <a:latin typeface="Poppins"/>
                <a:ea typeface="Poppins"/>
                <a:cs typeface="Poppins"/>
                <a:sym typeface="Poppins"/>
              </a:rPr>
              <a:t> </a:t>
            </a:r>
            <a:r>
              <a:rPr lang="ru" sz="800">
                <a:solidFill>
                  <a:schemeClr val="dk1"/>
                </a:solidFill>
                <a:latin typeface="Poppins"/>
                <a:ea typeface="Poppins"/>
                <a:cs typeface="Poppins"/>
                <a:sym typeface="Poppins"/>
              </a:rPr>
              <a:t>are developing strength and coordination through activities like balancing, using tools, and practicing large movements. </a:t>
            </a:r>
            <a:endParaRPr b="0" i="0" sz="800" u="none" cap="none" strike="noStrike">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i="0" lang="ru" sz="800" u="none" cap="none" strike="noStrike">
                <a:solidFill>
                  <a:schemeClr val="dk1"/>
                </a:solidFill>
                <a:latin typeface="Poppins"/>
                <a:ea typeface="Poppins"/>
                <a:cs typeface="Poppins"/>
                <a:sym typeface="Poppins"/>
              </a:rPr>
              <a:t>Reception </a:t>
            </a:r>
            <a:r>
              <a:rPr b="0" i="0" lang="ru" sz="800" u="none" cap="none" strike="noStrike">
                <a:solidFill>
                  <a:schemeClr val="dk1"/>
                </a:solidFill>
                <a:latin typeface="Poppins"/>
                <a:ea typeface="Poppins"/>
                <a:cs typeface="Poppins"/>
                <a:sym typeface="Poppins"/>
              </a:rPr>
              <a:t>will be learning how to </a:t>
            </a:r>
            <a:r>
              <a:rPr lang="ru" sz="800">
                <a:solidFill>
                  <a:schemeClr val="dk1"/>
                </a:solidFill>
                <a:latin typeface="Poppins"/>
                <a:ea typeface="Poppins"/>
                <a:cs typeface="Poppins"/>
                <a:sym typeface="Poppins"/>
              </a:rPr>
              <a:t>find space and move around safely. They will explore moving their bodies in a variety of ways. They will develop the correct grip for holding a pencil and other tools.</a:t>
            </a:r>
            <a:endParaRPr b="0" i="0" sz="1100" u="none" cap="none" strike="noStrike">
              <a:solidFill>
                <a:schemeClr val="dk1"/>
              </a:solidFill>
              <a:latin typeface="Poppins"/>
              <a:ea typeface="Poppins"/>
              <a:cs typeface="Poppins"/>
              <a:sym typeface="Poppins"/>
            </a:endParaRPr>
          </a:p>
        </p:txBody>
      </p:sp>
      <p:sp>
        <p:nvSpPr>
          <p:cNvPr id="65" name="Google Shape;65;p1"/>
          <p:cNvSpPr txBox="1"/>
          <p:nvPr/>
        </p:nvSpPr>
        <p:spPr>
          <a:xfrm>
            <a:off x="3117875" y="3235675"/>
            <a:ext cx="2981400" cy="1169700"/>
          </a:xfrm>
          <a:prstGeom prst="rect">
            <a:avLst/>
          </a:prstGeom>
          <a:solidFill>
            <a:srgbClr val="6FA8DC"/>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89998"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Expressive Arts and Design</a:t>
            </a:r>
            <a:br>
              <a:rPr b="0" i="0" lang="ru" sz="1100" u="none" cap="none" strike="noStrike">
                <a:solidFill>
                  <a:schemeClr val="dk1"/>
                </a:solidFill>
                <a:latin typeface="Poppins"/>
                <a:ea typeface="Poppins"/>
                <a:cs typeface="Poppins"/>
                <a:sym typeface="Poppins"/>
              </a:rPr>
            </a:br>
            <a:r>
              <a:rPr b="1" i="0" lang="ru" sz="800" u="none" cap="none" strike="noStrike">
                <a:solidFill>
                  <a:schemeClr val="dk1"/>
                </a:solidFill>
                <a:latin typeface="Poppins"/>
                <a:ea typeface="Poppins"/>
                <a:cs typeface="Poppins"/>
                <a:sym typeface="Poppins"/>
              </a:rPr>
              <a:t>Nursery</a:t>
            </a:r>
            <a:r>
              <a:rPr b="0" i="0" lang="ru" sz="800" u="none" cap="none" strike="noStrike">
                <a:solidFill>
                  <a:schemeClr val="dk1"/>
                </a:solidFill>
                <a:latin typeface="Poppins"/>
                <a:ea typeface="Poppins"/>
                <a:cs typeface="Poppins"/>
                <a:sym typeface="Poppins"/>
              </a:rPr>
              <a:t> </a:t>
            </a:r>
            <a:r>
              <a:rPr lang="ru" sz="800">
                <a:solidFill>
                  <a:schemeClr val="dk1"/>
                </a:solidFill>
                <a:latin typeface="Poppins"/>
                <a:ea typeface="Poppins"/>
                <a:cs typeface="Poppins"/>
                <a:sym typeface="Poppins"/>
              </a:rPr>
              <a:t>are exploring and manipulate a variety of materials to express our ideas, feelings, and create representations like our family. Through imaginative play, singing, and listening to music, we develop creativity and listening skills.</a:t>
            </a:r>
            <a:endParaRPr b="0" i="0" sz="800" u="none" cap="none" strike="noStrike">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i="0" lang="ru" sz="800" u="none" cap="none" strike="noStrike">
                <a:solidFill>
                  <a:schemeClr val="dk1"/>
                </a:solidFill>
                <a:latin typeface="Poppins"/>
                <a:ea typeface="Poppins"/>
                <a:cs typeface="Poppins"/>
                <a:sym typeface="Poppins"/>
              </a:rPr>
              <a:t>Reception </a:t>
            </a:r>
            <a:r>
              <a:rPr b="0" i="0" lang="ru" sz="800" u="none" cap="none" strike="noStrike">
                <a:solidFill>
                  <a:schemeClr val="dk1"/>
                </a:solidFill>
                <a:latin typeface="Poppins"/>
                <a:ea typeface="Poppins"/>
                <a:cs typeface="Poppins"/>
                <a:sym typeface="Poppins"/>
              </a:rPr>
              <a:t>will </a:t>
            </a:r>
            <a:r>
              <a:rPr lang="ru" sz="800">
                <a:solidFill>
                  <a:schemeClr val="dk1"/>
                </a:solidFill>
                <a:latin typeface="Poppins"/>
                <a:ea typeface="Poppins"/>
                <a:cs typeface="Poppins"/>
                <a:sym typeface="Poppins"/>
              </a:rPr>
              <a:t>create pen portraits of themselves looking at facial features, focussing on the artist Vincent Van Gogh and how to use </a:t>
            </a:r>
            <a:r>
              <a:rPr lang="ru" sz="800">
                <a:solidFill>
                  <a:schemeClr val="dk1"/>
                </a:solidFill>
                <a:latin typeface="Poppins"/>
                <a:ea typeface="Poppins"/>
                <a:cs typeface="Poppins"/>
                <a:sym typeface="Poppins"/>
              </a:rPr>
              <a:t>colour</a:t>
            </a:r>
            <a:r>
              <a:rPr lang="ru" sz="800">
                <a:solidFill>
                  <a:schemeClr val="dk1"/>
                </a:solidFill>
                <a:latin typeface="Poppins"/>
                <a:ea typeface="Poppins"/>
                <a:cs typeface="Poppins"/>
                <a:sym typeface="Poppins"/>
              </a:rPr>
              <a:t> to express emotions.</a:t>
            </a:r>
            <a:endParaRPr b="0" i="0" sz="1100" u="none" cap="none" strike="noStrike">
              <a:solidFill>
                <a:schemeClr val="dk1"/>
              </a:solidFill>
              <a:latin typeface="Poppins"/>
              <a:ea typeface="Poppins"/>
              <a:cs typeface="Poppins"/>
              <a:sym typeface="Poppins"/>
            </a:endParaRPr>
          </a:p>
        </p:txBody>
      </p:sp>
      <p:sp>
        <p:nvSpPr>
          <p:cNvPr id="66" name="Google Shape;66;p1"/>
          <p:cNvSpPr txBox="1"/>
          <p:nvPr/>
        </p:nvSpPr>
        <p:spPr>
          <a:xfrm>
            <a:off x="83225" y="4462500"/>
            <a:ext cx="8938500" cy="677400"/>
          </a:xfrm>
          <a:prstGeom prst="rect">
            <a:avLst/>
          </a:prstGeom>
          <a:solidFill>
            <a:srgbClr val="A2C4C9"/>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Parents as Partners- </a:t>
            </a:r>
            <a:r>
              <a:rPr b="1" i="0" lang="ru" sz="900" u="none" cap="none" strike="noStrike">
                <a:solidFill>
                  <a:schemeClr val="dk1"/>
                </a:solidFill>
                <a:latin typeface="Poppins"/>
                <a:ea typeface="Poppins"/>
                <a:cs typeface="Poppins"/>
                <a:sym typeface="Poppins"/>
              </a:rPr>
              <a:t>Reading, reading, reading! </a:t>
            </a:r>
            <a:endParaRPr b="1" i="0" sz="900" u="none" cap="none" strike="noStrike">
              <a:solidFill>
                <a:schemeClr val="dk1"/>
              </a:solidFill>
              <a:latin typeface="Poppins"/>
              <a:ea typeface="Poppins"/>
              <a:cs typeface="Poppins"/>
              <a:sym typeface="Poppins"/>
            </a:endParaRPr>
          </a:p>
          <a:p>
            <a:pPr indent="0" lvl="0" marL="0" marR="0" rtl="0" algn="l">
              <a:lnSpc>
                <a:spcPct val="100000"/>
              </a:lnSpc>
              <a:spcBef>
                <a:spcPts val="0"/>
              </a:spcBef>
              <a:spcAft>
                <a:spcPts val="0"/>
              </a:spcAft>
              <a:buClr>
                <a:schemeClr val="dk1"/>
              </a:buClr>
              <a:buSzPts val="1100"/>
              <a:buFont typeface="Arial"/>
              <a:buNone/>
            </a:pPr>
            <a:r>
              <a:rPr b="0" i="0" lang="ru" sz="800" u="none" cap="none" strike="noStrike">
                <a:solidFill>
                  <a:schemeClr val="dk1"/>
                </a:solidFill>
                <a:latin typeface="Poppins"/>
                <a:ea typeface="Poppins"/>
                <a:cs typeface="Poppins"/>
                <a:sym typeface="Poppins"/>
              </a:rPr>
              <a:t>Please read to your child everyday. This will help support their love of reading and literature as well as developing their language and building their vocabulary. When your child gets a librar</a:t>
            </a:r>
            <a:r>
              <a:rPr lang="ru" sz="800">
                <a:solidFill>
                  <a:schemeClr val="dk1"/>
                </a:solidFill>
                <a:latin typeface="Poppins"/>
                <a:ea typeface="Poppins"/>
                <a:cs typeface="Poppins"/>
                <a:sym typeface="Poppins"/>
              </a:rPr>
              <a:t>y </a:t>
            </a:r>
            <a:r>
              <a:rPr b="0" i="0" lang="ru" sz="800" u="none" cap="none" strike="noStrike">
                <a:solidFill>
                  <a:schemeClr val="dk1"/>
                </a:solidFill>
                <a:latin typeface="Poppins"/>
                <a:ea typeface="Poppins"/>
                <a:cs typeface="Poppins"/>
                <a:sym typeface="Poppins"/>
              </a:rPr>
              <a:t>book, please </a:t>
            </a:r>
            <a:r>
              <a:rPr lang="ru" sz="800">
                <a:solidFill>
                  <a:schemeClr val="dk1"/>
                </a:solidFill>
                <a:latin typeface="Poppins"/>
                <a:ea typeface="Poppins"/>
                <a:cs typeface="Poppins"/>
                <a:sym typeface="Poppins"/>
              </a:rPr>
              <a:t>share this book with them and discuss the </a:t>
            </a:r>
            <a:r>
              <a:rPr lang="ru" sz="800">
                <a:solidFill>
                  <a:schemeClr val="dk1"/>
                </a:solidFill>
                <a:latin typeface="Poppins"/>
                <a:ea typeface="Poppins"/>
                <a:cs typeface="Poppins"/>
                <a:sym typeface="Poppins"/>
              </a:rPr>
              <a:t>characters</a:t>
            </a:r>
            <a:r>
              <a:rPr lang="ru" sz="800">
                <a:solidFill>
                  <a:schemeClr val="dk1"/>
                </a:solidFill>
                <a:latin typeface="Poppins"/>
                <a:ea typeface="Poppins"/>
                <a:cs typeface="Poppins"/>
                <a:sym typeface="Poppins"/>
              </a:rPr>
              <a:t> and events.</a:t>
            </a:r>
            <a:r>
              <a:rPr b="0" i="0" lang="ru" sz="800" u="none" cap="none" strike="noStrike">
                <a:solidFill>
                  <a:schemeClr val="dk1"/>
                </a:solidFill>
                <a:latin typeface="Poppins"/>
                <a:ea typeface="Poppins"/>
                <a:cs typeface="Poppins"/>
                <a:sym typeface="Poppins"/>
              </a:rPr>
              <a:t> Making counting part of your daily routine is incredibly effective. You may want to count stairs, steps, cars when walking/driving to school. Counting out cutlery getting ready for dinner. Baking is also a fantastic (and fun!) way to use maths language. Please use Tapestry to share all of the brilliant things your child gets up to - we love to see them!</a:t>
            </a:r>
            <a:endParaRPr b="0" i="0" sz="1100" u="none" cap="none" strike="noStrike">
              <a:solidFill>
                <a:schemeClr val="dk1"/>
              </a:solidFill>
              <a:latin typeface="Poppins"/>
              <a:ea typeface="Poppins"/>
              <a:cs typeface="Poppins"/>
              <a:sym typeface="Poppins"/>
            </a:endParaRPr>
          </a:p>
        </p:txBody>
      </p:sp>
      <p:sp>
        <p:nvSpPr>
          <p:cNvPr id="67" name="Google Shape;67;p1"/>
          <p:cNvSpPr txBox="1"/>
          <p:nvPr/>
        </p:nvSpPr>
        <p:spPr>
          <a:xfrm>
            <a:off x="83325" y="1697425"/>
            <a:ext cx="2942400" cy="1416000"/>
          </a:xfrm>
          <a:prstGeom prst="rect">
            <a:avLst/>
          </a:prstGeom>
          <a:solidFill>
            <a:srgbClr val="B4A7D6"/>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89999"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Phonics</a:t>
            </a:r>
            <a:br>
              <a:rPr b="0" i="0" lang="ru" sz="1100" u="none" cap="none" strike="noStrike">
                <a:solidFill>
                  <a:schemeClr val="dk1"/>
                </a:solidFill>
                <a:latin typeface="Poppins"/>
                <a:ea typeface="Poppins"/>
                <a:cs typeface="Poppins"/>
                <a:sym typeface="Poppins"/>
              </a:rPr>
            </a:br>
            <a:r>
              <a:rPr b="0" i="0" lang="ru" sz="800" u="none" cap="none" strike="noStrike">
                <a:solidFill>
                  <a:schemeClr val="dk1"/>
                </a:solidFill>
                <a:latin typeface="Poppins"/>
                <a:ea typeface="Poppins"/>
                <a:cs typeface="Poppins"/>
                <a:sym typeface="Poppins"/>
              </a:rPr>
              <a:t>All children follow the Little Wandle phonics accredited Scheme.</a:t>
            </a:r>
            <a:endParaRPr b="0" i="0" sz="800" u="none" cap="none" strike="noStrike">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i="0" lang="ru" sz="800" u="none" cap="none" strike="noStrike">
                <a:solidFill>
                  <a:schemeClr val="dk1"/>
                </a:solidFill>
                <a:latin typeface="Poppins"/>
                <a:ea typeface="Poppins"/>
                <a:cs typeface="Poppins"/>
                <a:sym typeface="Poppins"/>
              </a:rPr>
              <a:t>Nursery</a:t>
            </a:r>
            <a:r>
              <a:rPr lang="ru" sz="800">
                <a:solidFill>
                  <a:schemeClr val="dk1"/>
                </a:solidFill>
                <a:latin typeface="Poppins"/>
                <a:ea typeface="Poppins"/>
                <a:cs typeface="Poppins"/>
                <a:sym typeface="Poppins"/>
              </a:rPr>
              <a:t> are learning to notice, identify, and name different sounds around us. We will describe and compare environmental sounds made by various objects.</a:t>
            </a:r>
            <a:endParaRPr b="0" i="0" sz="800" u="none" cap="none" strike="noStrike">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i="0" lang="ru" sz="800" u="none" cap="none" strike="noStrike">
                <a:solidFill>
                  <a:schemeClr val="dk1"/>
                </a:solidFill>
                <a:latin typeface="Poppins"/>
                <a:ea typeface="Poppins"/>
                <a:cs typeface="Poppins"/>
                <a:sym typeface="Poppins"/>
              </a:rPr>
              <a:t>Reception</a:t>
            </a:r>
            <a:r>
              <a:rPr b="0" i="0" lang="ru" sz="800" u="none" cap="none" strike="noStrike">
                <a:solidFill>
                  <a:schemeClr val="dk1"/>
                </a:solidFill>
                <a:latin typeface="Poppins"/>
                <a:ea typeface="Poppins"/>
                <a:cs typeface="Poppins"/>
                <a:sym typeface="Poppins"/>
              </a:rPr>
              <a:t> will begin their phonics by learning the first sets of letters and their sounds</a:t>
            </a:r>
            <a:r>
              <a:rPr lang="ru" sz="800">
                <a:solidFill>
                  <a:schemeClr val="dk1"/>
                </a:solidFill>
                <a:latin typeface="Poppins"/>
                <a:ea typeface="Poppins"/>
                <a:cs typeface="Poppins"/>
                <a:sym typeface="Poppins"/>
              </a:rPr>
              <a:t>. We will identify objects beginning with these </a:t>
            </a:r>
            <a:r>
              <a:rPr lang="ru" sz="800">
                <a:solidFill>
                  <a:schemeClr val="dk1"/>
                </a:solidFill>
                <a:latin typeface="Poppins"/>
                <a:ea typeface="Poppins"/>
                <a:cs typeface="Poppins"/>
                <a:sym typeface="Poppins"/>
              </a:rPr>
              <a:t>initial</a:t>
            </a:r>
            <a:r>
              <a:rPr lang="ru" sz="800">
                <a:solidFill>
                  <a:schemeClr val="dk1"/>
                </a:solidFill>
                <a:latin typeface="Poppins"/>
                <a:ea typeface="Poppins"/>
                <a:cs typeface="Poppins"/>
                <a:sym typeface="Poppins"/>
              </a:rPr>
              <a:t> sounds and practice the letter formation for each letter.</a:t>
            </a:r>
            <a:endParaRPr b="0" i="0" sz="800" u="none" cap="none" strike="noStrike">
              <a:solidFill>
                <a:schemeClr val="dk1"/>
              </a:solidFill>
              <a:latin typeface="Poppins"/>
              <a:ea typeface="Poppins"/>
              <a:cs typeface="Poppins"/>
              <a:sym typeface="Poppi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