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4"/>
  </p:sldMasterIdLst>
  <p:sldIdLst>
    <p:sldId id="256" r:id="rId5"/>
    <p:sldId id="274" r:id="rId6"/>
    <p:sldId id="275" r:id="rId7"/>
    <p:sldId id="279" r:id="rId8"/>
    <p:sldId id="278" r:id="rId9"/>
    <p:sldId id="277" r:id="rId10"/>
    <p:sldId id="276" r:id="rId11"/>
    <p:sldId id="280" r:id="rId12"/>
    <p:sldId id="281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9AC4"/>
    <a:srgbClr val="4C5948"/>
    <a:srgbClr val="005A4E"/>
    <a:srgbClr val="246F79"/>
    <a:srgbClr val="83BD69"/>
    <a:srgbClr val="E9B545"/>
    <a:srgbClr val="A10202"/>
    <a:srgbClr val="CC000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Marshall" userId="3ffb91b2-5fcc-4d5e-b080-179cf0a09c88" providerId="ADAL" clId="{C4DF9E61-E049-4F30-85C3-DBC69F57C48E}"/>
    <pc:docChg chg="modSld">
      <pc:chgData name="Sandra Marshall" userId="3ffb91b2-5fcc-4d5e-b080-179cf0a09c88" providerId="ADAL" clId="{C4DF9E61-E049-4F30-85C3-DBC69F57C48E}" dt="2025-10-15T07:00:54.295" v="17" actId="1076"/>
      <pc:docMkLst>
        <pc:docMk/>
      </pc:docMkLst>
      <pc:sldChg chg="modSp">
        <pc:chgData name="Sandra Marshall" userId="3ffb91b2-5fcc-4d5e-b080-179cf0a09c88" providerId="ADAL" clId="{C4DF9E61-E049-4F30-85C3-DBC69F57C48E}" dt="2025-10-15T06:59:26.905" v="9" actId="14100"/>
        <pc:sldMkLst>
          <pc:docMk/>
          <pc:sldMk cId="3205930660" sldId="275"/>
        </pc:sldMkLst>
        <pc:spChg chg="mod">
          <ac:chgData name="Sandra Marshall" userId="3ffb91b2-5fcc-4d5e-b080-179cf0a09c88" providerId="ADAL" clId="{C4DF9E61-E049-4F30-85C3-DBC69F57C48E}" dt="2025-10-15T06:59:23.487" v="8" actId="1076"/>
          <ac:spMkLst>
            <pc:docMk/>
            <pc:sldMk cId="3205930660" sldId="275"/>
            <ac:spMk id="3" creationId="{DE592C45-092D-EFDA-B113-8EED48D188D7}"/>
          </ac:spMkLst>
        </pc:spChg>
        <pc:picChg chg="mod">
          <ac:chgData name="Sandra Marshall" userId="3ffb91b2-5fcc-4d5e-b080-179cf0a09c88" providerId="ADAL" clId="{C4DF9E61-E049-4F30-85C3-DBC69F57C48E}" dt="2025-10-15T06:59:26.905" v="9" actId="14100"/>
          <ac:picMkLst>
            <pc:docMk/>
            <pc:sldMk cId="3205930660" sldId="275"/>
            <ac:picMk id="11" creationId="{00000000-0000-0000-0000-000000000000}"/>
          </ac:picMkLst>
        </pc:picChg>
      </pc:sldChg>
      <pc:sldChg chg="modSp">
        <pc:chgData name="Sandra Marshall" userId="3ffb91b2-5fcc-4d5e-b080-179cf0a09c88" providerId="ADAL" clId="{C4DF9E61-E049-4F30-85C3-DBC69F57C48E}" dt="2025-10-15T06:59:41.999" v="14" actId="6549"/>
        <pc:sldMkLst>
          <pc:docMk/>
          <pc:sldMk cId="3237506788" sldId="279"/>
        </pc:sldMkLst>
        <pc:spChg chg="mod">
          <ac:chgData name="Sandra Marshall" userId="3ffb91b2-5fcc-4d5e-b080-179cf0a09c88" providerId="ADAL" clId="{C4DF9E61-E049-4F30-85C3-DBC69F57C48E}" dt="2025-10-15T06:59:41.999" v="14" actId="6549"/>
          <ac:spMkLst>
            <pc:docMk/>
            <pc:sldMk cId="3237506788" sldId="279"/>
            <ac:spMk id="3" creationId="{D5390041-3B7D-BEA0-B6B1-AEF5A96F1444}"/>
          </ac:spMkLst>
        </pc:spChg>
      </pc:sldChg>
      <pc:sldChg chg="modSp">
        <pc:chgData name="Sandra Marshall" userId="3ffb91b2-5fcc-4d5e-b080-179cf0a09c88" providerId="ADAL" clId="{C4DF9E61-E049-4F30-85C3-DBC69F57C48E}" dt="2025-10-15T07:00:54.295" v="17" actId="1076"/>
        <pc:sldMkLst>
          <pc:docMk/>
          <pc:sldMk cId="3931065826" sldId="281"/>
        </pc:sldMkLst>
        <pc:spChg chg="mod">
          <ac:chgData name="Sandra Marshall" userId="3ffb91b2-5fcc-4d5e-b080-179cf0a09c88" providerId="ADAL" clId="{C4DF9E61-E049-4F30-85C3-DBC69F57C48E}" dt="2025-10-15T07:00:46.570" v="15" actId="1076"/>
          <ac:spMkLst>
            <pc:docMk/>
            <pc:sldMk cId="3931065826" sldId="281"/>
            <ac:spMk id="3" creationId="{06D8D9BD-BFBC-FE52-64B7-8875AB82ACA0}"/>
          </ac:spMkLst>
        </pc:spChg>
        <pc:picChg chg="mod">
          <ac:chgData name="Sandra Marshall" userId="3ffb91b2-5fcc-4d5e-b080-179cf0a09c88" providerId="ADAL" clId="{C4DF9E61-E049-4F30-85C3-DBC69F57C48E}" dt="2025-10-15T07:00:54.295" v="17" actId="1076"/>
          <ac:picMkLst>
            <pc:docMk/>
            <pc:sldMk cId="3931065826" sldId="281"/>
            <ac:picMk id="11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880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208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9231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9724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640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748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4762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2921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4214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55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143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8F82D-1824-46E5-B7E2-87F7A10D6B24}" type="datetimeFigureOut">
              <a:rPr lang="en-GB" smtClean="0"/>
              <a:t>15/10/2025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2352F-0362-4169-BB1C-A99547A487D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034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hyperlink" Target="https://www.teacherstoyourhome.com/uk/blog/key-stage-2-sats-a-guide-for-parents#:~:text=Held%20every%20May%2C%20the%202025,progress%20and%20the%20school%27s%20performance.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03200">
            <a:solidFill>
              <a:srgbClr val="005A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26" r="8247" b="16888"/>
          <a:stretch/>
        </p:blipFill>
        <p:spPr>
          <a:xfrm>
            <a:off x="3066775" y="4800600"/>
            <a:ext cx="6058449" cy="18825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744" y="363070"/>
            <a:ext cx="1978096" cy="1355192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983898" y="922872"/>
            <a:ext cx="9935114" cy="4087905"/>
          </a:xfrm>
          <a:prstGeom prst="round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6000" dirty="0">
                <a:solidFill>
                  <a:srgbClr val="005A4E"/>
                </a:solidFill>
                <a:latin typeface="Cooper Black"/>
                <a:ea typeface="Calibri" panose="020F0502020204030204"/>
                <a:cs typeface="Calibri" panose="020F0502020204030204"/>
              </a:rPr>
              <a:t>Year 6 SAT Meeting </a:t>
            </a:r>
            <a:endParaRPr lang="en-US" dirty="0">
              <a:solidFill>
                <a:srgbClr val="FFFFFF"/>
              </a:solidFill>
              <a:latin typeface="Calibri" panose="020F0502020204030204"/>
              <a:ea typeface="Calibri" panose="020F0502020204030204"/>
              <a:cs typeface="Calibri" panose="020F0502020204030204"/>
            </a:endParaRPr>
          </a:p>
          <a:p>
            <a:pPr algn="ctr"/>
            <a:r>
              <a:rPr lang="en-GB" sz="6000" dirty="0">
                <a:solidFill>
                  <a:srgbClr val="005A4E"/>
                </a:solidFill>
                <a:latin typeface="Cooper Black"/>
              </a:rPr>
              <a:t>English</a:t>
            </a:r>
          </a:p>
          <a:p>
            <a:pPr algn="ctr"/>
            <a:r>
              <a:rPr lang="en-GB" sz="6000" dirty="0">
                <a:solidFill>
                  <a:srgbClr val="005A4E"/>
                </a:solidFill>
                <a:latin typeface="Cooper Black"/>
              </a:rPr>
              <a:t>15</a:t>
            </a:r>
            <a:r>
              <a:rPr lang="en-GB" sz="6000" baseline="30000" dirty="0">
                <a:solidFill>
                  <a:srgbClr val="005A4E"/>
                </a:solidFill>
                <a:latin typeface="Cooper Black"/>
              </a:rPr>
              <a:t>th</a:t>
            </a:r>
            <a:r>
              <a:rPr lang="en-GB" sz="6000" dirty="0">
                <a:solidFill>
                  <a:srgbClr val="005A4E"/>
                </a:solidFill>
                <a:latin typeface="Cooper Black"/>
              </a:rPr>
              <a:t> October 2025</a:t>
            </a:r>
          </a:p>
        </p:txBody>
      </p:sp>
      <p:pic>
        <p:nvPicPr>
          <p:cNvPr id="1026" name="Picture 2" descr="Maths Clipart Transparent PNG Hd, Math ...">
            <a:extLst>
              <a:ext uri="{FF2B5EF4-FFF2-40B4-BE49-F238E27FC236}">
                <a16:creationId xmlns:a16="http://schemas.microsoft.com/office/drawing/2014/main" id="{5C3F7A1C-1984-F158-F60D-997A0D55DF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262" y="297731"/>
            <a:ext cx="1608902" cy="160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Maths Clipart Transparent PNG Hd, Math ...">
            <a:extLst>
              <a:ext uri="{FF2B5EF4-FFF2-40B4-BE49-F238E27FC236}">
                <a16:creationId xmlns:a16="http://schemas.microsoft.com/office/drawing/2014/main" id="{6C64CE1C-8542-7F69-0DFB-030CFA6E9B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07004" y="5010777"/>
            <a:ext cx="1608902" cy="1608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473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03200">
            <a:solidFill>
              <a:srgbClr val="005A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26" r="8247" b="16888"/>
          <a:stretch/>
        </p:blipFill>
        <p:spPr>
          <a:xfrm>
            <a:off x="3066775" y="4800600"/>
            <a:ext cx="6058449" cy="18825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49750" y="288092"/>
            <a:ext cx="1320367" cy="904582"/>
          </a:xfrm>
          <a:prstGeom prst="rect">
            <a:avLst/>
          </a:prstGeom>
        </p:spPr>
      </p:pic>
      <p:sp>
        <p:nvSpPr>
          <p:cNvPr id="13" name="Rounded Rectangle 12"/>
          <p:cNvSpPr/>
          <p:nvPr/>
        </p:nvSpPr>
        <p:spPr>
          <a:xfrm>
            <a:off x="1866025" y="922872"/>
            <a:ext cx="7651377" cy="4087905"/>
          </a:xfrm>
          <a:prstGeom prst="roundRect">
            <a:avLst/>
          </a:pr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sz="6000" dirty="0">
              <a:solidFill>
                <a:srgbClr val="005A4E"/>
              </a:solidFill>
              <a:latin typeface="Cooper Black"/>
            </a:endParaRPr>
          </a:p>
        </p:txBody>
      </p:sp>
      <p:sp>
        <p:nvSpPr>
          <p:cNvPr id="2" name="Title 1"/>
          <p:cNvSpPr txBox="1">
            <a:spLocks/>
          </p:cNvSpPr>
          <p:nvPr/>
        </p:nvSpPr>
        <p:spPr>
          <a:xfrm>
            <a:off x="302177" y="1430801"/>
            <a:ext cx="10836443" cy="336979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5300" dirty="0"/>
              <a:t>Reading, Spelling, Punctuation and Grammar SAT</a:t>
            </a:r>
          </a:p>
          <a:p>
            <a:pPr algn="l"/>
            <a:endParaRPr lang="en-GB" sz="5300" dirty="0"/>
          </a:p>
          <a:p>
            <a:pPr marL="571500" indent="-571500" algn="l">
              <a:buFont typeface="Arial" panose="020B0604020202020204" pitchFamily="34" charset="0"/>
              <a:buChar char="•"/>
            </a:pPr>
            <a:r>
              <a:rPr lang="en-GB" sz="5300" dirty="0">
                <a:cs typeface="Calibri"/>
              </a:rPr>
              <a:t>Writing scaffolding</a:t>
            </a:r>
            <a:br>
              <a:rPr lang="en-GB" sz="5300" dirty="0">
                <a:cs typeface="Calibri"/>
              </a:rPr>
            </a:br>
            <a:endParaRPr lang="en-GB" sz="5300" dirty="0">
              <a:cs typeface="Calibri"/>
            </a:endParaRPr>
          </a:p>
          <a:p>
            <a:pPr algn="l"/>
            <a:r>
              <a:rPr lang="en-GB" sz="5300" dirty="0">
                <a:cs typeface="Calibri"/>
              </a:rPr>
              <a:t>Mrs Marshall – Deputy Headteacher</a:t>
            </a:r>
            <a:br>
              <a:rPr lang="en-GB" sz="5300" dirty="0">
                <a:cs typeface="Calibri"/>
              </a:rPr>
            </a:br>
            <a:r>
              <a:rPr lang="en-GB" sz="5300" dirty="0">
                <a:cs typeface="Calibri"/>
              </a:rPr>
              <a:t>Mr White – Year 6 Teacher </a:t>
            </a:r>
          </a:p>
          <a:p>
            <a:pPr algn="l"/>
            <a:r>
              <a:rPr lang="en-GB" sz="5300" dirty="0">
                <a:cs typeface="Calibri"/>
              </a:rPr>
              <a:t>Mr Barron – Year 6 Teacher</a:t>
            </a:r>
            <a:br>
              <a:rPr lang="en-GB" dirty="0">
                <a:cs typeface="Calibri"/>
              </a:rPr>
            </a:br>
            <a:endParaRPr lang="en-GB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65415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03200">
            <a:solidFill>
              <a:srgbClr val="005A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26" r="8247" b="16888"/>
          <a:stretch/>
        </p:blipFill>
        <p:spPr>
          <a:xfrm>
            <a:off x="8208085" y="5528437"/>
            <a:ext cx="3743336" cy="116319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0888" y="242997"/>
            <a:ext cx="1330534" cy="911548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E592C45-092D-EFDA-B113-8EED48D188D7}"/>
              </a:ext>
            </a:extLst>
          </p:cNvPr>
          <p:cNvSpPr txBox="1"/>
          <p:nvPr/>
        </p:nvSpPr>
        <p:spPr>
          <a:xfrm>
            <a:off x="135829" y="242997"/>
            <a:ext cx="10714182" cy="67403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2400" b="0" i="0" dirty="0">
                <a:solidFill>
                  <a:srgbClr val="222B2E"/>
                </a:solidFill>
                <a:effectLst/>
                <a:latin typeface="Inter"/>
              </a:rPr>
              <a:t>Held every May, the </a:t>
            </a:r>
            <a:r>
              <a:rPr lang="en-US" sz="2400" b="1" i="0" dirty="0">
                <a:solidFill>
                  <a:srgbClr val="222B2E"/>
                </a:solidFill>
                <a:effectLst/>
                <a:latin typeface="Inter"/>
              </a:rPr>
              <a:t>2025 Key Stage 2 SATs run from Monday, May 11</a:t>
            </a:r>
            <a:r>
              <a:rPr lang="en-US" sz="2400" b="1" i="0" baseline="30000" dirty="0">
                <a:solidFill>
                  <a:srgbClr val="222B2E"/>
                </a:solidFill>
                <a:effectLst/>
                <a:latin typeface="Inter"/>
              </a:rPr>
              <a:t>th</a:t>
            </a:r>
            <a:r>
              <a:rPr lang="en-US" sz="2400" b="1" i="0" dirty="0">
                <a:solidFill>
                  <a:srgbClr val="222B2E"/>
                </a:solidFill>
                <a:effectLst/>
                <a:latin typeface="Inter"/>
              </a:rPr>
              <a:t> – Thursday, May 14</a:t>
            </a:r>
            <a:r>
              <a:rPr lang="en-US" sz="2400" b="1" i="0" baseline="30000" dirty="0">
                <a:solidFill>
                  <a:srgbClr val="222B2E"/>
                </a:solidFill>
                <a:effectLst/>
                <a:latin typeface="Inter"/>
              </a:rPr>
              <a:t>th</a:t>
            </a:r>
            <a:r>
              <a:rPr lang="en-US" sz="2400" b="1" i="0" dirty="0">
                <a:solidFill>
                  <a:srgbClr val="222B2E"/>
                </a:solidFill>
                <a:effectLst/>
                <a:latin typeface="Inter"/>
              </a:rPr>
              <a:t> </a:t>
            </a:r>
            <a:endParaRPr lang="en-GB" sz="2400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endParaRPr lang="en-GB" sz="2400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  <a:p>
            <a:pPr algn="l"/>
            <a:r>
              <a:rPr lang="en-US" sz="2400" b="0" i="0" dirty="0">
                <a:solidFill>
                  <a:srgbClr val="222B2E"/>
                </a:solidFill>
                <a:effectLst/>
                <a:latin typeface="Inter"/>
              </a:rPr>
              <a:t>The purpose of Key Stage 2 SATs is to measure your child's academic progress and the school's performance. SATs results are passed on to your child's secondary school to help their new school set a baseline for progress measurement and often place them into suitable sets or streams in Year 7.</a:t>
            </a:r>
          </a:p>
          <a:p>
            <a:pPr algn="l"/>
            <a:endParaRPr lang="en-US" sz="2400" b="0" i="0" dirty="0">
              <a:solidFill>
                <a:srgbClr val="222B2E"/>
              </a:solidFill>
              <a:effectLst/>
              <a:latin typeface="Inter"/>
            </a:endParaRPr>
          </a:p>
          <a:p>
            <a:pPr algn="l"/>
            <a:r>
              <a:rPr lang="en-US" sz="2400" b="1" i="0" dirty="0">
                <a:solidFill>
                  <a:srgbClr val="222B2E"/>
                </a:solidFill>
                <a:effectLst/>
                <a:latin typeface="Inter"/>
              </a:rPr>
              <a:t>SATs English Subjects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222B2E"/>
                </a:solidFill>
                <a:effectLst/>
                <a:latin typeface="Inter"/>
              </a:rPr>
              <a:t>English Grammar, Punctuation, and Spelling (GPS): This assesses grammar rules, punctuation, and spelling knowledge. </a:t>
            </a:r>
          </a:p>
          <a:p>
            <a:r>
              <a:rPr lang="en-US" sz="2400" dirty="0">
                <a:solidFill>
                  <a:srgbClr val="222B2E"/>
                </a:solidFill>
                <a:latin typeface="Inter"/>
              </a:rPr>
              <a:t>	</a:t>
            </a:r>
            <a:r>
              <a:rPr lang="en-US" sz="2400" b="1" i="0" dirty="0">
                <a:solidFill>
                  <a:srgbClr val="222B2E"/>
                </a:solidFill>
                <a:effectLst/>
                <a:latin typeface="Inter"/>
              </a:rPr>
              <a:t>There are two GPS papers, 70 marks, 60 minutes.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222B2E"/>
                </a:solidFill>
                <a:effectLst/>
                <a:latin typeface="Inter"/>
              </a:rPr>
              <a:t>English Reading: Tests comprehension skills through questions based on various texts.</a:t>
            </a:r>
          </a:p>
          <a:p>
            <a:pPr algn="l"/>
            <a:r>
              <a:rPr lang="en-US" sz="2400" dirty="0">
                <a:solidFill>
                  <a:srgbClr val="222B2E"/>
                </a:solidFill>
                <a:latin typeface="Inter"/>
              </a:rPr>
              <a:t>	</a:t>
            </a:r>
            <a:r>
              <a:rPr lang="en-US" sz="2400" b="1" i="0" dirty="0">
                <a:solidFill>
                  <a:srgbClr val="222B2E"/>
                </a:solidFill>
                <a:effectLst/>
                <a:latin typeface="Inter"/>
              </a:rPr>
              <a:t>There is one English Reading Paper, 50 marks, 60 minutes.</a:t>
            </a:r>
          </a:p>
          <a:p>
            <a:pPr algn="l"/>
            <a:br>
              <a:rPr lang="en-US" b="0" i="0" dirty="0">
                <a:solidFill>
                  <a:srgbClr val="222B2E"/>
                </a:solidFill>
                <a:effectLst/>
                <a:latin typeface="Inter"/>
              </a:rPr>
            </a:br>
            <a:endParaRPr lang="en-US" b="0" i="0" dirty="0">
              <a:solidFill>
                <a:srgbClr val="222B2E"/>
              </a:solidFill>
              <a:effectLst/>
              <a:latin typeface="Inter"/>
            </a:endParaRPr>
          </a:p>
          <a:p>
            <a:endParaRPr lang="en-GB" sz="1800" b="1" dirty="0">
              <a:solidFill>
                <a:srgbClr val="002060"/>
              </a:solidFill>
              <a:latin typeface="Arial" charset="0"/>
              <a:ea typeface="Arial" charset="0"/>
              <a:cs typeface="Arial" charset="0"/>
            </a:endParaRPr>
          </a:p>
          <a:p>
            <a:pPr algn="ctr"/>
            <a:endParaRPr lang="en-GB" sz="1800" b="1" dirty="0">
              <a:solidFill>
                <a:srgbClr val="FF0000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59306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03200">
            <a:solidFill>
              <a:srgbClr val="005A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26" r="8247" b="16888"/>
          <a:stretch/>
        </p:blipFill>
        <p:spPr>
          <a:xfrm>
            <a:off x="3066775" y="4800600"/>
            <a:ext cx="6058449" cy="18825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744" y="363070"/>
            <a:ext cx="1978096" cy="13551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5390041-3B7D-BEA0-B6B1-AEF5A96F1444}"/>
              </a:ext>
            </a:extLst>
          </p:cNvPr>
          <p:cNvSpPr txBox="1"/>
          <p:nvPr/>
        </p:nvSpPr>
        <p:spPr>
          <a:xfrm>
            <a:off x="609600" y="1320801"/>
            <a:ext cx="10889240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3200" b="1" i="0" dirty="0">
                <a:solidFill>
                  <a:srgbClr val="222B2E"/>
                </a:solidFill>
                <a:effectLst/>
                <a:latin typeface="Inter"/>
              </a:rPr>
              <a:t>SATs Test Schedule</a:t>
            </a:r>
            <a:endParaRPr lang="en-US" sz="3200" b="0" i="0" dirty="0">
              <a:solidFill>
                <a:srgbClr val="222B2E"/>
              </a:solidFill>
              <a:effectLst/>
              <a:latin typeface="Inter"/>
            </a:endParaRP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222B2E"/>
                </a:solidFill>
                <a:effectLst/>
                <a:latin typeface="Inter"/>
              </a:rPr>
              <a:t>Monday, 11th May 2025: English Grammar, Punctuation, and Spelling (Papers 1 and 2).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3200" b="0" i="0" dirty="0">
                <a:solidFill>
                  <a:srgbClr val="222B2E"/>
                </a:solidFill>
                <a:effectLst/>
                <a:latin typeface="Inter"/>
              </a:rPr>
              <a:t>Tuesday, 12th May 2025: English Reading.</a:t>
            </a:r>
          </a:p>
        </p:txBody>
      </p:sp>
    </p:spTree>
    <p:extLst>
      <p:ext uri="{BB962C8B-B14F-4D97-AF65-F5344CB8AC3E}">
        <p14:creationId xmlns:p14="http://schemas.microsoft.com/office/powerpoint/2010/main" val="3237506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03200">
            <a:solidFill>
              <a:srgbClr val="005A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26" r="8247" b="16888"/>
          <a:stretch/>
        </p:blipFill>
        <p:spPr>
          <a:xfrm>
            <a:off x="3066775" y="4800600"/>
            <a:ext cx="6058449" cy="18825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744" y="363070"/>
            <a:ext cx="1978096" cy="13551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37FE0D-99AE-AD56-FB54-A3ED4BDEE296}"/>
              </a:ext>
            </a:extLst>
          </p:cNvPr>
          <p:cNvSpPr txBox="1"/>
          <p:nvPr/>
        </p:nvSpPr>
        <p:spPr>
          <a:xfrm>
            <a:off x="3708400" y="4256457"/>
            <a:ext cx="6197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4"/>
              </a:rPr>
              <a:t>Year 6 SATs Papers | Teachers To Your Home</a:t>
            </a:r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C3076-02B8-6170-7872-2BB654C94600}"/>
              </a:ext>
            </a:extLst>
          </p:cNvPr>
          <p:cNvSpPr txBox="1"/>
          <p:nvPr/>
        </p:nvSpPr>
        <p:spPr>
          <a:xfrm>
            <a:off x="392544" y="838134"/>
            <a:ext cx="10644909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READING SAT</a:t>
            </a:r>
          </a:p>
          <a:p>
            <a:pPr algn="ctr"/>
            <a:endParaRPr lang="en-GB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The reading test will be a single paper with questions based on three passages of text. Your child will have one hour, including reading time, to complete the test. 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BBE163B-72B7-CAD5-A247-FADFEA94D6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22157" y="3193539"/>
            <a:ext cx="2176683" cy="2826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105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03200">
            <a:solidFill>
              <a:srgbClr val="005A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26" r="8247" b="16888"/>
          <a:stretch/>
        </p:blipFill>
        <p:spPr>
          <a:xfrm>
            <a:off x="3066775" y="4800600"/>
            <a:ext cx="6058449" cy="18825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744" y="363070"/>
            <a:ext cx="1978096" cy="13551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7627916E-3DA2-28F2-CC3F-761ABEA6015C}"/>
              </a:ext>
            </a:extLst>
          </p:cNvPr>
          <p:cNvSpPr txBox="1"/>
          <p:nvPr/>
        </p:nvSpPr>
        <p:spPr>
          <a:xfrm>
            <a:off x="444682" y="1014948"/>
            <a:ext cx="10768264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dirty="0"/>
              <a:t>There will be a selection of question types, including:</a:t>
            </a:r>
          </a:p>
          <a:p>
            <a:endParaRPr lang="en-GB" sz="2400" dirty="0"/>
          </a:p>
          <a:p>
            <a:r>
              <a:rPr lang="en-GB" sz="2400" dirty="0"/>
              <a:t> • Ranking/ordering, e.g. ‘Number the events below to show the order in which they happen in the story’</a:t>
            </a:r>
          </a:p>
          <a:p>
            <a:r>
              <a:rPr lang="en-GB" sz="2400" dirty="0"/>
              <a:t> • Labelling, e.g. ‘Label the text to show the title of the story’ • Find and copy, e.g. ‘Find and copy one word that suggests what the weather is like in the story’ </a:t>
            </a:r>
          </a:p>
          <a:p>
            <a:r>
              <a:rPr lang="en-GB" sz="2400" dirty="0"/>
              <a:t>• Short constructed response, e.g. ‘What does the bear eat?’</a:t>
            </a:r>
          </a:p>
          <a:p>
            <a:r>
              <a:rPr lang="en-GB" sz="2400" dirty="0"/>
              <a:t>• Open-ended response, e.g. ‘Look at the sentence that begins Once upon a time. </a:t>
            </a:r>
            <a:r>
              <a:rPr lang="en-GB" sz="2400" i="1" dirty="0"/>
              <a:t>How does the writer increase the tension throughout this paragraph? Explain fully, referring to the text in your answer.’</a:t>
            </a:r>
          </a:p>
        </p:txBody>
      </p:sp>
    </p:spTree>
    <p:extLst>
      <p:ext uri="{BB962C8B-B14F-4D97-AF65-F5344CB8AC3E}">
        <p14:creationId xmlns:p14="http://schemas.microsoft.com/office/powerpoint/2010/main" val="124863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03200">
            <a:solidFill>
              <a:srgbClr val="005A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26" r="8247" b="16888"/>
          <a:stretch/>
        </p:blipFill>
        <p:spPr>
          <a:xfrm>
            <a:off x="3066775" y="4800600"/>
            <a:ext cx="6058449" cy="18825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744" y="363070"/>
            <a:ext cx="1978096" cy="13551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43FFE42-EE9B-E573-EF94-534E7A78D10B}"/>
              </a:ext>
            </a:extLst>
          </p:cNvPr>
          <p:cNvSpPr txBox="1"/>
          <p:nvPr/>
        </p:nvSpPr>
        <p:spPr>
          <a:xfrm>
            <a:off x="388597" y="979420"/>
            <a:ext cx="656638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206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Spelling</a:t>
            </a:r>
          </a:p>
          <a:p>
            <a:endParaRPr lang="en-GB" sz="2400" b="1" dirty="0">
              <a:solidFill>
                <a:srgbClr val="002060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test involves your child's teacher reading 20 sentences from a script. Your child then fills in a blank on their answer sheet by correctly spelling the missing word.</a:t>
            </a:r>
            <a:endParaRPr lang="en-GB" sz="24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7E3694-4A41-7D26-1D89-E1A6CE75DC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46372" y="2179570"/>
            <a:ext cx="3523673" cy="2434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503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03200">
            <a:solidFill>
              <a:srgbClr val="005A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26" r="8247" b="16888"/>
          <a:stretch/>
        </p:blipFill>
        <p:spPr>
          <a:xfrm>
            <a:off x="3066775" y="4800600"/>
            <a:ext cx="6058449" cy="1882589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744" y="363070"/>
            <a:ext cx="1978096" cy="13551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D8D9BD-BFBC-FE52-64B7-8875AB82ACA0}"/>
              </a:ext>
            </a:extLst>
          </p:cNvPr>
          <p:cNvSpPr txBox="1"/>
          <p:nvPr/>
        </p:nvSpPr>
        <p:spPr>
          <a:xfrm>
            <a:off x="776758" y="1490008"/>
            <a:ext cx="843206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206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Grammar and Punctuation</a:t>
            </a:r>
          </a:p>
          <a:p>
            <a:endParaRPr lang="en-GB" sz="2400" b="1" dirty="0">
              <a:solidFill>
                <a:srgbClr val="002060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This test involves 50 questions relating to  Grammar and Punctuation</a:t>
            </a:r>
          </a:p>
          <a:p>
            <a:r>
              <a:rPr lang="en-GB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Your child will have 45 minutes to complete the test.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CD44145-BC9E-1FE8-09C3-5476A8C236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08822" y="2339258"/>
            <a:ext cx="2601939" cy="3897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576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203200">
            <a:solidFill>
              <a:srgbClr val="005A4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126" r="8247" b="16888"/>
          <a:stretch/>
        </p:blipFill>
        <p:spPr>
          <a:xfrm>
            <a:off x="3001384" y="5089419"/>
            <a:ext cx="5349290" cy="1662227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0744" y="363070"/>
            <a:ext cx="1978096" cy="135519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6D8D9BD-BFBC-FE52-64B7-8875AB82ACA0}"/>
              </a:ext>
            </a:extLst>
          </p:cNvPr>
          <p:cNvSpPr txBox="1"/>
          <p:nvPr/>
        </p:nvSpPr>
        <p:spPr>
          <a:xfrm>
            <a:off x="330974" y="879644"/>
            <a:ext cx="10706372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002060"/>
                </a:solidFill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Writing scaffolds </a:t>
            </a:r>
          </a:p>
          <a:p>
            <a:endParaRPr lang="en-GB" sz="2400" b="1" dirty="0">
              <a:solidFill>
                <a:srgbClr val="002060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  <a:p>
            <a:r>
              <a:rPr lang="en-GB" sz="24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Pupil’s writing will be teacher assessed. Alongside quality first teaching, the writing process is modelled and guided through the use of:</a:t>
            </a:r>
          </a:p>
          <a:p>
            <a:pPr marL="342900" indent="-342900">
              <a:buFontTx/>
              <a:buChar char="-"/>
            </a:pPr>
            <a:r>
              <a:rPr lang="en-GB" sz="24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Worked examples (visualiser used)</a:t>
            </a:r>
          </a:p>
          <a:p>
            <a:pPr marL="342900" indent="-342900">
              <a:buFontTx/>
              <a:buChar char="-"/>
            </a:pPr>
            <a:r>
              <a:rPr lang="en-GB" sz="24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Paired and collaborative learning</a:t>
            </a:r>
          </a:p>
          <a:p>
            <a:pPr marL="342900" indent="-342900">
              <a:buFontTx/>
              <a:buChar char="-"/>
            </a:pPr>
            <a:r>
              <a:rPr lang="en-GB" sz="24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Word banks</a:t>
            </a:r>
          </a:p>
          <a:p>
            <a:pPr marL="342900" indent="-342900">
              <a:buFontTx/>
              <a:buChar char="-"/>
            </a:pPr>
            <a:r>
              <a:rPr lang="en-GB" sz="24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Sentence stems </a:t>
            </a:r>
          </a:p>
          <a:p>
            <a:pPr marL="342900" indent="-342900">
              <a:buFontTx/>
              <a:buChar char="-"/>
            </a:pPr>
            <a:r>
              <a:rPr lang="en-GB" sz="24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Writing frames</a:t>
            </a:r>
          </a:p>
          <a:p>
            <a:r>
              <a:rPr lang="en-GB" sz="2400" dirty="0">
                <a:latin typeface="Arial" panose="020B0604020202020204" pitchFamily="34" charset="0"/>
                <a:ea typeface="Arial" charset="0"/>
                <a:cs typeface="Arial" panose="020B0604020202020204" pitchFamily="34" charset="0"/>
              </a:rPr>
              <a:t>This is to foster and support a love of writing and encourage our pupils to become skilful, independent writers.</a:t>
            </a:r>
          </a:p>
          <a:p>
            <a:endParaRPr lang="en-GB" sz="2400" b="1" dirty="0">
              <a:solidFill>
                <a:srgbClr val="002060"/>
              </a:solidFill>
              <a:latin typeface="Arial" panose="020B0604020202020204" pitchFamily="34" charset="0"/>
              <a:ea typeface="Arial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0658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18df8c9-1afc-4934-88e0-e5495fb21f86">
      <UserInfo>
        <DisplayName>Sandra Marshall</DisplayName>
        <AccountId>197</AccountId>
        <AccountType/>
      </UserInfo>
    </SharedWithUsers>
    <_activity xmlns="9573a358-e779-4b59-9040-7f63b211685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7EC8A546BD24944871214A13D44394B" ma:contentTypeVersion="16" ma:contentTypeDescription="Create a new document." ma:contentTypeScope="" ma:versionID="9df91df79cfc9dda65e4fd570e04e5bd">
  <xsd:schema xmlns:xsd="http://www.w3.org/2001/XMLSchema" xmlns:xs="http://www.w3.org/2001/XMLSchema" xmlns:p="http://schemas.microsoft.com/office/2006/metadata/properties" xmlns:ns3="9573a358-e779-4b59-9040-7f63b2116853" xmlns:ns4="018df8c9-1afc-4934-88e0-e5495fb21f86" targetNamespace="http://schemas.microsoft.com/office/2006/metadata/properties" ma:root="true" ma:fieldsID="578e597b279e6342418ab2cea5eac203" ns3:_="" ns4:_="">
    <xsd:import namespace="9573a358-e779-4b59-9040-7f63b2116853"/>
    <xsd:import namespace="018df8c9-1afc-4934-88e0-e5495fb21f8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_activity" minOccurs="0"/>
                <xsd:element ref="ns3:MediaServiceObjectDetectorVersion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SystemTags" minOccurs="0"/>
                <xsd:element ref="ns3:MediaServiceSearchProperties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73a358-e779-4b59-9040-7f63b21168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8df8c9-1afc-4934-88e0-e5495fb21f8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503232-2A41-419B-9021-E333FB8C2227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018df8c9-1afc-4934-88e0-e5495fb21f86"/>
    <ds:schemaRef ds:uri="http://purl.org/dc/elements/1.1/"/>
    <ds:schemaRef ds:uri="9573a358-e779-4b59-9040-7f63b211685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BD8F5A82-C1F7-4B4A-B0DE-3E3F0E9988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73a358-e779-4b59-9040-7f63b2116853"/>
    <ds:schemaRef ds:uri="018df8c9-1afc-4934-88e0-e5495fb21f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2E12AAF-E615-4747-858F-F02CC8D0185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</TotalTime>
  <Words>515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Cooper Black</vt:lpstr>
      <vt:lpstr>Inter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Robyn Johansen</dc:creator>
  <cp:lastModifiedBy>Sandra Marshall</cp:lastModifiedBy>
  <cp:revision>210</cp:revision>
  <dcterms:created xsi:type="dcterms:W3CDTF">2024-03-19T12:03:18Z</dcterms:created>
  <dcterms:modified xsi:type="dcterms:W3CDTF">2025-10-15T07:01:08Z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0x01010037EC8A546BD24944871214A13D44394B</vt:lpwstr>
  </property>
  <property fmtid="{D5CDD505-2E9C-101B-9397-08002B2CF9AE}" pid="3" name="MediaServiceImageTags">
    <vt:lpwstr/>
  </property>
</Properties>
</file>