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05613" cy="9944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i6wBCWvHCdcab015yAO6caqSaQ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4475" y="745800"/>
            <a:ext cx="4537275" cy="3729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10: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11:notes"/>
          <p:cNvSpPr>
            <a:spLocks noGrp="1" noRot="1" noChangeAspect="1"/>
          </p:cNvSpPr>
          <p:nvPr>
            <p:ph type="sldImg" idx="2"/>
          </p:nvPr>
        </p:nvSpPr>
        <p:spPr>
          <a:xfrm>
            <a:off x="1134475" y="745800"/>
            <a:ext cx="4537275" cy="3729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2:notes"/>
          <p:cNvSpPr>
            <a:spLocks noGrp="1" noRot="1" noChangeAspect="1"/>
          </p:cNvSpPr>
          <p:nvPr>
            <p:ph type="sldImg" idx="2"/>
          </p:nvPr>
        </p:nvSpPr>
        <p:spPr>
          <a:xfrm>
            <a:off x="1134475" y="745800"/>
            <a:ext cx="4537275" cy="3729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3:notes"/>
          <p:cNvSpPr>
            <a:spLocks noGrp="1" noRot="1" noChangeAspect="1"/>
          </p:cNvSpPr>
          <p:nvPr>
            <p:ph type="sldImg" idx="2"/>
          </p:nvPr>
        </p:nvSpPr>
        <p:spPr>
          <a:xfrm>
            <a:off x="1134475" y="745800"/>
            <a:ext cx="4537275" cy="3729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4: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5:notes"/>
          <p:cNvSpPr>
            <a:spLocks noGrp="1" noRot="1" noChangeAspect="1"/>
          </p:cNvSpPr>
          <p:nvPr>
            <p:ph type="sldImg" idx="2"/>
          </p:nvPr>
        </p:nvSpPr>
        <p:spPr>
          <a:xfrm>
            <a:off x="1134475" y="745800"/>
            <a:ext cx="4537275" cy="3729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6:notes"/>
          <p:cNvSpPr>
            <a:spLocks noGrp="1" noRot="1" noChangeAspect="1"/>
          </p:cNvSpPr>
          <p:nvPr>
            <p:ph type="sldImg" idx="2"/>
          </p:nvPr>
        </p:nvSpPr>
        <p:spPr>
          <a:xfrm>
            <a:off x="1134475" y="745800"/>
            <a:ext cx="4537275" cy="3729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7:notes"/>
          <p:cNvSpPr>
            <a:spLocks noGrp="1" noRot="1" noChangeAspect="1"/>
          </p:cNvSpPr>
          <p:nvPr>
            <p:ph type="sldImg" idx="2"/>
          </p:nvPr>
        </p:nvSpPr>
        <p:spPr>
          <a:xfrm>
            <a:off x="1134475" y="745800"/>
            <a:ext cx="4537275" cy="3729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8:notes"/>
          <p:cNvSpPr>
            <a:spLocks noGrp="1" noRot="1" noChangeAspect="1"/>
          </p:cNvSpPr>
          <p:nvPr>
            <p:ph type="sldImg" idx="2"/>
          </p:nvPr>
        </p:nvSpPr>
        <p:spPr>
          <a:xfrm>
            <a:off x="1134475" y="745800"/>
            <a:ext cx="4537275" cy="3729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9:notes"/>
          <p:cNvSpPr>
            <a:spLocks noGrp="1" noRot="1" noChangeAspect="1"/>
          </p:cNvSpPr>
          <p:nvPr>
            <p:ph type="sldImg" idx="2"/>
          </p:nvPr>
        </p:nvSpPr>
        <p:spPr>
          <a:xfrm>
            <a:off x="1134475" y="745800"/>
            <a:ext cx="4537275" cy="3729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 name="Google Shape;14;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4"/>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0" name="Google Shape;20;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6" name="Google Shape;26;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1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1" name="Google Shape;41;p1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2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3887391" y="987426"/>
            <a:ext cx="4629150" cy="4873625"/>
          </a:xfrm>
          <a:prstGeom prst="rect">
            <a:avLst/>
          </a:prstGeom>
          <a:noFill/>
          <a:ln>
            <a:noFill/>
          </a:ln>
        </p:spPr>
      </p:sp>
      <p:sp>
        <p:nvSpPr>
          <p:cNvPr id="64" name="Google Shape;64;p2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984737" y="232216"/>
            <a:ext cx="7033847" cy="270793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GB" sz="3200" b="1"/>
              <a:t>Oh for the love of reading!</a:t>
            </a:r>
            <a:br>
              <a:rPr lang="en-GB" sz="3200" b="1"/>
            </a:br>
            <a:r>
              <a:rPr lang="en-GB" sz="3200" b="1"/>
              <a:t>by Helen Austin</a:t>
            </a:r>
            <a:br>
              <a:rPr lang="en-GB" sz="3200" b="1"/>
            </a:br>
            <a:r>
              <a:rPr lang="en-GB" sz="3200" b="1"/>
              <a:t>and Lyndsey Pearce</a:t>
            </a:r>
            <a:br>
              <a:rPr lang="en-GB" sz="3200"/>
            </a:br>
            <a:br>
              <a:rPr lang="en-GB" sz="3200"/>
            </a:br>
            <a:r>
              <a:rPr lang="en-GB" sz="3200" b="1"/>
              <a:t>Context</a:t>
            </a:r>
            <a:br>
              <a:rPr lang="en-GB" sz="3200" b="1"/>
            </a:br>
            <a:endParaRPr sz="3200" b="1"/>
          </a:p>
        </p:txBody>
      </p:sp>
      <p:sp>
        <p:nvSpPr>
          <p:cNvPr id="85" name="Google Shape;85;p1"/>
          <p:cNvSpPr txBox="1">
            <a:spLocks noGrp="1"/>
          </p:cNvSpPr>
          <p:nvPr>
            <p:ph type="body" idx="1"/>
          </p:nvPr>
        </p:nvSpPr>
        <p:spPr>
          <a:xfrm>
            <a:off x="253217" y="3127913"/>
            <a:ext cx="8665699" cy="353304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rgbClr val="000000"/>
              </a:buClr>
              <a:buSzPts val="1900"/>
              <a:buNone/>
            </a:pPr>
            <a:r>
              <a:rPr lang="en-GB" sz="1900" b="0" i="0" u="none" strike="noStrike">
                <a:solidFill>
                  <a:srgbClr val="000000"/>
                </a:solidFill>
                <a:latin typeface="Calibri"/>
                <a:ea typeface="Calibri"/>
                <a:cs typeface="Calibri"/>
                <a:sym typeface="Calibri"/>
              </a:rPr>
              <a:t>We both work in Laygate Community School a small, maintained primary school, which is situated in the Laygate ward of South Shields, South Tyneside. It is in an area of high deprivation with large numbers of disadvantaged and EAL pupils. In 2018, Ofsted recognised the progress pupils make, often from very poor starting points ‘</a:t>
            </a:r>
            <a:r>
              <a:rPr lang="en-GB" sz="1900" b="0" i="1" u="none" strike="noStrike">
                <a:solidFill>
                  <a:srgbClr val="000000"/>
                </a:solidFill>
                <a:latin typeface="Calibri"/>
                <a:ea typeface="Calibri"/>
                <a:cs typeface="Calibri"/>
                <a:sym typeface="Calibri"/>
              </a:rPr>
              <a:t>In 2017, pupils made outstanding progress in writing and mathematics at the end of key stage 2. Pupils’ progress in reading was also positive but less significantly so’ </a:t>
            </a:r>
            <a:r>
              <a:rPr lang="en-GB" sz="1900" b="0" i="0" u="none" strike="noStrike">
                <a:solidFill>
                  <a:srgbClr val="000000"/>
                </a:solidFill>
                <a:latin typeface="Calibri"/>
                <a:ea typeface="Calibri"/>
                <a:cs typeface="Calibri"/>
                <a:sym typeface="Calibri"/>
              </a:rPr>
              <a:t>whilst also recommending that we</a:t>
            </a:r>
            <a:r>
              <a:rPr lang="en-GB" sz="1900" b="0" i="1" u="none" strike="noStrike">
                <a:solidFill>
                  <a:srgbClr val="000000"/>
                </a:solidFill>
                <a:latin typeface="Calibri"/>
                <a:ea typeface="Calibri"/>
                <a:cs typeface="Calibri"/>
                <a:sym typeface="Calibri"/>
              </a:rPr>
              <a:t> ‘embed new approaches to reading, so that the sustained and substantial progress pupils have made in writing and mathematics is replicated in their reading’. </a:t>
            </a:r>
            <a:endParaRPr/>
          </a:p>
          <a:p>
            <a:pPr marL="0" lvl="0" indent="0" algn="ctr" rtl="0">
              <a:lnSpc>
                <a:spcPct val="90000"/>
              </a:lnSpc>
              <a:spcBef>
                <a:spcPts val="800"/>
              </a:spcBef>
              <a:spcAft>
                <a:spcPts val="0"/>
              </a:spcAft>
              <a:buClr>
                <a:srgbClr val="000000"/>
              </a:buClr>
              <a:buSzPts val="1900"/>
              <a:buNone/>
            </a:pPr>
            <a:r>
              <a:rPr lang="en-GB" sz="1900">
                <a:solidFill>
                  <a:srgbClr val="000000"/>
                </a:solidFill>
                <a:latin typeface="Calibri"/>
                <a:ea typeface="Calibri"/>
                <a:cs typeface="Calibri"/>
                <a:sym typeface="Calibri"/>
              </a:rPr>
              <a:t>Recently we have invested in phonics training and the John Murray Guided Reading CPD. This has strengthened some aspects of our provision but we </a:t>
            </a:r>
            <a:r>
              <a:rPr lang="en-GB" sz="1900" b="0" i="0" u="none" strike="noStrike">
                <a:solidFill>
                  <a:srgbClr val="000000"/>
                </a:solidFill>
                <a:latin typeface="Calibri"/>
                <a:ea typeface="Calibri"/>
                <a:cs typeface="Calibri"/>
                <a:sym typeface="Calibri"/>
              </a:rPr>
              <a:t>know that we are still on a journey to improve our reading provision so that it is sustained and consistent across the school. The OU RfP project appealed to us because it would support our community to read more widely for enjoyment. Also this seemed </a:t>
            </a:r>
            <a:endParaRPr sz="1900" b="0"/>
          </a:p>
        </p:txBody>
      </p:sp>
      <p:pic>
        <p:nvPicPr>
          <p:cNvPr id="86" name="Google Shape;86;p1" descr="Laygate Logo Large"/>
          <p:cNvPicPr preferRelativeResize="0"/>
          <p:nvPr/>
        </p:nvPicPr>
        <p:blipFill rotWithShape="1">
          <a:blip r:embed="rId3">
            <a:alphaModFix/>
          </a:blip>
          <a:srcRect/>
          <a:stretch/>
        </p:blipFill>
        <p:spPr>
          <a:xfrm>
            <a:off x="253217" y="685698"/>
            <a:ext cx="1406771" cy="1761576"/>
          </a:xfrm>
          <a:prstGeom prst="rect">
            <a:avLst/>
          </a:prstGeom>
          <a:noFill/>
          <a:ln>
            <a:noFill/>
          </a:ln>
        </p:spPr>
      </p:pic>
      <p:pic>
        <p:nvPicPr>
          <p:cNvPr id="87" name="Google Shape;87;p1" descr="Laygate Logo Large"/>
          <p:cNvPicPr preferRelativeResize="0"/>
          <p:nvPr/>
        </p:nvPicPr>
        <p:blipFill rotWithShape="1">
          <a:blip r:embed="rId3">
            <a:alphaModFix/>
          </a:blip>
          <a:srcRect/>
          <a:stretch/>
        </p:blipFill>
        <p:spPr>
          <a:xfrm>
            <a:off x="7272997" y="653660"/>
            <a:ext cx="1406771" cy="17615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1772529" y="242961"/>
            <a:ext cx="2587869" cy="60505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GB" sz="4000" b="1"/>
              <a:t>Impact</a:t>
            </a:r>
            <a:endParaRPr/>
          </a:p>
        </p:txBody>
      </p:sp>
      <p:sp>
        <p:nvSpPr>
          <p:cNvPr id="168" name="Google Shape;168;p10"/>
          <p:cNvSpPr txBox="1">
            <a:spLocks noGrp="1"/>
          </p:cNvSpPr>
          <p:nvPr>
            <p:ph type="body" idx="1"/>
          </p:nvPr>
        </p:nvSpPr>
        <p:spPr>
          <a:xfrm>
            <a:off x="323550" y="1063000"/>
            <a:ext cx="5311500" cy="55488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SzPct val="90225"/>
              <a:buNone/>
            </a:pPr>
            <a:r>
              <a:rPr lang="en-GB" sz="2850">
                <a:solidFill>
                  <a:srgbClr val="002060"/>
                </a:solidFill>
              </a:rPr>
              <a:t>The discussion which came out of the reading rivers activity was so beneficial because the children realised just how much reading they did in one day and that is was a vital life-long skill. They also realised that they read for pleasure far more often than they thought and in short bursts throughout the day.</a:t>
            </a:r>
            <a:endParaRPr sz="2850">
              <a:solidFill>
                <a:srgbClr val="002060"/>
              </a:solidFill>
            </a:endParaRPr>
          </a:p>
          <a:p>
            <a:pPr marL="0" lvl="0" indent="0" algn="l" rtl="0">
              <a:lnSpc>
                <a:spcPct val="90000"/>
              </a:lnSpc>
              <a:spcBef>
                <a:spcPts val="750"/>
              </a:spcBef>
              <a:spcAft>
                <a:spcPts val="0"/>
              </a:spcAft>
              <a:buSzPct val="90225"/>
              <a:buNone/>
            </a:pPr>
            <a:r>
              <a:rPr lang="en-GB" sz="2850">
                <a:solidFill>
                  <a:srgbClr val="002060"/>
                </a:solidFill>
              </a:rPr>
              <a:t>The 3 Y5 pupils’ comments proved more positive in a second survey and one even asked for another copy of the book for the classroom reading area. It seems that pairing each pupil with a pupil who talks positively about reading has had a positive impact.</a:t>
            </a:r>
            <a:endParaRPr sz="2850">
              <a:solidFill>
                <a:srgbClr val="002060"/>
              </a:solidFill>
            </a:endParaRPr>
          </a:p>
          <a:p>
            <a:pPr marL="0" lvl="0" indent="0" algn="l" rtl="0">
              <a:lnSpc>
                <a:spcPct val="90000"/>
              </a:lnSpc>
              <a:spcBef>
                <a:spcPts val="750"/>
              </a:spcBef>
              <a:spcAft>
                <a:spcPts val="0"/>
              </a:spcAft>
              <a:buSzPct val="90225"/>
              <a:buNone/>
            </a:pPr>
            <a:r>
              <a:rPr lang="en-GB" sz="2850">
                <a:solidFill>
                  <a:srgbClr val="002060"/>
                </a:solidFill>
              </a:rPr>
              <a:t>The staff commented on how often they recalled the well-known authors or books especially those they read as children. The ‘old but gold’ and new and bold’ activity encouraged the staff to seek out newer or less well-known titles. We are  now using a reading for pleasure book basket in each classroom, so are planning a wider range of texts for our daily read alouds. Also the staff have contributed titles they would recommend which have been added to our ‘reading for pleasure spine’.</a:t>
            </a:r>
            <a:endParaRPr sz="2850">
              <a:solidFill>
                <a:srgbClr val="002060"/>
              </a:solidFill>
            </a:endParaRPr>
          </a:p>
          <a:p>
            <a:pPr marL="171450" lvl="0" indent="-65722" algn="l" rtl="0">
              <a:lnSpc>
                <a:spcPct val="90000"/>
              </a:lnSpc>
              <a:spcBef>
                <a:spcPts val="750"/>
              </a:spcBef>
              <a:spcAft>
                <a:spcPts val="0"/>
              </a:spcAft>
              <a:buClr>
                <a:schemeClr val="dk1"/>
              </a:buClr>
              <a:buSzPct val="100000"/>
              <a:buNone/>
            </a:pPr>
            <a:endParaRPr sz="1800">
              <a:solidFill>
                <a:srgbClr val="002060"/>
              </a:solidFill>
            </a:endParaRPr>
          </a:p>
          <a:p>
            <a:pPr marL="171450" lvl="0" indent="-48133" algn="l" rtl="0">
              <a:lnSpc>
                <a:spcPct val="90000"/>
              </a:lnSpc>
              <a:spcBef>
                <a:spcPts val="750"/>
              </a:spcBef>
              <a:spcAft>
                <a:spcPts val="0"/>
              </a:spcAft>
              <a:buClr>
                <a:schemeClr val="dk1"/>
              </a:buClr>
              <a:buSzPct val="100000"/>
              <a:buNone/>
            </a:pPr>
            <a:endParaRPr/>
          </a:p>
        </p:txBody>
      </p:sp>
      <p:pic>
        <p:nvPicPr>
          <p:cNvPr id="169" name="Google Shape;169;p10"/>
          <p:cNvPicPr preferRelativeResize="0"/>
          <p:nvPr/>
        </p:nvPicPr>
        <p:blipFill rotWithShape="1">
          <a:blip r:embed="rId3">
            <a:alphaModFix/>
          </a:blip>
          <a:srcRect/>
          <a:stretch/>
        </p:blipFill>
        <p:spPr>
          <a:xfrm>
            <a:off x="5975126" y="848025"/>
            <a:ext cx="2927686" cy="2533700"/>
          </a:xfrm>
          <a:prstGeom prst="rect">
            <a:avLst/>
          </a:prstGeom>
          <a:noFill/>
          <a:ln>
            <a:noFill/>
          </a:ln>
        </p:spPr>
      </p:pic>
      <p:pic>
        <p:nvPicPr>
          <p:cNvPr id="170" name="Google Shape;170;p10"/>
          <p:cNvPicPr preferRelativeResize="0"/>
          <p:nvPr/>
        </p:nvPicPr>
        <p:blipFill rotWithShape="1">
          <a:blip r:embed="rId4">
            <a:alphaModFix/>
          </a:blip>
          <a:srcRect/>
          <a:stretch/>
        </p:blipFill>
        <p:spPr>
          <a:xfrm>
            <a:off x="5975125" y="3697602"/>
            <a:ext cx="2776325" cy="2533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174"/>
        <p:cNvGrpSpPr/>
        <p:nvPr/>
      </p:nvGrpSpPr>
      <p:grpSpPr>
        <a:xfrm>
          <a:off x="0" y="0"/>
          <a:ext cx="0" cy="0"/>
          <a:chOff x="0" y="0"/>
          <a:chExt cx="0" cy="0"/>
        </a:xfrm>
      </p:grpSpPr>
      <p:sp>
        <p:nvSpPr>
          <p:cNvPr id="175" name="Google Shape;175;p11"/>
          <p:cNvSpPr txBox="1">
            <a:spLocks noGrp="1"/>
          </p:cNvSpPr>
          <p:nvPr>
            <p:ph type="title"/>
          </p:nvPr>
        </p:nvSpPr>
        <p:spPr>
          <a:xfrm>
            <a:off x="337625" y="295617"/>
            <a:ext cx="4304713" cy="234910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en-GB" sz="2800" b="1"/>
              <a:t>Reflections on impact the TaRs research had on practice</a:t>
            </a:r>
            <a:endParaRPr/>
          </a:p>
        </p:txBody>
      </p:sp>
      <p:sp>
        <p:nvSpPr>
          <p:cNvPr id="176" name="Google Shape;176;p11"/>
          <p:cNvSpPr txBox="1">
            <a:spLocks noGrp="1"/>
          </p:cNvSpPr>
          <p:nvPr>
            <p:ph type="body" idx="1"/>
          </p:nvPr>
        </p:nvSpPr>
        <p:spPr>
          <a:xfrm>
            <a:off x="337625" y="2883877"/>
            <a:ext cx="8496886" cy="3770141"/>
          </a:xfrm>
          <a:prstGeom prst="rect">
            <a:avLst/>
          </a:prstGeom>
          <a:noFill/>
          <a:ln>
            <a:noFill/>
          </a:ln>
        </p:spPr>
        <p:txBody>
          <a:bodyPr spcFirstLastPara="1" wrap="square" lIns="91425" tIns="45700" rIns="91425" bIns="45700" anchor="t" anchorCtr="0">
            <a:normAutofit fontScale="85000" lnSpcReduction="10000"/>
          </a:bodyPr>
          <a:lstStyle/>
          <a:p>
            <a:pPr marL="171450" lvl="0" indent="-171507" algn="l" rtl="0">
              <a:lnSpc>
                <a:spcPct val="90000"/>
              </a:lnSpc>
              <a:spcBef>
                <a:spcPts val="0"/>
              </a:spcBef>
              <a:spcAft>
                <a:spcPts val="0"/>
              </a:spcAft>
              <a:buClr>
                <a:srgbClr val="002060"/>
              </a:buClr>
              <a:buSzPct val="100000"/>
              <a:buChar char="•"/>
            </a:pPr>
            <a:r>
              <a:rPr lang="en-GB" sz="2814">
                <a:solidFill>
                  <a:srgbClr val="002060"/>
                </a:solidFill>
              </a:rPr>
              <a:t>Through participating in the project, we realise the importance of reading for pleasure, hope to build on our successes and continue raising the profile of reading for pleasure.</a:t>
            </a:r>
            <a:endParaRPr sz="2514"/>
          </a:p>
          <a:p>
            <a:pPr marL="171450" lvl="0" indent="-171507" algn="l" rtl="0">
              <a:lnSpc>
                <a:spcPct val="90000"/>
              </a:lnSpc>
              <a:spcBef>
                <a:spcPts val="750"/>
              </a:spcBef>
              <a:spcAft>
                <a:spcPts val="0"/>
              </a:spcAft>
              <a:buClr>
                <a:srgbClr val="002060"/>
              </a:buClr>
              <a:buSzPct val="100000"/>
              <a:buChar char="•"/>
            </a:pPr>
            <a:r>
              <a:rPr lang="en-GB" sz="2814">
                <a:solidFill>
                  <a:srgbClr val="002060"/>
                </a:solidFill>
              </a:rPr>
              <a:t>We have thoroughly enjoyed the project, however we feel as if we have been like children in a sweet shop! We were enthusiastic about so many of the ideas shared during the sessions. If we were to repeat the project, we would like to select one activity and carry it out in more depth. For example there are ways we could have extended the reading rivers activity to the wider community using it as a homework activity or asking the parents to create their own rivers.</a:t>
            </a:r>
            <a:endParaRPr sz="1800">
              <a:solidFill>
                <a:srgbClr val="002060"/>
              </a:solidFill>
            </a:endParaRPr>
          </a:p>
        </p:txBody>
      </p:sp>
      <p:pic>
        <p:nvPicPr>
          <p:cNvPr id="177" name="Google Shape;177;p11"/>
          <p:cNvPicPr preferRelativeResize="0"/>
          <p:nvPr/>
        </p:nvPicPr>
        <p:blipFill rotWithShape="1">
          <a:blip r:embed="rId3">
            <a:alphaModFix/>
          </a:blip>
          <a:srcRect/>
          <a:stretch/>
        </p:blipFill>
        <p:spPr>
          <a:xfrm>
            <a:off x="5894362" y="295617"/>
            <a:ext cx="2697673" cy="241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337625" y="94272"/>
            <a:ext cx="4670474" cy="10874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GB" sz="3200" b="1"/>
              <a:t>OU Research inspiration </a:t>
            </a:r>
            <a:br>
              <a:rPr lang="en-GB" sz="3200" b="1"/>
            </a:br>
            <a:r>
              <a:rPr lang="en-GB" sz="3200" b="1"/>
              <a:t>and rationale</a:t>
            </a:r>
            <a:endParaRPr/>
          </a:p>
        </p:txBody>
      </p:sp>
      <p:sp>
        <p:nvSpPr>
          <p:cNvPr id="93" name="Google Shape;93;p2"/>
          <p:cNvSpPr txBox="1">
            <a:spLocks noGrp="1"/>
          </p:cNvSpPr>
          <p:nvPr>
            <p:ph type="body" idx="1"/>
          </p:nvPr>
        </p:nvSpPr>
        <p:spPr>
          <a:xfrm>
            <a:off x="323606" y="1237958"/>
            <a:ext cx="8553108" cy="5261317"/>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20000"/>
              </a:lnSpc>
              <a:spcBef>
                <a:spcPts val="0"/>
              </a:spcBef>
              <a:spcAft>
                <a:spcPts val="0"/>
              </a:spcAft>
              <a:buClr>
                <a:schemeClr val="dk1"/>
              </a:buClr>
              <a:buSzPct val="100000"/>
              <a:buNone/>
            </a:pPr>
            <a:r>
              <a:rPr lang="en-GB" sz="2200"/>
              <a:t>In January 2021, after facing the 2</a:t>
            </a:r>
            <a:r>
              <a:rPr lang="en-GB" sz="2200" baseline="30000"/>
              <a:t>nd</a:t>
            </a:r>
            <a:r>
              <a:rPr lang="en-GB" sz="2200"/>
              <a:t> lockdown and with most pupils accessing remote learning, we attended an introduction session of the South Tyneside TRG. Already well aware of the impact COVID had on the children’s reading, the research by Teresa Cremin gave us an insight into the importance of reading for pleasure and the research which underpins this.</a:t>
            </a:r>
            <a:endParaRPr sz="2200"/>
          </a:p>
          <a:p>
            <a:pPr marL="0" lvl="0" indent="0" algn="l" rtl="0">
              <a:lnSpc>
                <a:spcPct val="120000"/>
              </a:lnSpc>
              <a:spcBef>
                <a:spcPts val="0"/>
              </a:spcBef>
              <a:spcAft>
                <a:spcPts val="0"/>
              </a:spcAft>
              <a:buClr>
                <a:schemeClr val="dk1"/>
              </a:buClr>
              <a:buSzPct val="100000"/>
              <a:buNone/>
            </a:pPr>
            <a:endParaRPr sz="2200"/>
          </a:p>
          <a:p>
            <a:pPr marL="0" lvl="0" indent="0" algn="l" rtl="0">
              <a:lnSpc>
                <a:spcPct val="120000"/>
              </a:lnSpc>
              <a:spcBef>
                <a:spcPts val="0"/>
              </a:spcBef>
              <a:spcAft>
                <a:spcPts val="0"/>
              </a:spcAft>
              <a:buClr>
                <a:schemeClr val="dk1"/>
              </a:buClr>
              <a:buSzPct val="100000"/>
              <a:buNone/>
            </a:pPr>
            <a:r>
              <a:rPr lang="en-GB" sz="2200"/>
              <a:t>We already use book-led units in our English lessons and have embedded a literacy spine. However, the session impressed upon us the need for a much wider range of reading opportunities and for there to be much more talk about books and reading. We were already aware that some of the staff and children had limited knowledge of children’s literature so wanted to explore this further. We hoped that the project would give a boost to the reading environments too. Some of the pupils seem to be less talkative around books and book choices so we wanted to find activities to tackle this.</a:t>
            </a:r>
            <a:endParaRPr sz="2000"/>
          </a:p>
          <a:p>
            <a:pPr marL="0" lvl="0" indent="0" algn="l" rtl="0">
              <a:lnSpc>
                <a:spcPct val="120000"/>
              </a:lnSpc>
              <a:spcBef>
                <a:spcPts val="0"/>
              </a:spcBef>
              <a:spcAft>
                <a:spcPts val="0"/>
              </a:spcAft>
              <a:buClr>
                <a:schemeClr val="dk1"/>
              </a:buClr>
              <a:buSzPct val="100000"/>
              <a:buNone/>
            </a:pPr>
            <a:endParaRPr sz="2500"/>
          </a:p>
        </p:txBody>
      </p:sp>
      <p:pic>
        <p:nvPicPr>
          <p:cNvPr id="94" name="Google Shape;94;p2"/>
          <p:cNvPicPr preferRelativeResize="0"/>
          <p:nvPr/>
        </p:nvPicPr>
        <p:blipFill rotWithShape="1">
          <a:blip r:embed="rId3">
            <a:alphaModFix/>
          </a:blip>
          <a:srcRect/>
          <a:stretch/>
        </p:blipFill>
        <p:spPr>
          <a:xfrm>
            <a:off x="5382061" y="129163"/>
            <a:ext cx="3607194" cy="10525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1214205" y="121914"/>
            <a:ext cx="6555000" cy="1524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en-GB" sz="3200" b="1"/>
              <a:t>Aims</a:t>
            </a:r>
            <a:endParaRPr b="1"/>
          </a:p>
        </p:txBody>
      </p:sp>
      <p:sp>
        <p:nvSpPr>
          <p:cNvPr id="100" name="Google Shape;100;p3"/>
          <p:cNvSpPr txBox="1">
            <a:spLocks noGrp="1"/>
          </p:cNvSpPr>
          <p:nvPr>
            <p:ph type="body" idx="1"/>
          </p:nvPr>
        </p:nvSpPr>
        <p:spPr>
          <a:xfrm>
            <a:off x="384810" y="1645920"/>
            <a:ext cx="8463768" cy="5022166"/>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rgbClr val="002060"/>
              </a:buClr>
              <a:buSzPts val="2400"/>
              <a:buChar char="•"/>
            </a:pPr>
            <a:r>
              <a:rPr lang="en-GB" sz="2400">
                <a:solidFill>
                  <a:srgbClr val="002060"/>
                </a:solidFill>
              </a:rPr>
              <a:t>To explore and widen the knowledge of children’s books and authors amongst the staff</a:t>
            </a:r>
            <a:endParaRPr/>
          </a:p>
          <a:p>
            <a:pPr marL="0" lvl="0" indent="0" algn="l" rtl="0">
              <a:lnSpc>
                <a:spcPct val="90000"/>
              </a:lnSpc>
              <a:spcBef>
                <a:spcPts val="750"/>
              </a:spcBef>
              <a:spcAft>
                <a:spcPts val="0"/>
              </a:spcAft>
              <a:buClr>
                <a:schemeClr val="dk1"/>
              </a:buClr>
              <a:buSzPts val="2400"/>
              <a:buNone/>
            </a:pPr>
            <a:endParaRPr sz="2400">
              <a:solidFill>
                <a:srgbClr val="002060"/>
              </a:solidFill>
            </a:endParaRPr>
          </a:p>
          <a:p>
            <a:pPr marL="171450" lvl="0" indent="-171450" algn="l" rtl="0">
              <a:lnSpc>
                <a:spcPct val="90000"/>
              </a:lnSpc>
              <a:spcBef>
                <a:spcPts val="750"/>
              </a:spcBef>
              <a:spcAft>
                <a:spcPts val="0"/>
              </a:spcAft>
              <a:buClr>
                <a:srgbClr val="002060"/>
              </a:buClr>
              <a:buSzPts val="2400"/>
              <a:buChar char="•"/>
            </a:pPr>
            <a:r>
              <a:rPr lang="en-GB" sz="2400">
                <a:solidFill>
                  <a:srgbClr val="002060"/>
                </a:solidFill>
              </a:rPr>
              <a:t>To understand our reading community by exploring the reading habits of the children and if possible the parents</a:t>
            </a:r>
            <a:endParaRPr/>
          </a:p>
          <a:p>
            <a:pPr marL="0" lvl="0" indent="0" algn="l" rtl="0">
              <a:lnSpc>
                <a:spcPct val="90000"/>
              </a:lnSpc>
              <a:spcBef>
                <a:spcPts val="750"/>
              </a:spcBef>
              <a:spcAft>
                <a:spcPts val="0"/>
              </a:spcAft>
              <a:buClr>
                <a:schemeClr val="dk1"/>
              </a:buClr>
              <a:buSzPts val="2400"/>
              <a:buNone/>
            </a:pPr>
            <a:endParaRPr sz="2400">
              <a:solidFill>
                <a:srgbClr val="002060"/>
              </a:solidFill>
            </a:endParaRPr>
          </a:p>
          <a:p>
            <a:pPr marL="171450" lvl="0" indent="-171450" algn="l" rtl="0">
              <a:lnSpc>
                <a:spcPct val="90000"/>
              </a:lnSpc>
              <a:spcBef>
                <a:spcPts val="750"/>
              </a:spcBef>
              <a:spcAft>
                <a:spcPts val="0"/>
              </a:spcAft>
              <a:buClr>
                <a:srgbClr val="002060"/>
              </a:buClr>
              <a:buSzPts val="2400"/>
              <a:buChar char="•"/>
            </a:pPr>
            <a:r>
              <a:rPr lang="en-GB" sz="2400">
                <a:solidFill>
                  <a:srgbClr val="002060"/>
                </a:solidFill>
              </a:rPr>
              <a:t>To develop the children’s understanding of what it means to be a reader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533401" y="303833"/>
            <a:ext cx="3756240" cy="8384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GB" sz="3200" b="1"/>
              <a:t>Outline</a:t>
            </a:r>
            <a:endParaRPr/>
          </a:p>
        </p:txBody>
      </p:sp>
      <p:sp>
        <p:nvSpPr>
          <p:cNvPr id="106" name="Google Shape;106;p4"/>
          <p:cNvSpPr txBox="1">
            <a:spLocks noGrp="1"/>
          </p:cNvSpPr>
          <p:nvPr>
            <p:ph type="body" idx="1"/>
          </p:nvPr>
        </p:nvSpPr>
        <p:spPr>
          <a:xfrm>
            <a:off x="240323" y="205359"/>
            <a:ext cx="8510956" cy="6007872"/>
          </a:xfrm>
          <a:prstGeom prst="rect">
            <a:avLst/>
          </a:prstGeom>
          <a:noFill/>
          <a:ln w="47625" cap="flat" cmpd="sng">
            <a:solidFill>
              <a:srgbClr val="0070C0"/>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sz="1800">
              <a:solidFill>
                <a:schemeClr val="dk1"/>
              </a:solidFill>
            </a:endParaRPr>
          </a:p>
          <a:p>
            <a:pPr marL="0" lvl="0" indent="0" algn="l" rtl="0">
              <a:lnSpc>
                <a:spcPct val="90000"/>
              </a:lnSpc>
              <a:spcBef>
                <a:spcPts val="750"/>
              </a:spcBef>
              <a:spcAft>
                <a:spcPts val="0"/>
              </a:spcAft>
              <a:buClr>
                <a:schemeClr val="dk1"/>
              </a:buClr>
              <a:buSzPts val="2100"/>
              <a:buNone/>
            </a:pPr>
            <a:endParaRPr/>
          </a:p>
        </p:txBody>
      </p:sp>
      <p:sp>
        <p:nvSpPr>
          <p:cNvPr id="107" name="Google Shape;107;p4"/>
          <p:cNvSpPr txBox="1"/>
          <p:nvPr/>
        </p:nvSpPr>
        <p:spPr>
          <a:xfrm>
            <a:off x="4724400" y="357759"/>
            <a:ext cx="4179278" cy="312516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108" name="Google Shape;108;p4"/>
          <p:cNvSpPr txBox="1"/>
          <p:nvPr/>
        </p:nvSpPr>
        <p:spPr>
          <a:xfrm>
            <a:off x="3833949" y="289194"/>
            <a:ext cx="4765433" cy="57554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Calibri"/>
                <a:ea typeface="Calibri"/>
                <a:cs typeface="Calibri"/>
                <a:sym typeface="Calibri"/>
              </a:rPr>
              <a:t>A flood of books…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2060"/>
                </a:solidFill>
                <a:latin typeface="Calibri"/>
                <a:ea typeface="Calibri"/>
                <a:cs typeface="Calibri"/>
                <a:sym typeface="Calibri"/>
              </a:rPr>
              <a:t>We are lucky enough that over the years we have invested in quality guided reading books and the RWInc phonics storybooks which support other aspects of our reading provision.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2060"/>
                </a:solidFill>
                <a:latin typeface="Calibri"/>
                <a:ea typeface="Calibri"/>
                <a:cs typeface="Calibri"/>
                <a:sym typeface="Calibri"/>
              </a:rPr>
              <a:t>The school’s policy is for each pupil to borrow two books from school for home reading every week; one a matched reader chosen by the teacher and the other a ‘free choice’ book. This element of choice is intended to promote reading for pleasure.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2060"/>
                </a:solidFill>
                <a:latin typeface="Calibri"/>
                <a:ea typeface="Calibri"/>
                <a:cs typeface="Calibri"/>
                <a:sym typeface="Calibri"/>
              </a:rPr>
              <a:t>Unfortunately much of our book stock was old, had seen better days and was not very appealing. Also the books were not representative of new authors and titles. Our headteacher agreed to support the purchase of new stock. We found collections of books that included older and newer titles, novels, picture books, classics and a range of beautiful fiction books.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2060"/>
                </a:solidFill>
                <a:latin typeface="Calibri"/>
                <a:ea typeface="Calibri"/>
                <a:cs typeface="Calibri"/>
                <a:sym typeface="Calibri"/>
              </a:rPr>
              <a:t>Then for the exciting part… the pupils got to unpack the books, browse and chatter amongst themselves.</a:t>
            </a:r>
            <a:endParaRPr sz="1600" b="0" i="0" u="none" strike="noStrike" cap="none">
              <a:solidFill>
                <a:srgbClr val="002060"/>
              </a:solidFill>
              <a:latin typeface="Calibri"/>
              <a:ea typeface="Calibri"/>
              <a:cs typeface="Calibri"/>
              <a:sym typeface="Calibri"/>
            </a:endParaRPr>
          </a:p>
        </p:txBody>
      </p:sp>
      <p:pic>
        <p:nvPicPr>
          <p:cNvPr id="110" name="Google Shape;110;p4"/>
          <p:cNvPicPr preferRelativeResize="0"/>
          <p:nvPr/>
        </p:nvPicPr>
        <p:blipFill rotWithShape="1">
          <a:blip r:embed="rId3">
            <a:alphaModFix/>
          </a:blip>
          <a:srcRect/>
          <a:stretch/>
        </p:blipFill>
        <p:spPr>
          <a:xfrm>
            <a:off x="533401" y="4419169"/>
            <a:ext cx="2026527" cy="1519899"/>
          </a:xfrm>
          <a:prstGeom prst="rect">
            <a:avLst/>
          </a:prstGeom>
          <a:noFill/>
          <a:ln>
            <a:noFill/>
          </a:ln>
        </p:spPr>
      </p:pic>
      <p:sp>
        <p:nvSpPr>
          <p:cNvPr id="111" name="Google Shape;111;p4"/>
          <p:cNvSpPr/>
          <p:nvPr/>
        </p:nvSpPr>
        <p:spPr>
          <a:xfrm>
            <a:off x="1989468" y="4738548"/>
            <a:ext cx="1628400" cy="1110900"/>
          </a:xfrm>
          <a:prstGeom prst="wedgeEllipseCallout">
            <a:avLst>
              <a:gd name="adj1" fmla="val -66230"/>
              <a:gd name="adj2" fmla="val -1874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txBox="1"/>
          <p:nvPr/>
        </p:nvSpPr>
        <p:spPr>
          <a:xfrm>
            <a:off x="2259156" y="4878348"/>
            <a:ext cx="11877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Calibri"/>
                <a:ea typeface="Calibri"/>
                <a:cs typeface="Calibri"/>
                <a:sym typeface="Calibri"/>
              </a:rPr>
              <a:t>“I love horses! I’m so excited!”</a:t>
            </a:r>
            <a:endParaRPr sz="1400" b="0" i="0" u="none" strike="noStrike" cap="none" dirty="0">
              <a:solidFill>
                <a:srgbClr val="000000"/>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5C460C16-4E7A-8FFC-BA6F-D8195FB400E5}"/>
              </a:ext>
            </a:extLst>
          </p:cNvPr>
          <p:cNvPicPr>
            <a:picLocks noChangeAspect="1"/>
          </p:cNvPicPr>
          <p:nvPr/>
        </p:nvPicPr>
        <p:blipFill>
          <a:blip r:embed="rId4"/>
          <a:stretch>
            <a:fillRect/>
          </a:stretch>
        </p:blipFill>
        <p:spPr>
          <a:xfrm>
            <a:off x="1017657" y="1008552"/>
            <a:ext cx="2384129" cy="31364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116"/>
        <p:cNvGrpSpPr/>
        <p:nvPr/>
      </p:nvGrpSpPr>
      <p:grpSpPr>
        <a:xfrm>
          <a:off x="0" y="0"/>
          <a:ext cx="0" cy="0"/>
          <a:chOff x="0" y="0"/>
          <a:chExt cx="0" cy="0"/>
        </a:xfrm>
      </p:grpSpPr>
      <p:sp>
        <p:nvSpPr>
          <p:cNvPr id="117" name="Google Shape;117;p5"/>
          <p:cNvSpPr txBox="1">
            <a:spLocks noGrp="1"/>
          </p:cNvSpPr>
          <p:nvPr>
            <p:ph type="body" idx="1"/>
          </p:nvPr>
        </p:nvSpPr>
        <p:spPr>
          <a:xfrm>
            <a:off x="381000" y="205352"/>
            <a:ext cx="8370300" cy="2323200"/>
          </a:xfrm>
          <a:prstGeom prst="rect">
            <a:avLst/>
          </a:prstGeom>
          <a:noFill/>
          <a:ln w="47625" cap="flat" cmpd="sng">
            <a:solidFill>
              <a:srgbClr val="0070C0"/>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sz="1800">
              <a:solidFill>
                <a:schemeClr val="dk1"/>
              </a:solidFill>
            </a:endParaRPr>
          </a:p>
          <a:p>
            <a:pPr marL="0" lvl="0" indent="0" algn="l" rtl="0">
              <a:lnSpc>
                <a:spcPct val="90000"/>
              </a:lnSpc>
              <a:spcBef>
                <a:spcPts val="750"/>
              </a:spcBef>
              <a:spcAft>
                <a:spcPts val="0"/>
              </a:spcAft>
              <a:buClr>
                <a:schemeClr val="dk1"/>
              </a:buClr>
              <a:buSzPts val="2100"/>
              <a:buNone/>
            </a:pPr>
            <a:endParaRPr/>
          </a:p>
        </p:txBody>
      </p:sp>
      <p:pic>
        <p:nvPicPr>
          <p:cNvPr id="118" name="Google Shape;118;p5"/>
          <p:cNvPicPr preferRelativeResize="0"/>
          <p:nvPr/>
        </p:nvPicPr>
        <p:blipFill rotWithShape="1">
          <a:blip r:embed="rId3">
            <a:alphaModFix/>
          </a:blip>
          <a:srcRect/>
          <a:stretch/>
        </p:blipFill>
        <p:spPr>
          <a:xfrm>
            <a:off x="545125" y="972925"/>
            <a:ext cx="1964376" cy="959801"/>
          </a:xfrm>
          <a:prstGeom prst="rect">
            <a:avLst/>
          </a:prstGeom>
          <a:noFill/>
          <a:ln>
            <a:noFill/>
          </a:ln>
        </p:spPr>
      </p:pic>
      <p:sp>
        <p:nvSpPr>
          <p:cNvPr id="119" name="Google Shape;119;p5"/>
          <p:cNvSpPr txBox="1"/>
          <p:nvPr/>
        </p:nvSpPr>
        <p:spPr>
          <a:xfrm>
            <a:off x="4724400" y="357759"/>
            <a:ext cx="4179278" cy="312516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120" name="Google Shape;120;p5"/>
          <p:cNvSpPr txBox="1"/>
          <p:nvPr/>
        </p:nvSpPr>
        <p:spPr>
          <a:xfrm>
            <a:off x="2835150" y="303825"/>
            <a:ext cx="5775300" cy="203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A-Z Challenge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2060"/>
                </a:solidFill>
                <a:latin typeface="Calibri"/>
                <a:ea typeface="Calibri"/>
                <a:cs typeface="Calibri"/>
                <a:sym typeface="Calibri"/>
              </a:rPr>
              <a:t>Using the suggestion from our TRG, we created a PADLET A-Z to challenge the staff’ knowledge of children’s authors. It revealed that most teachers and TAs listed well-known authors and had limited knowledge of newer authors. Feedback from colleagues was they found it easier to recall titles than authors.</a:t>
            </a:r>
            <a:endParaRPr sz="1800" b="0" i="0" u="none" strike="noStrike" cap="none">
              <a:solidFill>
                <a:srgbClr val="002060"/>
              </a:solidFill>
              <a:latin typeface="Calibri"/>
              <a:ea typeface="Calibri"/>
              <a:cs typeface="Calibri"/>
              <a:sym typeface="Calibri"/>
            </a:endParaRPr>
          </a:p>
        </p:txBody>
      </p:sp>
      <p:sp>
        <p:nvSpPr>
          <p:cNvPr id="121" name="Google Shape;121;p5"/>
          <p:cNvSpPr txBox="1"/>
          <p:nvPr/>
        </p:nvSpPr>
        <p:spPr>
          <a:xfrm>
            <a:off x="381000" y="2739375"/>
            <a:ext cx="3379200" cy="3909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Surveys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2060"/>
                </a:solidFill>
                <a:latin typeface="Calibri"/>
                <a:ea typeface="Calibri"/>
                <a:cs typeface="Calibri"/>
                <a:sym typeface="Calibri"/>
              </a:rPr>
              <a:t>To find out more about the reading habits of the children, we used the OU reading for pleasure survey. This revealed that the youngest pupils had a love for reading. The responses further up the school revealed that the pupils were more confident in their abilities but they had a higher percentage of pupils stating that reading was ‘ok’.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 name="Google Shape;122;p5"/>
          <p:cNvPicPr preferRelativeResize="0"/>
          <p:nvPr/>
        </p:nvPicPr>
        <p:blipFill rotWithShape="1">
          <a:blip r:embed="rId4">
            <a:alphaModFix/>
          </a:blip>
          <a:srcRect/>
          <a:stretch/>
        </p:blipFill>
        <p:spPr>
          <a:xfrm>
            <a:off x="3839138" y="2739375"/>
            <a:ext cx="2358225" cy="2149925"/>
          </a:xfrm>
          <a:prstGeom prst="rect">
            <a:avLst/>
          </a:prstGeom>
          <a:noFill/>
          <a:ln>
            <a:noFill/>
          </a:ln>
        </p:spPr>
      </p:pic>
      <p:pic>
        <p:nvPicPr>
          <p:cNvPr id="123" name="Google Shape;123;p5"/>
          <p:cNvPicPr preferRelativeResize="0"/>
          <p:nvPr/>
        </p:nvPicPr>
        <p:blipFill rotWithShape="1">
          <a:blip r:embed="rId5">
            <a:alphaModFix/>
          </a:blip>
          <a:srcRect/>
          <a:stretch/>
        </p:blipFill>
        <p:spPr>
          <a:xfrm>
            <a:off x="5826252" y="4499525"/>
            <a:ext cx="2784198" cy="2031900"/>
          </a:xfrm>
          <a:prstGeom prst="rect">
            <a:avLst/>
          </a:prstGeom>
          <a:noFill/>
          <a:ln>
            <a:noFill/>
          </a:ln>
        </p:spPr>
      </p:pic>
      <p:sp>
        <p:nvSpPr>
          <p:cNvPr id="124" name="Google Shape;124;p5"/>
          <p:cNvSpPr txBox="1">
            <a:spLocks noGrp="1"/>
          </p:cNvSpPr>
          <p:nvPr>
            <p:ph type="body" idx="1"/>
          </p:nvPr>
        </p:nvSpPr>
        <p:spPr>
          <a:xfrm>
            <a:off x="386850" y="2621825"/>
            <a:ext cx="8370300" cy="3909600"/>
          </a:xfrm>
          <a:prstGeom prst="rect">
            <a:avLst/>
          </a:prstGeom>
          <a:noFill/>
          <a:ln w="47625" cap="flat" cmpd="sng">
            <a:solidFill>
              <a:srgbClr val="0070C0"/>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sz="1800">
              <a:solidFill>
                <a:schemeClr val="dk1"/>
              </a:solidFill>
            </a:endParaRPr>
          </a:p>
          <a:p>
            <a:pPr marL="0" lvl="0" indent="0" algn="l" rtl="0">
              <a:lnSpc>
                <a:spcPct val="90000"/>
              </a:lnSpc>
              <a:spcBef>
                <a:spcPts val="750"/>
              </a:spcBef>
              <a:spcAft>
                <a:spcPts val="0"/>
              </a:spcAft>
              <a:buClr>
                <a:schemeClr val="dk1"/>
              </a:buClr>
              <a:buSzPts val="21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128"/>
        <p:cNvGrpSpPr/>
        <p:nvPr/>
      </p:nvGrpSpPr>
      <p:grpSpPr>
        <a:xfrm>
          <a:off x="0" y="0"/>
          <a:ext cx="0" cy="0"/>
          <a:chOff x="0" y="0"/>
          <a:chExt cx="0" cy="0"/>
        </a:xfrm>
      </p:grpSpPr>
      <p:sp>
        <p:nvSpPr>
          <p:cNvPr id="129" name="Google Shape;129;p6"/>
          <p:cNvSpPr txBox="1">
            <a:spLocks noGrp="1"/>
          </p:cNvSpPr>
          <p:nvPr>
            <p:ph type="body" idx="1"/>
          </p:nvPr>
        </p:nvSpPr>
        <p:spPr>
          <a:xfrm>
            <a:off x="211015" y="205358"/>
            <a:ext cx="8692663" cy="3429969"/>
          </a:xfrm>
          <a:prstGeom prst="rect">
            <a:avLst/>
          </a:prstGeom>
          <a:noFill/>
          <a:ln w="47625" cap="flat" cmpd="sng">
            <a:solidFill>
              <a:srgbClr val="0070C0"/>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sz="1800">
              <a:solidFill>
                <a:schemeClr val="dk1"/>
              </a:solidFill>
            </a:endParaRPr>
          </a:p>
          <a:p>
            <a:pPr marL="0" lvl="0" indent="0" algn="l" rtl="0">
              <a:lnSpc>
                <a:spcPct val="90000"/>
              </a:lnSpc>
              <a:spcBef>
                <a:spcPts val="750"/>
              </a:spcBef>
              <a:spcAft>
                <a:spcPts val="0"/>
              </a:spcAft>
              <a:buClr>
                <a:schemeClr val="dk1"/>
              </a:buClr>
              <a:buSzPts val="2100"/>
              <a:buNone/>
            </a:pPr>
            <a:endParaRPr/>
          </a:p>
        </p:txBody>
      </p:sp>
      <p:sp>
        <p:nvSpPr>
          <p:cNvPr id="130" name="Google Shape;130;p6"/>
          <p:cNvSpPr txBox="1"/>
          <p:nvPr/>
        </p:nvSpPr>
        <p:spPr>
          <a:xfrm>
            <a:off x="4724400" y="357759"/>
            <a:ext cx="4179278" cy="312516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pic>
        <p:nvPicPr>
          <p:cNvPr id="131" name="Google Shape;131;p6"/>
          <p:cNvPicPr preferRelativeResize="0"/>
          <p:nvPr/>
        </p:nvPicPr>
        <p:blipFill rotWithShape="1">
          <a:blip r:embed="rId3">
            <a:alphaModFix/>
          </a:blip>
          <a:srcRect/>
          <a:stretch/>
        </p:blipFill>
        <p:spPr>
          <a:xfrm>
            <a:off x="5747825" y="3863838"/>
            <a:ext cx="2132427" cy="2728499"/>
          </a:xfrm>
          <a:prstGeom prst="rect">
            <a:avLst/>
          </a:prstGeom>
          <a:noFill/>
          <a:ln>
            <a:noFill/>
          </a:ln>
        </p:spPr>
      </p:pic>
      <p:pic>
        <p:nvPicPr>
          <p:cNvPr id="132" name="Google Shape;132;p6"/>
          <p:cNvPicPr preferRelativeResize="0"/>
          <p:nvPr/>
        </p:nvPicPr>
        <p:blipFill rotWithShape="1">
          <a:blip r:embed="rId4">
            <a:alphaModFix/>
          </a:blip>
          <a:srcRect/>
          <a:stretch/>
        </p:blipFill>
        <p:spPr>
          <a:xfrm>
            <a:off x="1422978" y="3863838"/>
            <a:ext cx="4147829" cy="2722513"/>
          </a:xfrm>
          <a:prstGeom prst="rect">
            <a:avLst/>
          </a:prstGeom>
          <a:noFill/>
          <a:ln>
            <a:noFill/>
          </a:ln>
        </p:spPr>
      </p:pic>
      <p:sp>
        <p:nvSpPr>
          <p:cNvPr id="133" name="Google Shape;133;p6"/>
          <p:cNvSpPr txBox="1"/>
          <p:nvPr/>
        </p:nvSpPr>
        <p:spPr>
          <a:xfrm>
            <a:off x="337625" y="357759"/>
            <a:ext cx="82860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2060"/>
                </a:solidFill>
                <a:latin typeface="Calibri"/>
                <a:ea typeface="Calibri"/>
                <a:cs typeface="Calibri"/>
                <a:sym typeface="Calibri"/>
              </a:rPr>
              <a:t>We selected 3 pupils from the UKS2 classes that had written quite negatively about reading either in comments about their own ability or comments about enjoyment.</a:t>
            </a:r>
            <a:endParaRPr sz="2000" b="0" i="0" u="none" strike="noStrike" cap="none">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2060"/>
                </a:solidFill>
                <a:latin typeface="Calibri"/>
                <a:ea typeface="Calibri"/>
                <a:cs typeface="Calibri"/>
                <a:sym typeface="Calibri"/>
              </a:rPr>
              <a:t>We spoke to the teacher and paired them up with pupils who were known avid readers and who had the most positive responses in the survey. They were tasked with selecting a page from a book to read, review and recommend. Each pair took turns to do this and passed on a blank recommendation to another pupil in the class.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2060"/>
                </a:solidFill>
                <a:latin typeface="Calibri"/>
                <a:ea typeface="Calibri"/>
                <a:cs typeface="Calibri"/>
                <a:sym typeface="Calibri"/>
              </a:rPr>
              <a:t>Copies of the book were also left in the classroom reading area for free reading time.</a:t>
            </a:r>
            <a:endParaRPr sz="1800" b="0" i="0" u="none" strike="noStrike" cap="none">
              <a:solidFill>
                <a:srgbClr val="00206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137"/>
        <p:cNvGrpSpPr/>
        <p:nvPr/>
      </p:nvGrpSpPr>
      <p:grpSpPr>
        <a:xfrm>
          <a:off x="0" y="0"/>
          <a:ext cx="0" cy="0"/>
          <a:chOff x="0" y="0"/>
          <a:chExt cx="0" cy="0"/>
        </a:xfrm>
      </p:grpSpPr>
      <p:sp>
        <p:nvSpPr>
          <p:cNvPr id="138" name="Google Shape;138;p7"/>
          <p:cNvSpPr txBox="1">
            <a:spLocks noGrp="1"/>
          </p:cNvSpPr>
          <p:nvPr>
            <p:ph type="body" idx="1"/>
          </p:nvPr>
        </p:nvSpPr>
        <p:spPr>
          <a:xfrm>
            <a:off x="240322" y="205359"/>
            <a:ext cx="8510956" cy="6294882"/>
          </a:xfrm>
          <a:prstGeom prst="rect">
            <a:avLst/>
          </a:prstGeom>
          <a:noFill/>
          <a:ln w="47625" cap="flat" cmpd="sng">
            <a:solidFill>
              <a:srgbClr val="0070C0"/>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sz="1800">
              <a:solidFill>
                <a:schemeClr val="dk1"/>
              </a:solidFill>
            </a:endParaRPr>
          </a:p>
          <a:p>
            <a:pPr marL="0" lvl="0" indent="0" algn="ctr" rtl="0">
              <a:lnSpc>
                <a:spcPct val="90000"/>
              </a:lnSpc>
              <a:spcBef>
                <a:spcPts val="750"/>
              </a:spcBef>
              <a:spcAft>
                <a:spcPts val="0"/>
              </a:spcAft>
              <a:buClr>
                <a:schemeClr val="dk1"/>
              </a:buClr>
              <a:buSzPts val="2100"/>
              <a:buNone/>
            </a:pPr>
            <a:r>
              <a:rPr lang="en-GB" b="1"/>
              <a:t>Reading floats on a sea of talk (James Britton)</a:t>
            </a:r>
            <a:endParaRPr/>
          </a:p>
        </p:txBody>
      </p:sp>
      <p:sp>
        <p:nvSpPr>
          <p:cNvPr id="139" name="Google Shape;139;p7"/>
          <p:cNvSpPr txBox="1"/>
          <p:nvPr/>
        </p:nvSpPr>
        <p:spPr>
          <a:xfrm>
            <a:off x="4724400" y="357759"/>
            <a:ext cx="4179278" cy="312516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140" name="Google Shape;140;p7"/>
          <p:cNvSpPr txBox="1"/>
          <p:nvPr/>
        </p:nvSpPr>
        <p:spPr>
          <a:xfrm>
            <a:off x="365760" y="1063488"/>
            <a:ext cx="4743600" cy="498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2060"/>
                </a:solidFill>
                <a:latin typeface="Calibri"/>
                <a:ea typeface="Calibri"/>
                <a:cs typeface="Calibri"/>
                <a:sym typeface="Calibri"/>
              </a:rPr>
              <a:t>In order to help shift the views the pupils seemed to have of their reading, we tried out the reading rivers activity. I particularly liked the variety of examples in John Biddle’s EOP and used them as inspiration.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2060"/>
                </a:solidFill>
                <a:latin typeface="Calibri"/>
                <a:ea typeface="Calibri"/>
                <a:cs typeface="Calibri"/>
                <a:sym typeface="Calibri"/>
              </a:rPr>
              <a:t>First of all, I decided to model a river of my own and deliberately chose a weekend so I could show a variety of reading opportunities. I shared this with each class and asked the children to create their own reading rivers.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2060"/>
                </a:solidFill>
                <a:latin typeface="Calibri"/>
                <a:ea typeface="Calibri"/>
                <a:cs typeface="Calibri"/>
                <a:sym typeface="Calibri"/>
              </a:rPr>
              <a:t>Discussion around reading opportunities happened naturally across the school.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1" name="Google Shape;141;p7"/>
          <p:cNvPicPr preferRelativeResize="0"/>
          <p:nvPr/>
        </p:nvPicPr>
        <p:blipFill rotWithShape="1">
          <a:blip r:embed="rId3">
            <a:alphaModFix/>
          </a:blip>
          <a:srcRect/>
          <a:stretch/>
        </p:blipFill>
        <p:spPr>
          <a:xfrm>
            <a:off x="5676522" y="1063488"/>
            <a:ext cx="2869968" cy="2186149"/>
          </a:xfrm>
          <a:prstGeom prst="rect">
            <a:avLst/>
          </a:prstGeom>
          <a:noFill/>
          <a:ln>
            <a:noFill/>
          </a:ln>
        </p:spPr>
      </p:pic>
      <p:pic>
        <p:nvPicPr>
          <p:cNvPr id="142" name="Google Shape;142;p7"/>
          <p:cNvPicPr preferRelativeResize="0"/>
          <p:nvPr/>
        </p:nvPicPr>
        <p:blipFill rotWithShape="1">
          <a:blip r:embed="rId4">
            <a:alphaModFix/>
          </a:blip>
          <a:srcRect/>
          <a:stretch/>
        </p:blipFill>
        <p:spPr>
          <a:xfrm>
            <a:off x="5230861" y="3482926"/>
            <a:ext cx="3399034" cy="23957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146"/>
        <p:cNvGrpSpPr/>
        <p:nvPr/>
      </p:nvGrpSpPr>
      <p:grpSpPr>
        <a:xfrm>
          <a:off x="0" y="0"/>
          <a:ext cx="0" cy="0"/>
          <a:chOff x="0" y="0"/>
          <a:chExt cx="0" cy="0"/>
        </a:xfrm>
      </p:grpSpPr>
      <p:sp>
        <p:nvSpPr>
          <p:cNvPr id="147" name="Google Shape;147;p8"/>
          <p:cNvSpPr txBox="1">
            <a:spLocks noGrp="1"/>
          </p:cNvSpPr>
          <p:nvPr>
            <p:ph type="body" idx="1"/>
          </p:nvPr>
        </p:nvSpPr>
        <p:spPr>
          <a:xfrm>
            <a:off x="240321" y="205358"/>
            <a:ext cx="8777069" cy="6476795"/>
          </a:xfrm>
          <a:prstGeom prst="rect">
            <a:avLst/>
          </a:prstGeom>
          <a:noFill/>
          <a:ln w="47625" cap="flat" cmpd="sng">
            <a:solidFill>
              <a:srgbClr val="0070C0"/>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GB" sz="1800" b="1">
                <a:solidFill>
                  <a:schemeClr val="dk1"/>
                </a:solidFill>
              </a:rPr>
              <a:t>Some of the children’s reading rivers:</a:t>
            </a:r>
            <a:endParaRPr sz="1800" b="1">
              <a:solidFill>
                <a:schemeClr val="dk1"/>
              </a:solidFill>
            </a:endParaRPr>
          </a:p>
        </p:txBody>
      </p:sp>
      <p:sp>
        <p:nvSpPr>
          <p:cNvPr id="148" name="Google Shape;148;p8"/>
          <p:cNvSpPr txBox="1"/>
          <p:nvPr/>
        </p:nvSpPr>
        <p:spPr>
          <a:xfrm>
            <a:off x="4724400" y="357759"/>
            <a:ext cx="4179278" cy="312516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pic>
        <p:nvPicPr>
          <p:cNvPr id="149" name="Google Shape;149;p8"/>
          <p:cNvPicPr preferRelativeResize="0"/>
          <p:nvPr/>
        </p:nvPicPr>
        <p:blipFill rotWithShape="1">
          <a:blip r:embed="rId3">
            <a:alphaModFix/>
          </a:blip>
          <a:srcRect/>
          <a:stretch/>
        </p:blipFill>
        <p:spPr>
          <a:xfrm>
            <a:off x="4700588" y="567507"/>
            <a:ext cx="4079416" cy="2876247"/>
          </a:xfrm>
          <a:prstGeom prst="rect">
            <a:avLst/>
          </a:prstGeom>
          <a:noFill/>
          <a:ln>
            <a:noFill/>
          </a:ln>
        </p:spPr>
      </p:pic>
      <p:pic>
        <p:nvPicPr>
          <p:cNvPr id="150" name="Google Shape;150;p8"/>
          <p:cNvPicPr preferRelativeResize="0"/>
          <p:nvPr/>
        </p:nvPicPr>
        <p:blipFill rotWithShape="1">
          <a:blip r:embed="rId4">
            <a:alphaModFix/>
          </a:blip>
          <a:srcRect/>
          <a:stretch/>
        </p:blipFill>
        <p:spPr>
          <a:xfrm>
            <a:off x="4724399" y="3632453"/>
            <a:ext cx="4055605" cy="2807386"/>
          </a:xfrm>
          <a:prstGeom prst="rect">
            <a:avLst/>
          </a:prstGeom>
          <a:noFill/>
          <a:ln>
            <a:noFill/>
          </a:ln>
        </p:spPr>
      </p:pic>
      <p:pic>
        <p:nvPicPr>
          <p:cNvPr id="151" name="Google Shape;151;p8"/>
          <p:cNvPicPr preferRelativeResize="0"/>
          <p:nvPr/>
        </p:nvPicPr>
        <p:blipFill rotWithShape="1">
          <a:blip r:embed="rId5">
            <a:alphaModFix/>
          </a:blip>
          <a:srcRect/>
          <a:stretch/>
        </p:blipFill>
        <p:spPr>
          <a:xfrm>
            <a:off x="464234" y="3632453"/>
            <a:ext cx="4076407" cy="2807386"/>
          </a:xfrm>
          <a:prstGeom prst="rect">
            <a:avLst/>
          </a:prstGeom>
          <a:noFill/>
          <a:ln>
            <a:noFill/>
          </a:ln>
        </p:spPr>
      </p:pic>
      <p:pic>
        <p:nvPicPr>
          <p:cNvPr id="152" name="Google Shape;152;p8"/>
          <p:cNvPicPr preferRelativeResize="0"/>
          <p:nvPr/>
        </p:nvPicPr>
        <p:blipFill rotWithShape="1">
          <a:blip r:embed="rId6">
            <a:alphaModFix/>
          </a:blip>
          <a:srcRect/>
          <a:stretch/>
        </p:blipFill>
        <p:spPr>
          <a:xfrm>
            <a:off x="464234" y="567508"/>
            <a:ext cx="4076407" cy="28762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156"/>
        <p:cNvGrpSpPr/>
        <p:nvPr/>
      </p:nvGrpSpPr>
      <p:grpSpPr>
        <a:xfrm>
          <a:off x="0" y="0"/>
          <a:ext cx="0" cy="0"/>
          <a:chOff x="0" y="0"/>
          <a:chExt cx="0" cy="0"/>
        </a:xfrm>
      </p:grpSpPr>
      <p:sp>
        <p:nvSpPr>
          <p:cNvPr id="157" name="Google Shape;157;p9"/>
          <p:cNvSpPr txBox="1"/>
          <p:nvPr/>
        </p:nvSpPr>
        <p:spPr>
          <a:xfrm>
            <a:off x="4724400" y="357759"/>
            <a:ext cx="4179278" cy="312516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158" name="Google Shape;158;p9"/>
          <p:cNvSpPr txBox="1"/>
          <p:nvPr/>
        </p:nvSpPr>
        <p:spPr>
          <a:xfrm>
            <a:off x="240322" y="140677"/>
            <a:ext cx="8751278" cy="6350605"/>
          </a:xfrm>
          <a:prstGeom prst="rect">
            <a:avLst/>
          </a:prstGeom>
          <a:noFill/>
          <a:ln w="47625" cap="flat" cmpd="sng">
            <a:solidFill>
              <a:srgbClr val="0070C0"/>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159" name="Google Shape;159;p9"/>
          <p:cNvSpPr txBox="1"/>
          <p:nvPr/>
        </p:nvSpPr>
        <p:spPr>
          <a:xfrm>
            <a:off x="380148" y="335322"/>
            <a:ext cx="8523600" cy="4802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Old but gold vs new and bold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2060"/>
                </a:solidFill>
                <a:latin typeface="Calibri"/>
                <a:ea typeface="Calibri"/>
                <a:cs typeface="Calibri"/>
                <a:sym typeface="Calibri"/>
              </a:rPr>
              <a:t>I’ve always loved children’s books but remember the advice from my PGCE English tutor who recommended regular trips to the children’s bookshops. The intention being to keep up to date with the newest publications whilst also developing an appreciation of the children’s classics. So whenever I can, I browse the children’s section of Waterstones. Also, one thing which caught my attention in the online sessions, was the idea of having favourites known as ‘old but gold’ and ‘new and bold’. With this in mind and after the findings from the A-Z challenge, we asked the staff to select their ‘old but gold’ and ‘new and bold’ titles. </a:t>
            </a:r>
            <a:endParaRPr sz="1800" b="0" i="0" u="none" strike="noStrike" cap="none">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0" name="Google Shape;160;p9"/>
          <p:cNvPicPr preferRelativeResize="0"/>
          <p:nvPr/>
        </p:nvPicPr>
        <p:blipFill rotWithShape="1">
          <a:blip r:embed="rId3">
            <a:alphaModFix/>
          </a:blip>
          <a:srcRect/>
          <a:stretch/>
        </p:blipFill>
        <p:spPr>
          <a:xfrm>
            <a:off x="3019375" y="3720263"/>
            <a:ext cx="3452499" cy="1929325"/>
          </a:xfrm>
          <a:prstGeom prst="rect">
            <a:avLst/>
          </a:prstGeom>
          <a:noFill/>
          <a:ln>
            <a:noFill/>
          </a:ln>
        </p:spPr>
      </p:pic>
      <p:pic>
        <p:nvPicPr>
          <p:cNvPr id="161" name="Google Shape;161;p9"/>
          <p:cNvPicPr preferRelativeResize="0"/>
          <p:nvPr/>
        </p:nvPicPr>
        <p:blipFill rotWithShape="1">
          <a:blip r:embed="rId4">
            <a:alphaModFix/>
          </a:blip>
          <a:srcRect/>
          <a:stretch/>
        </p:blipFill>
        <p:spPr>
          <a:xfrm>
            <a:off x="380150" y="3429000"/>
            <a:ext cx="2458550" cy="2743299"/>
          </a:xfrm>
          <a:prstGeom prst="rect">
            <a:avLst/>
          </a:prstGeom>
          <a:noFill/>
          <a:ln>
            <a:noFill/>
          </a:ln>
        </p:spPr>
      </p:pic>
      <p:pic>
        <p:nvPicPr>
          <p:cNvPr id="162" name="Google Shape;162;p9"/>
          <p:cNvPicPr preferRelativeResize="0"/>
          <p:nvPr/>
        </p:nvPicPr>
        <p:blipFill rotWithShape="1">
          <a:blip r:embed="rId5">
            <a:alphaModFix/>
          </a:blip>
          <a:srcRect/>
          <a:stretch/>
        </p:blipFill>
        <p:spPr>
          <a:xfrm>
            <a:off x="6652550" y="3215525"/>
            <a:ext cx="1929500" cy="29388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1429</Words>
  <Application>Microsoft Office PowerPoint</Application>
  <PresentationFormat>On-screen Show (4:3)</PresentationFormat>
  <Paragraphs>55</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Oh for the love of reading! by Helen Austin and Lyndsey Pearce  Context </vt:lpstr>
      <vt:lpstr>OU Research inspiration  and rationale</vt:lpstr>
      <vt:lpstr>Aims</vt:lpstr>
      <vt:lpstr>Outline</vt:lpstr>
      <vt:lpstr>PowerPoint Presentation</vt:lpstr>
      <vt:lpstr>PowerPoint Presentation</vt:lpstr>
      <vt:lpstr>PowerPoint Presentation</vt:lpstr>
      <vt:lpstr>PowerPoint Presentation</vt:lpstr>
      <vt:lpstr>PowerPoint Presentation</vt:lpstr>
      <vt:lpstr>Impact</vt:lpstr>
      <vt:lpstr>Reflections on impact the TaRs research had on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 for the love of reading! by Helen Austin and Lyndsey Pearce  Context </dc:title>
  <dc:creator>maryanne</dc:creator>
  <cp:lastModifiedBy>Helen</cp:lastModifiedBy>
  <cp:revision>2</cp:revision>
  <dcterms:created xsi:type="dcterms:W3CDTF">2016-10-09T09:57:58Z</dcterms:created>
  <dcterms:modified xsi:type="dcterms:W3CDTF">2023-05-07T14:16:17Z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0x010100177FBECF0BA65647B757BDD8BBEC7A9C</vt:lpwstr>
  </property>
</Properties>
</file>