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6EC1-523E-4A57-96F3-88E88DD6A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3BB12-F2C1-4C22-9C37-4ECB8C2D5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29979-0DD9-49B1-BFBB-38BB59966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2E6-C6AF-4545-956F-7E16EC2882E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7ABD8-C60E-4701-B9CD-E6577BC90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18D85-E864-4317-A834-5079E9EA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2BE9-7900-411C-875D-7950F5EE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CFEF9-8E7B-418F-A8D6-8A6338A9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3C612-7322-4EDD-9704-1C88746E4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08559-10F3-4EE6-AAAB-4F931D7F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2E6-C6AF-4545-956F-7E16EC2882E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C5A79-1DDB-43E9-811E-E5AFD993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EC0D5-A500-4221-9CCA-386E9798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2BE9-7900-411C-875D-7950F5EE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2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95FD43-D476-4A16-B136-05A4C0BC6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885E7-5DF4-493D-A4AF-C33BA2EF5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45941-7380-43D6-A335-3CCB881E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2E6-C6AF-4545-956F-7E16EC2882E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86866-B907-4C53-AB6D-B04D2576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C1DCC-1E36-499F-906C-6D5B2AC3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2BE9-7900-411C-875D-7950F5EE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87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70A6-B198-4AAC-B3E4-A674687B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E07CB-535A-43D9-8B56-FB4BFEC56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83027-26C4-4586-AB27-74277E67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2E6-C6AF-4545-956F-7E16EC2882E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104EC-24AB-4F4D-93CA-17C2A63A7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00FF0-9917-4C72-B77B-387C4A6A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2BE9-7900-411C-875D-7950F5EE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76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F175-0484-4267-9DE5-9373971A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177AE-DAC6-434B-A570-C5C63945B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45654-EB25-4D43-B028-4616C9EB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2E6-C6AF-4545-956F-7E16EC2882E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9C1F8-B447-499D-90BE-ACADE633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EBDBA-9CB4-4BB1-A5AF-9B058364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2BE9-7900-411C-875D-7950F5EE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6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DE06-67AD-4DD9-B5C4-FE753432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BDA9-1D3F-48D8-A063-E930F5297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5709F-D19D-4C56-BDC2-40A14770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DE773-5405-45AC-8D4A-7DC1256C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2E6-C6AF-4545-956F-7E16EC2882E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8AAA5-0368-4E80-BD04-1522A5EB1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6AF96-6E40-4828-A7BD-CF671B25C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2BE9-7900-411C-875D-7950F5EE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80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28D7-A4A2-4BCF-B6D2-CC3936D9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2910A-C142-4D4C-8F13-CAB691AE7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DDEF1-EFC3-44E7-A0B2-0B3A58B01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E8EFD-CC2A-4B28-8B4E-170AE8B5F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C674A-277C-4FBF-8BC3-4A67BA76D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FABFC-D39A-4217-A20E-D720F3E1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2E6-C6AF-4545-956F-7E16EC2882E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713AED-D30C-41F8-B214-D6E74EC9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BBB12C-8483-4E9B-A7F2-F12BF691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2BE9-7900-411C-875D-7950F5EE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07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0F91-580D-48CA-B6A5-AD2BD55E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F41FD-8550-4E4B-9137-AD4E2043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2E6-C6AF-4545-956F-7E16EC2882E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3C8E6-7C77-476A-B967-ED3DAF59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D7092-9358-401C-8E17-2ECC2828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2BE9-7900-411C-875D-7950F5EE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2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CE7A6-F218-4F0D-A4C5-44400A2D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2E6-C6AF-4545-956F-7E16EC2882E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A6828-6D4D-4297-9926-4E224DFB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DD86F-5CAF-45E4-BA17-A38C5799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2BE9-7900-411C-875D-7950F5EE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46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04A9-7D71-4513-8006-78967337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FF536-FB2B-4B93-BC62-44CE8EB20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EC68D-8D61-4B00-8176-0A763F8E8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D91D2-1E9A-4206-8C68-5FF829BE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2E6-C6AF-4545-956F-7E16EC2882E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956F7-A720-414C-AA41-D9501DC5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2D61B-3960-42D4-BF86-716FDE01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2BE9-7900-411C-875D-7950F5EE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14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A858-A94B-44CD-998F-20F476BA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F646B7-5BF6-4153-BFFD-226734BC7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20B08-7C06-453A-AB52-56CDCAD80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F2282-DC35-4C2B-B724-1A61F2B82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E2E6-C6AF-4545-956F-7E16EC2882E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6646F-CC56-4645-ACA4-0DEB7A05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E85A9-3B1E-4704-8FC0-391FA598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2BE9-7900-411C-875D-7950F5EE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51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456E5-E021-4274-8B7D-E9ACDC04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7CACD-60B2-4EC3-8C0C-F0A800B12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D03F7-D4E1-4F6A-96BC-097CF1485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2E2E6-C6AF-4545-956F-7E16EC2882E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9D246-0363-4A60-88A6-350E8CD03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CE862-0F22-41D6-9EBB-5E1E2C77D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2BE9-7900-411C-875D-7950F5EE8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9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>
            <a:extLst>
              <a:ext uri="{FF2B5EF4-FFF2-40B4-BE49-F238E27FC236}">
                <a16:creationId xmlns:a16="http://schemas.microsoft.com/office/drawing/2014/main" id="{475EAB2F-5D69-43AE-9DB5-26AB06BC7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8683"/>
            <a:ext cx="12191999" cy="683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74" name="Picture 44" descr="https://kelvingroveprimaryschool.org/wp-content/uploads/2018/11/kelvinlogo.png">
            <a:extLst>
              <a:ext uri="{FF2B5EF4-FFF2-40B4-BE49-F238E27FC236}">
                <a16:creationId xmlns:a16="http://schemas.microsoft.com/office/drawing/2014/main" id="{4DE877CB-8145-483F-9535-FEBE32AD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3" y="713744"/>
            <a:ext cx="1981200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0" descr="Augustine of Canterbury - OrthodoxWiki">
            <a:extLst>
              <a:ext uri="{FF2B5EF4-FFF2-40B4-BE49-F238E27FC236}">
                <a16:creationId xmlns:a16="http://schemas.microsoft.com/office/drawing/2014/main" id="{A08B25E0-421C-4B31-8279-B3790DAE1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1839118"/>
            <a:ext cx="1065213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03" descr="How families lived in their WWII backyard bomb bunkers">
            <a:extLst>
              <a:ext uri="{FF2B5EF4-FFF2-40B4-BE49-F238E27FC236}">
                <a16:creationId xmlns:a16="http://schemas.microsoft.com/office/drawing/2014/main" id="{BAA07C7D-18A8-473C-8E5A-0F787CE5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1438"/>
            <a:ext cx="1135063" cy="16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9">
            <a:extLst>
              <a:ext uri="{FF2B5EF4-FFF2-40B4-BE49-F238E27FC236}">
                <a16:creationId xmlns:a16="http://schemas.microsoft.com/office/drawing/2014/main" id="{20E8A265-DDC7-4A9E-8DFD-EA53CEAA1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9575"/>
            <a:ext cx="1868488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06" descr="File:RAF roundel.svg - Wikimedia Commons">
            <a:extLst>
              <a:ext uri="{FF2B5EF4-FFF2-40B4-BE49-F238E27FC236}">
                <a16:creationId xmlns:a16="http://schemas.microsoft.com/office/drawing/2014/main" id="{A5265731-4D54-4796-BF0D-AA3B8A089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3275"/>
            <a:ext cx="896938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7">
            <a:extLst>
              <a:ext uri="{FF2B5EF4-FFF2-40B4-BE49-F238E27FC236}">
                <a16:creationId xmlns:a16="http://schemas.microsoft.com/office/drawing/2014/main" id="{03F9E2D1-F375-4C45-A4EA-F751D8CD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0213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1">
            <a:extLst>
              <a:ext uri="{FF2B5EF4-FFF2-40B4-BE49-F238E27FC236}">
                <a16:creationId xmlns:a16="http://schemas.microsoft.com/office/drawing/2014/main" id="{A51834DA-8039-4C52-B555-C7F32B886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2213"/>
            <a:ext cx="13747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325A6FD-C418-4FF2-B5D0-84135DD5B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9" y="84170"/>
            <a:ext cx="4110038" cy="617507"/>
          </a:xfrm>
          <a:prstGeom prst="rect">
            <a:avLst/>
          </a:prstGeom>
          <a:solidFill>
            <a:srgbClr val="A8D08D"/>
          </a:solidFill>
          <a:ln w="6350">
            <a:solidFill>
              <a:srgbClr val="A8D08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Twinkl Cursive Looped Regular" charset="0"/>
                <a:ea typeface="Arial" panose="020B0604020202020204" pitchFamily="34" charset="0"/>
                <a:cs typeface="Arial" panose="020B0604020202020204" pitchFamily="34" charset="0"/>
              </a:rPr>
              <a:t>Y4 Knowledge Organiser: Geograph</a:t>
            </a:r>
            <a:r>
              <a:rPr lang="en-US" altLang="en-US" dirty="0">
                <a:solidFill>
                  <a:srgbClr val="2E74B5"/>
                </a:solidFill>
                <a:latin typeface="Twinkl Cursive Looped Regular" charset="0"/>
                <a:ea typeface="Arial" panose="020B0604020202020204" pitchFamily="34" charset="0"/>
                <a:cs typeface="Arial" panose="020B0604020202020204" pitchFamily="34" charset="0"/>
              </a:rPr>
              <a:t>y North America.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5D492386-83CC-4060-9AF6-89C4AAE75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273" y="518776"/>
            <a:ext cx="4064172" cy="60956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inkl Cursive Looped Regular" charset="0"/>
                <a:ea typeface="Yu Mincho" panose="02020400000000000000" pitchFamily="18" charset="-128"/>
                <a:cs typeface="Arial" panose="020B0604020202020204" pitchFamily="34" charset="0"/>
              </a:rPr>
              <a:t>Key knowledge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u="sng" dirty="0">
              <a:latin typeface="Twinkl Cursive Looped Regular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/>
              <a:t>1. Geographical knowledge and skills: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What is a continent? What countries are in North America? What are the major cities in North America?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b="1" dirty="0"/>
              <a:t>2. Geographical enquiry: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What are the human and physical characteristics of Mexico, Canada, United States, Greenland and Panama?</a:t>
            </a:r>
          </a:p>
          <a:p>
            <a:r>
              <a:rPr lang="en-GB" dirty="0"/>
              <a:t>  </a:t>
            </a:r>
          </a:p>
          <a:p>
            <a:pPr lvl="0"/>
            <a:r>
              <a:rPr lang="en-GB" b="1" dirty="0"/>
              <a:t>3. Physical geography: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What is a climate zone, polar climate and temperate climate?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What are the different climate zones of North America?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What are the characteristics of extreme weathers?</a:t>
            </a:r>
          </a:p>
          <a:p>
            <a:r>
              <a:rPr lang="en-GB" sz="12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BD5A74C8-1886-4F6F-BB54-FF9DC4347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2" y="1808149"/>
            <a:ext cx="2171700" cy="4457700"/>
          </a:xfrm>
          <a:prstGeom prst="rect">
            <a:avLst/>
          </a:prstGeom>
          <a:solidFill>
            <a:srgbClr val="FFE5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inkl Cursive Looped Regular" charset="0"/>
                <a:ea typeface="Yu Mincho" panose="02020400000000000000" pitchFamily="18" charset="-128"/>
                <a:cs typeface="Arial" panose="020B0604020202020204" pitchFamily="34" charset="0"/>
              </a:rPr>
              <a:t>Vocabulary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Continent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" panose="020B0604020202020204" pitchFamily="34" charset="0"/>
              </a:rPr>
              <a:t>North America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" panose="020B0604020202020204" pitchFamily="34" charset="0"/>
              </a:rPr>
              <a:t>Climate zones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" panose="020B0604020202020204" pitchFamily="34" charset="0"/>
              </a:rPr>
              <a:t>Droughts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" panose="020B0604020202020204" pitchFamily="34" charset="0"/>
              </a:rPr>
              <a:t>Heatwaves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" panose="020B0604020202020204" pitchFamily="34" charset="0"/>
              </a:rPr>
              <a:t>Blizzards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" panose="020B0604020202020204" pitchFamily="34" charset="0"/>
              </a:rPr>
              <a:t>Tornadoes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" panose="020B0604020202020204" pitchFamily="34" charset="0"/>
              </a:rPr>
              <a:t>Hurricanes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" panose="020B0604020202020204" pitchFamily="34" charset="0"/>
              </a:rPr>
              <a:t>Polar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" panose="020B0604020202020204" pitchFamily="34" charset="0"/>
              </a:rPr>
              <a:t>Tropical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" panose="020B0604020202020204" pitchFamily="34" charset="0"/>
              </a:rPr>
              <a:t>Arctic equator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206FA4FF-5B7A-4915-8363-D3AA0828C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0CD9A6D3-6FFB-4B3E-B230-C85756748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Rectangle 29">
            <a:extLst>
              <a:ext uri="{FF2B5EF4-FFF2-40B4-BE49-F238E27FC236}">
                <a16:creationId xmlns:a16="http://schemas.microsoft.com/office/drawing/2014/main" id="{1B432020-25CC-4BB9-88F9-00B0061C2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55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31">
            <a:extLst>
              <a:ext uri="{FF2B5EF4-FFF2-40B4-BE49-F238E27FC236}">
                <a16:creationId xmlns:a16="http://schemas.microsoft.com/office/drawing/2014/main" id="{9B4AECCD-FD35-4D4A-9C75-16C0F7F62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74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Rectangle 35">
            <a:extLst>
              <a:ext uri="{FF2B5EF4-FFF2-40B4-BE49-F238E27FC236}">
                <a16:creationId xmlns:a16="http://schemas.microsoft.com/office/drawing/2014/main" id="{D9F262F2-A1F0-4325-BB81-1DC2A8258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3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FF57B5FB-4BD1-4FB6-9362-0A92C6700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306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Rectangle 39">
            <a:extLst>
              <a:ext uri="{FF2B5EF4-FFF2-40B4-BE49-F238E27FC236}">
                <a16:creationId xmlns:a16="http://schemas.microsoft.com/office/drawing/2014/main" id="{A6DE4920-C279-494D-9A5A-A38556C91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498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41">
            <a:extLst>
              <a:ext uri="{FF2B5EF4-FFF2-40B4-BE49-F238E27FC236}">
                <a16:creationId xmlns:a16="http://schemas.microsoft.com/office/drawing/2014/main" id="{FAD65912-115F-4999-A7B1-8DA0C6A4D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532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Rectangle 43">
            <a:extLst>
              <a:ext uri="{FF2B5EF4-FFF2-40B4-BE49-F238E27FC236}">
                <a16:creationId xmlns:a16="http://schemas.microsoft.com/office/drawing/2014/main" id="{7C4D3E64-3443-4C36-84DB-050E8598D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9143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Rectangle 45">
            <a:extLst>
              <a:ext uri="{FF2B5EF4-FFF2-40B4-BE49-F238E27FC236}">
                <a16:creationId xmlns:a16="http://schemas.microsoft.com/office/drawing/2014/main" id="{233AC2E9-4926-4D07-A6B5-F7A235A12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95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Rectangle 48">
            <a:extLst>
              <a:ext uri="{FF2B5EF4-FFF2-40B4-BE49-F238E27FC236}">
                <a16:creationId xmlns:a16="http://schemas.microsoft.com/office/drawing/2014/main" id="{AC3391F4-B105-4877-BA37-1FF43574E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632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Rectangle 50">
            <a:extLst>
              <a:ext uri="{FF2B5EF4-FFF2-40B4-BE49-F238E27FC236}">
                <a16:creationId xmlns:a16="http://schemas.microsoft.com/office/drawing/2014/main" id="{9033DEE7-A461-4589-A8D4-9B6508785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602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52">
            <a:extLst>
              <a:ext uri="{FF2B5EF4-FFF2-40B4-BE49-F238E27FC236}">
                <a16:creationId xmlns:a16="http://schemas.microsoft.com/office/drawing/2014/main" id="{BE9532F8-3A7C-42F9-BD8E-0887ACCDB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222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A12925-4B29-4589-94C2-E41DFD1D1E37}"/>
              </a:ext>
            </a:extLst>
          </p:cNvPr>
          <p:cNvSpPr/>
          <p:nvPr/>
        </p:nvSpPr>
        <p:spPr>
          <a:xfrm>
            <a:off x="9169858" y="202595"/>
            <a:ext cx="2963589" cy="19076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37CE0E-A7E3-4621-B846-2E2DA0D923A9}"/>
              </a:ext>
            </a:extLst>
          </p:cNvPr>
          <p:cNvSpPr/>
          <p:nvPr/>
        </p:nvSpPr>
        <p:spPr>
          <a:xfrm>
            <a:off x="6530675" y="112096"/>
            <a:ext cx="2520953" cy="19076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6" name="Picture 12" descr="Drought and Your Health | NCEH | CDC">
            <a:extLst>
              <a:ext uri="{FF2B5EF4-FFF2-40B4-BE49-F238E27FC236}">
                <a16:creationId xmlns:a16="http://schemas.microsoft.com/office/drawing/2014/main" id="{AD0E7153-279A-43B9-9FC3-43E555844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99" y="501984"/>
            <a:ext cx="2294243" cy="14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quator | Definition, Map, Latitude, &amp;amp; Facts | Britannica">
            <a:extLst>
              <a:ext uri="{FF2B5EF4-FFF2-40B4-BE49-F238E27FC236}">
                <a16:creationId xmlns:a16="http://schemas.microsoft.com/office/drawing/2014/main" id="{0AF56F57-21EB-4215-A39D-672FC6E50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004" y="562821"/>
            <a:ext cx="2826697" cy="14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58829F6-B98B-4D5B-922F-249477723BB0}"/>
              </a:ext>
            </a:extLst>
          </p:cNvPr>
          <p:cNvSpPr/>
          <p:nvPr/>
        </p:nvSpPr>
        <p:spPr>
          <a:xfrm>
            <a:off x="6507005" y="2187582"/>
            <a:ext cx="2595361" cy="25916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North America Map / Map of North America - Facts, Geography, History of North  America - Worldatlas.com">
            <a:extLst>
              <a:ext uri="{FF2B5EF4-FFF2-40B4-BE49-F238E27FC236}">
                <a16:creationId xmlns:a16="http://schemas.microsoft.com/office/drawing/2014/main" id="{B38D766C-FD2F-46A1-9799-7E6A96DDF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248" y="2559414"/>
            <a:ext cx="2145805" cy="21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5638F1AF-939A-4228-A0BC-CB22FC2ADD48}"/>
              </a:ext>
            </a:extLst>
          </p:cNvPr>
          <p:cNvSpPr/>
          <p:nvPr/>
        </p:nvSpPr>
        <p:spPr>
          <a:xfrm>
            <a:off x="9219667" y="2246762"/>
            <a:ext cx="2834034" cy="2500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AE7E24-585B-4FE1-8D74-766959D3DC08}"/>
              </a:ext>
            </a:extLst>
          </p:cNvPr>
          <p:cNvSpPr/>
          <p:nvPr/>
        </p:nvSpPr>
        <p:spPr>
          <a:xfrm>
            <a:off x="9259734" y="4825176"/>
            <a:ext cx="2793967" cy="19197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2" name="Picture 8" descr="Tornado - Wikipedia">
            <a:extLst>
              <a:ext uri="{FF2B5EF4-FFF2-40B4-BE49-F238E27FC236}">
                <a16:creationId xmlns:a16="http://schemas.microsoft.com/office/drawing/2014/main" id="{EFF1D7A1-035D-4A5C-98C2-4883FE0D5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423" y="2707296"/>
            <a:ext cx="2636348" cy="197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izzards and snow drifts - Met Office">
            <a:extLst>
              <a:ext uri="{FF2B5EF4-FFF2-40B4-BE49-F238E27FC236}">
                <a16:creationId xmlns:a16="http://schemas.microsoft.com/office/drawing/2014/main" id="{4F9D012A-9172-4F7F-8711-094D11F7B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/>
          <a:stretch/>
        </p:blipFill>
        <p:spPr bwMode="auto">
          <a:xfrm>
            <a:off x="9392575" y="5254924"/>
            <a:ext cx="2492596" cy="144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322B8643-AC3E-425E-8A1F-5A68F72174DF}"/>
              </a:ext>
            </a:extLst>
          </p:cNvPr>
          <p:cNvSpPr/>
          <p:nvPr/>
        </p:nvSpPr>
        <p:spPr>
          <a:xfrm>
            <a:off x="6545286" y="4825177"/>
            <a:ext cx="2595361" cy="19120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0" name="Picture 6" descr="Killer Heat Waves: What To Know To Stay Safe As Records Break Around The  World">
            <a:extLst>
              <a:ext uri="{FF2B5EF4-FFF2-40B4-BE49-F238E27FC236}">
                <a16:creationId xmlns:a16="http://schemas.microsoft.com/office/drawing/2014/main" id="{5C9A7E7B-4954-474E-9761-EA692D574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6"/>
          <a:stretch/>
        </p:blipFill>
        <p:spPr bwMode="auto">
          <a:xfrm>
            <a:off x="6923932" y="5190334"/>
            <a:ext cx="1824315" cy="147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B48EF0-A679-4EFE-8C61-1D8B9FA9FA7F}"/>
              </a:ext>
            </a:extLst>
          </p:cNvPr>
          <p:cNvSpPr txBox="1"/>
          <p:nvPr/>
        </p:nvSpPr>
        <p:spPr>
          <a:xfrm>
            <a:off x="6659697" y="158322"/>
            <a:ext cx="222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Droughts</a:t>
            </a:r>
            <a:r>
              <a:rPr lang="en-GB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1EFD7-B100-47F3-8EA1-F452E997C2C7}"/>
              </a:ext>
            </a:extLst>
          </p:cNvPr>
          <p:cNvSpPr txBox="1"/>
          <p:nvPr/>
        </p:nvSpPr>
        <p:spPr>
          <a:xfrm>
            <a:off x="9390449" y="206179"/>
            <a:ext cx="252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Arctic equator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03BF1-519E-4A80-809E-8D798BEE910C}"/>
              </a:ext>
            </a:extLst>
          </p:cNvPr>
          <p:cNvSpPr txBox="1"/>
          <p:nvPr/>
        </p:nvSpPr>
        <p:spPr>
          <a:xfrm>
            <a:off x="6736519" y="2217618"/>
            <a:ext cx="222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North America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D791A-371A-4D8D-BB1F-407AF4BF077D}"/>
              </a:ext>
            </a:extLst>
          </p:cNvPr>
          <p:cNvSpPr txBox="1"/>
          <p:nvPr/>
        </p:nvSpPr>
        <p:spPr>
          <a:xfrm>
            <a:off x="9374394" y="2328237"/>
            <a:ext cx="252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Tornadoes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FFE433-992F-4F75-B4B4-20B0AC30A05D}"/>
              </a:ext>
            </a:extLst>
          </p:cNvPr>
          <p:cNvSpPr txBox="1"/>
          <p:nvPr/>
        </p:nvSpPr>
        <p:spPr>
          <a:xfrm>
            <a:off x="6753403" y="4833265"/>
            <a:ext cx="203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Heat waves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114819-D566-40EA-94E3-3534AEDB9C9D}"/>
              </a:ext>
            </a:extLst>
          </p:cNvPr>
          <p:cNvSpPr txBox="1"/>
          <p:nvPr/>
        </p:nvSpPr>
        <p:spPr>
          <a:xfrm>
            <a:off x="9443927" y="4857432"/>
            <a:ext cx="241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Blizzards</a:t>
            </a:r>
          </a:p>
        </p:txBody>
      </p:sp>
    </p:spTree>
    <p:extLst>
      <p:ext uri="{BB962C8B-B14F-4D97-AF65-F5344CB8AC3E}">
        <p14:creationId xmlns:p14="http://schemas.microsoft.com/office/powerpoint/2010/main" val="17915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130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Twinkl Cursive Looped Regular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 Souffi</dc:creator>
  <cp:lastModifiedBy>Toby Hutton</cp:lastModifiedBy>
  <cp:revision>9</cp:revision>
  <dcterms:created xsi:type="dcterms:W3CDTF">2021-12-09T16:39:48Z</dcterms:created>
  <dcterms:modified xsi:type="dcterms:W3CDTF">2022-03-04T20:38:51Z</dcterms:modified>
</cp:coreProperties>
</file>