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F6C"/>
    <a:srgbClr val="50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4E0F-1E49-4348-B6D2-BFAA673BC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E8007-D5F2-4257-9AB8-94C116DBE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3295-287E-4536-B80E-8D27DBC0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F6F4B-F5A4-4719-9EF9-039CF0EA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5CD5-310E-4104-9DB9-A0B3C397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1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CA20-02C6-4293-A23A-F0CB50B8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24865-CF00-418A-BD37-676F590F9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EF0DF-B847-4FAC-95B6-171AE6AB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1306-67A2-4AAA-B7ED-9616691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6D94D-3BB8-4D40-9124-A02FBA11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5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B9E35-D798-49D3-A618-1C95BA421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DF305-B194-4D13-B9D0-DB93CF998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C25C2-96F3-469E-8C4A-D6151874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3E7A3-A675-48F0-B29D-82074C22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BCC87-AD68-4917-B6FD-F1607404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2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8BF8-85D8-444D-B1B4-E98F595D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5A47C-3B08-4160-AA02-2E22D29E0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1320-ADF0-498D-9D8C-A38A020F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963F-2C91-4D59-ACE9-728D5784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15658-F925-4D71-8EB1-6F5CF8EE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0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7159-84A9-4B1C-A7D5-9839B0A1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DB352-A5C2-46E7-9331-67EB990AA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D974B-3149-4E05-8709-39A6F8C6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D2BEA-44DD-4DFF-9461-3A66C73E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ADA7-527B-48C1-9F9B-4AA5A5B3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6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4D23-A07B-46EC-B267-B2947D78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133D-BB1C-46D0-9ACF-8E050C39C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6E91C-22D1-4AFC-8C73-F2089A128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B2524-AABB-4F41-8AD1-0833C116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34550-E91E-419D-8EB9-58171AB7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38425-FBCE-4358-9874-18F66D5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4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4C91-4A5C-42FC-AC25-ABC1C42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9CA89-88C4-4282-B78E-0AB56849B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99CCA-9479-47B0-B956-5FDE043D8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33937-19A9-4EA5-8E1D-5825BF903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795C0-C795-4EF2-8FA4-7C7104C35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A9A26-073E-4AED-8AC1-55330A5F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BEAC9-4BDC-47A1-9ED8-7E82B5FB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4D7F7-EE87-4F90-A380-89D13FEB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F19E-E6FD-4943-A4BC-46A508FB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3B8AA-3D0C-4FB4-A9CB-F8F01895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BDD73-71F7-4D2D-AA91-1DB3828D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EF839-276C-49B6-B605-B672CD5F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4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B6FF9-A449-4F60-915F-D3F3A5B3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EE1ED-565B-48BC-9A7A-AB1E2999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15ADA-609F-4544-A1FF-6A49DC8D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0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99FE-4EC5-41FF-825C-0C8AE770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530F-F53A-459E-ABB4-A53CE94A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0A6E6-47EC-44AD-AA05-7553A0A9F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ADC96-3C01-4710-BFEE-38DE0E68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841D2-55BF-4226-9402-4AE3A61C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48627-79CE-4A54-A46D-14AA2349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745A-10A9-4DBF-81F8-BE275352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963E5-426A-4F74-A55F-B14AE02E7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FA6BB-15F3-4A83-B43A-212495E82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0E87-79CB-4161-B658-9BAC3E2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4D942-3BFD-4D5C-B6FC-0024F1A0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7425A-BD46-4F90-8919-6B4675C3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95557-8877-4EEB-83EF-B1B3BE47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44D10-044D-420A-90EB-C87EA4DC6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B951D-C660-46DF-91DE-585AB60F8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8260-6951-4643-844F-F5DA670C0746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115DC-FF86-479B-A404-4906FCBB0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E5005-BE18-4D2F-9DC7-F02B04648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6524-ABDD-4252-A05B-E885B8C9A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CAF98FDC-1597-4BF7-B911-9DD8904520E1}"/>
              </a:ext>
            </a:extLst>
          </p:cNvPr>
          <p:cNvSpPr txBox="1"/>
          <p:nvPr/>
        </p:nvSpPr>
        <p:spPr>
          <a:xfrm>
            <a:off x="564491" y="1388154"/>
            <a:ext cx="1954530" cy="5312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1200" b="1" u="sng" dirty="0">
                <a:solidFill>
                  <a:srgbClr val="000000"/>
                </a:solidFill>
                <a:effectLst/>
                <a:latin typeface="Twinkl Precursive"/>
                <a:ea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Europe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Austria, Czech Republic, Germany, Hungary, Liechtenstein, Poland, Switzerland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Eastern Europe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Romania, Moldova, Bulgaria, Russia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hydroelectricity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reight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irrigation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4FB7555-7D67-464E-88F8-16A342826675}"/>
              </a:ext>
            </a:extLst>
          </p:cNvPr>
          <p:cNvSpPr txBox="1"/>
          <p:nvPr/>
        </p:nvSpPr>
        <p:spPr>
          <a:xfrm>
            <a:off x="2766840" y="1217316"/>
            <a:ext cx="4114165" cy="50329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1300" b="1" u="sng" dirty="0">
                <a:solidFill>
                  <a:srgbClr val="000000"/>
                </a:solidFill>
                <a:effectLst/>
                <a:latin typeface="Twinkl Precursive"/>
                <a:ea typeface="Arial" panose="020B0604020202020204" pitchFamily="34" charset="0"/>
                <a:cs typeface="Arial" panose="020B0604020202020204" pitchFamily="34" charset="0"/>
              </a:rPr>
              <a:t>Key Knowledge: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1300" dirty="0">
                <a:effectLst/>
                <a:latin typeface="Twinkl Precursive"/>
                <a:ea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n-GB" sz="1300" b="1" dirty="0">
                <a:effectLst/>
                <a:latin typeface="Twinkl Precursive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GB" sz="1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Geographical knowledge and skills:</a:t>
            </a: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is a continent? What are the 7 continents and 5 oceans?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Which countries and capital cities are located in central and eastern Europe?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a typeface="Times New Roman" panose="02020603050405020304" pitchFamily="18" charset="0"/>
                <a:cs typeface="Arial" panose="020B0604020202020204" pitchFamily="34" charset="0"/>
              </a:rPr>
              <a:t>Which three seas are located in Eastern and Central Europe.</a:t>
            </a:r>
            <a:endParaRPr lang="en-GB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6000"/>
              </a:lnSpc>
              <a:spcAft>
                <a:spcPts val="0"/>
              </a:spcAft>
            </a:pPr>
            <a:endParaRPr lang="en-GB" sz="1400" dirty="0">
              <a:ea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1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.Geographical Enquiry:</a:t>
            </a: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What is the importance of the river Danube?</a:t>
            </a:r>
          </a:p>
          <a:p>
            <a:pPr lvl="0">
              <a:lnSpc>
                <a:spcPct val="106000"/>
              </a:lnSpc>
              <a:spcAft>
                <a:spcPts val="0"/>
              </a:spcAft>
            </a:pPr>
            <a:endParaRPr lang="en-GB" sz="1400" dirty="0">
              <a:ea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n-GB" sz="1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3.Physical Geography:</a:t>
            </a:r>
            <a:r>
              <a:rPr lang="en-GB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ea typeface="Times New Roman" panose="02020603050405020304" pitchFamily="18" charset="0"/>
              </a:rPr>
              <a:t>What are the different landscapes of Russia? 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a typeface="Times New Roman" panose="02020603050405020304" pitchFamily="18" charset="0"/>
              </a:rPr>
              <a:t>What is the longitude and latitude of eastern and central Europe?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0"/>
              </a:spcAft>
            </a:pPr>
            <a:endParaRPr lang="en-GB" sz="1400" dirty="0">
              <a:ea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en-GB" sz="1400" dirty="0">
                <a:effectLst/>
                <a:ea typeface="Times New Roman" panose="02020603050405020304" pitchFamily="18" charset="0"/>
              </a:rPr>
              <a:t>4. </a:t>
            </a:r>
            <a:r>
              <a:rPr lang="en-GB" sz="1400" b="1" dirty="0">
                <a:effectLst/>
                <a:ea typeface="Times New Roman" panose="02020603050405020304" pitchFamily="18" charset="0"/>
              </a:rPr>
              <a:t>Human Geography:</a:t>
            </a:r>
          </a:p>
          <a:p>
            <a:pPr marL="285750" lvl="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ea typeface="Times New Roman" panose="02020603050405020304" pitchFamily="18" charset="0"/>
              </a:rPr>
              <a:t>How do humans </a:t>
            </a:r>
            <a:r>
              <a:rPr lang="en-GB" sz="1400" dirty="0">
                <a:ea typeface="Times New Roman" panose="02020603050405020304" pitchFamily="18" charset="0"/>
              </a:rPr>
              <a:t>use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the river Danube?</a:t>
            </a:r>
          </a:p>
          <a:p>
            <a:pPr lvl="0">
              <a:lnSpc>
                <a:spcPct val="106000"/>
              </a:lnSpc>
              <a:spcAft>
                <a:spcPts val="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A9D6F22-1F79-490B-94C7-8D673E426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337" y="710608"/>
            <a:ext cx="3868555" cy="2184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87F678AD-BDA4-4A5D-88AD-9A5A101E13AC}"/>
              </a:ext>
            </a:extLst>
          </p:cNvPr>
          <p:cNvSpPr txBox="1"/>
          <p:nvPr/>
        </p:nvSpPr>
        <p:spPr>
          <a:xfrm>
            <a:off x="7018220" y="3134288"/>
            <a:ext cx="2756364" cy="1813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>
                <a:effectLst/>
                <a:latin typeface="Twinkl Precursive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b="1">
                <a:effectLst/>
                <a:latin typeface="Twinkl Precursive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B5664-C2B1-44EE-A4E7-D6389FC573CD}"/>
              </a:ext>
            </a:extLst>
          </p:cNvPr>
          <p:cNvSpPr/>
          <p:nvPr/>
        </p:nvSpPr>
        <p:spPr>
          <a:xfrm>
            <a:off x="420209" y="187448"/>
            <a:ext cx="7037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2E74B5"/>
                </a:solidFill>
                <a:latin typeface="Twinkl Precursive"/>
                <a:ea typeface="Arial" panose="020B0604020202020204" pitchFamily="34" charset="0"/>
                <a:cs typeface="Arial" panose="020B0604020202020204" pitchFamily="34" charset="0"/>
              </a:rPr>
              <a:t>Year 3 Knowledge Organiser: Geography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2E74B5"/>
                </a:solidFill>
                <a:latin typeface="Twinkl Precursive"/>
                <a:ea typeface="Times New Roman" panose="02020603050405020304" pitchFamily="18" charset="0"/>
                <a:cs typeface="Arial" panose="020B0604020202020204" pitchFamily="34" charset="0"/>
              </a:rPr>
              <a:t>Eastern and Central Europe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FFEEA-534C-4594-BFB0-B03A5CE986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4" y="710608"/>
            <a:ext cx="1355725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30">
            <a:extLst>
              <a:ext uri="{FF2B5EF4-FFF2-40B4-BE49-F238E27FC236}">
                <a16:creationId xmlns:a16="http://schemas.microsoft.com/office/drawing/2014/main" id="{987C7887-8730-454A-9126-CE34D16A1674}"/>
              </a:ext>
            </a:extLst>
          </p:cNvPr>
          <p:cNvSpPr txBox="1"/>
          <p:nvPr/>
        </p:nvSpPr>
        <p:spPr>
          <a:xfrm>
            <a:off x="8739263" y="4971660"/>
            <a:ext cx="3201899" cy="1813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>
                <a:effectLst/>
                <a:latin typeface="Twinkl Precursive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b="1">
                <a:effectLst/>
                <a:latin typeface="Twinkl Precursive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BA8A4E44-1797-4B4B-88EE-4C6C82B467A1}"/>
              </a:ext>
            </a:extLst>
          </p:cNvPr>
          <p:cNvSpPr txBox="1"/>
          <p:nvPr/>
        </p:nvSpPr>
        <p:spPr>
          <a:xfrm>
            <a:off x="7855796" y="192651"/>
            <a:ext cx="2159635" cy="4210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Twinkl Precursive"/>
                <a:ea typeface="Times New Roman" panose="02020603050405020304" pitchFamily="18" charset="0"/>
                <a:cs typeface="Arial" panose="020B0604020202020204" pitchFamily="34" charset="0"/>
              </a:rPr>
              <a:t>Map of the </a:t>
            </a:r>
            <a:r>
              <a:rPr lang="en-GB" sz="1400" dirty="0">
                <a:latin typeface="Twinkl Precursive"/>
                <a:ea typeface="Times New Roman" panose="02020603050405020304" pitchFamily="18" charset="0"/>
                <a:cs typeface="Arial" panose="020B0604020202020204" pitchFamily="34" charset="0"/>
              </a:rPr>
              <a:t>Europe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utoShape 2" descr="7 continents of the world and their countries">
            <a:extLst>
              <a:ext uri="{FF2B5EF4-FFF2-40B4-BE49-F238E27FC236}">
                <a16:creationId xmlns:a16="http://schemas.microsoft.com/office/drawing/2014/main" id="{48BC1A15-574F-45F4-8F12-B6EA6C692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 descr="Seven Continents Map - Geography Teaching Resources - Twinkl">
            <a:extLst>
              <a:ext uri="{FF2B5EF4-FFF2-40B4-BE49-F238E27FC236}">
                <a16:creationId xmlns:a16="http://schemas.microsoft.com/office/drawing/2014/main" id="{DCD9D1F5-4538-4BC7-97D6-B0D1CC33EF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939B8D79-231D-4EF1-BB35-0C86ED02DFC7}"/>
              </a:ext>
            </a:extLst>
          </p:cNvPr>
          <p:cNvSpPr txBox="1"/>
          <p:nvPr/>
        </p:nvSpPr>
        <p:spPr>
          <a:xfrm>
            <a:off x="9911799" y="4511791"/>
            <a:ext cx="2159635" cy="4210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latin typeface="Twinkl Precursive"/>
                <a:ea typeface="Times New Roman" panose="02020603050405020304" pitchFamily="18" charset="0"/>
                <a:cs typeface="Arial" panose="020B0604020202020204" pitchFamily="34" charset="0"/>
              </a:rPr>
              <a:t>River Danube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DD2F52C2-DD22-48D1-8445-1E10726DFEDB}"/>
              </a:ext>
            </a:extLst>
          </p:cNvPr>
          <p:cNvSpPr txBox="1"/>
          <p:nvPr/>
        </p:nvSpPr>
        <p:spPr>
          <a:xfrm>
            <a:off x="7280710" y="2934464"/>
            <a:ext cx="2159635" cy="4210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Twinkl Precursive"/>
                <a:ea typeface="Times New Roman" panose="02020603050405020304" pitchFamily="18" charset="0"/>
                <a:cs typeface="Arial" panose="020B0604020202020204" pitchFamily="34" charset="0"/>
              </a:rPr>
              <a:t>Hydroelectri</a:t>
            </a:r>
            <a:r>
              <a:rPr lang="en-GB" sz="1400" dirty="0">
                <a:latin typeface="Twinkl Precursive"/>
                <a:ea typeface="Times New Roman" panose="02020603050405020304" pitchFamily="18" charset="0"/>
                <a:cs typeface="Arial" panose="020B0604020202020204" pitchFamily="34" charset="0"/>
              </a:rPr>
              <a:t>c Power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A4E0E-8934-4242-9DC8-27BC83F05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015" y="838738"/>
            <a:ext cx="2809198" cy="172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F490F-102B-4E25-BDF6-4BFEDF9CC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613" y="5186063"/>
            <a:ext cx="2925531" cy="1458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B8D40A-7C6A-419B-83B8-1F70770EA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44" y="3599380"/>
            <a:ext cx="2362315" cy="9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159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Times New Roman</vt:lpstr>
      <vt:lpstr>Twinkl Precursive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Mariena Wong</dc:creator>
  <cp:lastModifiedBy>Toby Hutton</cp:lastModifiedBy>
  <cp:revision>12</cp:revision>
  <dcterms:created xsi:type="dcterms:W3CDTF">2021-10-18T13:31:09Z</dcterms:created>
  <dcterms:modified xsi:type="dcterms:W3CDTF">2022-03-03T08:23:55Z</dcterms:modified>
</cp:coreProperties>
</file>