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245" autoAdjust="0"/>
    <p:restoredTop sz="94660"/>
  </p:normalViewPr>
  <p:slideViewPr>
    <p:cSldViewPr snapToGrid="0">
      <p:cViewPr varScale="1">
        <p:scale>
          <a:sx n="72" d="100"/>
          <a:sy n="72" d="100"/>
        </p:scale>
        <p:origin x="636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B906B8-99B8-427F-B6CC-F75DB2B8BA8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5B70572-B03B-4106-AADD-4D734E58766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228B033-7EE9-4BAE-BACD-0034366A31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369B5F-BC31-4D14-8332-A9B423B00C92}" type="datetimeFigureOut">
              <a:rPr lang="en-GB" smtClean="0"/>
              <a:t>18/02/2022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C11AAA7-42B7-43EF-BD65-4C5195CB3E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58422A8-BDEE-484D-BF80-7EABB3213F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4C344-419C-4BBB-B5EC-234EC25D945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128789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750DDB-E07E-404A-B7AC-B0415BCB55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1A879D8-988A-4532-9578-B6620768C2C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42C449-A8C5-420A-921C-6B9F8F6BAC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369B5F-BC31-4D14-8332-A9B423B00C92}" type="datetimeFigureOut">
              <a:rPr lang="en-GB" smtClean="0"/>
              <a:t>18/02/2022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B21D1B6-9E6D-4D31-83C5-B9FE41178A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E9BA5D5-657B-4145-BCBA-63ACC6E40F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4C344-419C-4BBB-B5EC-234EC25D945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65884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57C12F1-F170-4298-8D86-BA2108E61F1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22EE1D6-4EEC-43C9-A017-A7028DBCFE1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AB3F1A-5F35-4654-B834-C1E3BFA753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369B5F-BC31-4D14-8332-A9B423B00C92}" type="datetimeFigureOut">
              <a:rPr lang="en-GB" smtClean="0"/>
              <a:t>18/02/2022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CD442B-318E-476E-974A-12394147A0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405C13A-32C2-485E-A687-538160996F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4C344-419C-4BBB-B5EC-234EC25D945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175492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D1CA1B-CA37-462A-A6BB-9E9360B054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D645E7-087B-400C-B3AC-BBB49DD76D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CCD17DA-E0E7-41C5-A450-B389FF23B9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369B5F-BC31-4D14-8332-A9B423B00C92}" type="datetimeFigureOut">
              <a:rPr lang="en-GB" smtClean="0"/>
              <a:t>18/02/2022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2DF8D73-C87C-470A-B921-FE4275698C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A7989AD-8752-4233-AF05-36A6BCBBBB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4C344-419C-4BBB-B5EC-234EC25D945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495060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204894-73EB-490B-8BF4-F4B943A113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1EEC353-2754-4D7C-8531-2C104BAAEB2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788440B-C95D-41A2-9C64-D910011A5E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369B5F-BC31-4D14-8332-A9B423B00C92}" type="datetimeFigureOut">
              <a:rPr lang="en-GB" smtClean="0"/>
              <a:t>18/02/2022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3382139-4022-4B74-B7CB-86F3B2B6C3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C356B06-544E-44E1-B905-D3B880045C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4C344-419C-4BBB-B5EC-234EC25D945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253180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04018A-6B8C-4748-81EF-DFCA93F2FF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41196A-F817-480C-9FF9-FD2823AAE31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47345D8-CEA3-47F8-9803-1D5BF864E72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E9FFDD1-8629-47A8-B0D9-2E6563CECD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369B5F-BC31-4D14-8332-A9B423B00C92}" type="datetimeFigureOut">
              <a:rPr lang="en-GB" smtClean="0"/>
              <a:t>18/02/2022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4F8E4EA-65D5-45F2-B2FB-ABC3506E40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18C6B7B-D5B4-42AA-84BA-3E9E24DC1F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4C344-419C-4BBB-B5EC-234EC25D945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309719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10F04E-6403-4949-A628-89DD9219DF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4D729B4-C40C-4DE9-9ED1-2FB00DEE27B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3BB39C0-B5F8-40C0-BF78-7D72C8F6AB1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0C16D2F-B190-4A8C-B23E-ED112E0670A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AC80B39-B964-4EED-867B-741110E7E13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A1D7947-204F-418B-AEE7-DBDE7F86F6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369B5F-BC31-4D14-8332-A9B423B00C92}" type="datetimeFigureOut">
              <a:rPr lang="en-GB" smtClean="0"/>
              <a:t>18/02/2022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CD13201-D24C-4682-80F7-6EC42EF34E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973E96A-7943-4175-A60D-FD137F474A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4C344-419C-4BBB-B5EC-234EC25D945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335986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EDD61A-877F-4FAB-A7E9-8624F1E92E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C02DC85-F477-4270-BF91-2BA87A39B6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369B5F-BC31-4D14-8332-A9B423B00C92}" type="datetimeFigureOut">
              <a:rPr lang="en-GB" smtClean="0"/>
              <a:t>18/02/2022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AB6A3AF-8697-4905-BC21-817DDA4303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D797409-4DB4-4A5C-9CA5-0F1CC7886E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4C344-419C-4BBB-B5EC-234EC25D945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020607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E5167DA-15E1-4127-A04B-A7837659EB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369B5F-BC31-4D14-8332-A9B423B00C92}" type="datetimeFigureOut">
              <a:rPr lang="en-GB" smtClean="0"/>
              <a:t>18/02/2022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DC0205C-6D89-43D3-A80C-8DFB634D5B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E608CE8-7650-4C94-AD13-A62CBE07FA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4C344-419C-4BBB-B5EC-234EC25D945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792424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BF2535-5DE8-4C74-94BB-672CB9199C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71BC52D-4B20-465A-8FCB-482AD27D6D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99EBA16-1F2E-45AC-94AA-B45E0DB302F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ACD584-452F-4643-A416-A62AF64D23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369B5F-BC31-4D14-8332-A9B423B00C92}" type="datetimeFigureOut">
              <a:rPr lang="en-GB" smtClean="0"/>
              <a:t>18/02/2022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3030B8B-86A2-4256-9B7B-D979F659A1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A70C664-863B-4518-AD58-744B38C055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4C344-419C-4BBB-B5EC-234EC25D945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672550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D20CE9-B6B8-4867-9AD5-7F22032956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0EDCB5D-66E7-4599-96B4-940CA301B3B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492C8EB-B855-49D2-BF2A-3450F3E9000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03E8EA7-E7C3-4354-89BE-E317B404EA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369B5F-BC31-4D14-8332-A9B423B00C92}" type="datetimeFigureOut">
              <a:rPr lang="en-GB" smtClean="0"/>
              <a:t>18/02/2022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C4A8587-F624-42D6-9C8C-75B7B5AEE0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F674740-214C-4E1F-8625-D04726D8F9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4C344-419C-4BBB-B5EC-234EC25D945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094367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0B3AE91-C817-4237-8BB0-01BE5A57D7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1AE23AB-F0B1-4DD8-9EA5-88A3E0360CB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A4737B9-9DB3-4B25-ABC6-B0DEA771459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369B5F-BC31-4D14-8332-A9B423B00C92}" type="datetimeFigureOut">
              <a:rPr lang="en-GB" smtClean="0"/>
              <a:t>18/02/2022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9EBB962-A4A7-4506-9FFA-49346E186BA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20DDA39-B20F-464D-BFFF-566484131D5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C4C344-419C-4BBB-B5EC-234EC25D945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42279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20C763-3E7C-40DE-B17D-960D68A76C3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60577" y="348120"/>
            <a:ext cx="9926319" cy="436995"/>
          </a:xfrm>
          <a:solidFill>
            <a:schemeClr val="accent2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r>
              <a:rPr lang="en-GB" sz="2500" dirty="0">
                <a:latin typeface="Twinkl" pitchFamily="2" charset="0"/>
              </a:rPr>
              <a:t>Year 1 Knowledge Organiser – Geography</a:t>
            </a:r>
            <a:br>
              <a:rPr lang="en-GB" sz="25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inkl" pitchFamily="2" charset="0"/>
              </a:rPr>
            </a:br>
            <a:r>
              <a:rPr lang="en-GB" sz="25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inkl" pitchFamily="2" charset="0"/>
              </a:rPr>
              <a:t> The United Kingdom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81BAF0D-D1D4-42BE-B477-57AB6AF07A9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011" y="69808"/>
            <a:ext cx="1553123" cy="682369"/>
          </a:xfrm>
          <a:prstGeom prst="rect">
            <a:avLst/>
          </a:prstGeom>
        </p:spPr>
      </p:pic>
      <p:graphicFrame>
        <p:nvGraphicFramePr>
          <p:cNvPr id="7" name="Table 7">
            <a:extLst>
              <a:ext uri="{FF2B5EF4-FFF2-40B4-BE49-F238E27FC236}">
                <a16:creationId xmlns:a16="http://schemas.microsoft.com/office/drawing/2014/main" id="{1564F548-A642-446B-AB32-B84A57FE52D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38785408"/>
              </p:ext>
            </p:extLst>
          </p:nvPr>
        </p:nvGraphicFramePr>
        <p:xfrm>
          <a:off x="440735" y="752177"/>
          <a:ext cx="3298752" cy="2676823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3298752">
                  <a:extLst>
                    <a:ext uri="{9D8B030D-6E8A-4147-A177-3AD203B41FA5}">
                      <a16:colId xmlns:a16="http://schemas.microsoft.com/office/drawing/2014/main" val="1497626711"/>
                    </a:ext>
                  </a:extLst>
                </a:gridCol>
              </a:tblGrid>
              <a:tr h="351912">
                <a:tc>
                  <a:txBody>
                    <a:bodyPr/>
                    <a:lstStyle/>
                    <a:p>
                      <a:pPr algn="l"/>
                      <a:r>
                        <a:rPr lang="en-GB" sz="1600" b="1" dirty="0">
                          <a:latin typeface="Twinkl" pitchFamily="2" charset="0"/>
                        </a:rPr>
                        <a:t>Where is the United Kingdom?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5468835"/>
                  </a:ext>
                </a:extLst>
              </a:tr>
              <a:tr h="2324911">
                <a:tc>
                  <a:txBody>
                    <a:bodyPr/>
                    <a:lstStyle/>
                    <a:p>
                      <a:pPr algn="l"/>
                      <a:endParaRPr lang="en-GB" sz="2000" b="1" dirty="0">
                        <a:latin typeface="Twinkl" pitchFamily="2" charset="0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8361256"/>
                  </a:ext>
                </a:extLst>
              </a:tr>
            </a:tbl>
          </a:graphicData>
        </a:graphic>
      </p:graphicFrame>
      <p:pic>
        <p:nvPicPr>
          <p:cNvPr id="5" name="Picture 4" descr="Shape&#10;&#10;Description automatically generated with medium confidence">
            <a:extLst>
              <a:ext uri="{FF2B5EF4-FFF2-40B4-BE49-F238E27FC236}">
                <a16:creationId xmlns:a16="http://schemas.microsoft.com/office/drawing/2014/main" id="{D8A84B88-6C9D-40BF-B6C1-1DC88AEBB905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1920" t="5322" r="4214" b="26359"/>
          <a:stretch/>
        </p:blipFill>
        <p:spPr>
          <a:xfrm>
            <a:off x="1593635" y="1185170"/>
            <a:ext cx="2005611" cy="2080930"/>
          </a:xfrm>
          <a:prstGeom prst="rect">
            <a:avLst/>
          </a:prstGeom>
        </p:spPr>
      </p:pic>
      <p:sp>
        <p:nvSpPr>
          <p:cNvPr id="32" name="TextBox 31">
            <a:extLst>
              <a:ext uri="{FF2B5EF4-FFF2-40B4-BE49-F238E27FC236}">
                <a16:creationId xmlns:a16="http://schemas.microsoft.com/office/drawing/2014/main" id="{1CD584C2-3A57-4540-BCD1-781ACE433A03}"/>
              </a:ext>
            </a:extLst>
          </p:cNvPr>
          <p:cNvSpPr txBox="1"/>
          <p:nvPr/>
        </p:nvSpPr>
        <p:spPr>
          <a:xfrm>
            <a:off x="684139" y="1229817"/>
            <a:ext cx="1476438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dirty="0">
                <a:latin typeface="Twinkl" pitchFamily="2" charset="0"/>
              </a:rPr>
              <a:t>Planet Earth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184A9F33-AFAD-4D48-A925-897E3181EC28}"/>
              </a:ext>
            </a:extLst>
          </p:cNvPr>
          <p:cNvSpPr txBox="1"/>
          <p:nvPr/>
        </p:nvSpPr>
        <p:spPr>
          <a:xfrm>
            <a:off x="605909" y="2504153"/>
            <a:ext cx="1408450" cy="64633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dirty="0">
                <a:latin typeface="Twinkl" pitchFamily="2" charset="0"/>
              </a:rPr>
              <a:t>The United Kingdom</a:t>
            </a:r>
          </a:p>
        </p:txBody>
      </p:sp>
      <p:sp>
        <p:nvSpPr>
          <p:cNvPr id="12" name="Arrow: Right 11">
            <a:extLst>
              <a:ext uri="{FF2B5EF4-FFF2-40B4-BE49-F238E27FC236}">
                <a16:creationId xmlns:a16="http://schemas.microsoft.com/office/drawing/2014/main" id="{0917FAB8-370C-403E-9AA0-E137F39A6073}"/>
              </a:ext>
            </a:extLst>
          </p:cNvPr>
          <p:cNvSpPr/>
          <p:nvPr/>
        </p:nvSpPr>
        <p:spPr>
          <a:xfrm rot="20021197" flipV="1">
            <a:off x="1796526" y="2368263"/>
            <a:ext cx="803617" cy="232307"/>
          </a:xfrm>
          <a:prstGeom prst="rightArrow">
            <a:avLst>
              <a:gd name="adj1" fmla="val 49708"/>
              <a:gd name="adj2" fmla="val 50000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aphicFrame>
        <p:nvGraphicFramePr>
          <p:cNvPr id="16" name="Table 7">
            <a:extLst>
              <a:ext uri="{FF2B5EF4-FFF2-40B4-BE49-F238E27FC236}">
                <a16:creationId xmlns:a16="http://schemas.microsoft.com/office/drawing/2014/main" id="{3C5529B1-2A3E-47A4-B4A1-954F5D28C6B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88133150"/>
              </p:ext>
            </p:extLst>
          </p:nvPr>
        </p:nvGraphicFramePr>
        <p:xfrm>
          <a:off x="440734" y="3582266"/>
          <a:ext cx="3298751" cy="3160029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3298751">
                  <a:extLst>
                    <a:ext uri="{9D8B030D-6E8A-4147-A177-3AD203B41FA5}">
                      <a16:colId xmlns:a16="http://schemas.microsoft.com/office/drawing/2014/main" val="2372358003"/>
                    </a:ext>
                  </a:extLst>
                </a:gridCol>
              </a:tblGrid>
              <a:tr h="754954">
                <a:tc>
                  <a:txBody>
                    <a:bodyPr/>
                    <a:lstStyle/>
                    <a:p>
                      <a:pPr algn="l"/>
                      <a:r>
                        <a:rPr lang="en-GB" sz="1600" b="1" dirty="0">
                          <a:latin typeface="Twinkl" pitchFamily="2" charset="0"/>
                        </a:rPr>
                        <a:t>Which countries are part of the United Kingdom?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b="1" dirty="0">
                          <a:latin typeface="Twinkl" pitchFamily="2" charset="0"/>
                        </a:rPr>
                        <a:t>Which seas surround it? </a:t>
                      </a:r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5468835"/>
                  </a:ext>
                </a:extLst>
              </a:tr>
              <a:tr h="233706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dirty="0">
                        <a:latin typeface="Twinkl" pitchFamily="2" charset="0"/>
                      </a:endParaRPr>
                    </a:p>
                    <a:p>
                      <a:endParaRPr lang="en-GB" dirty="0">
                        <a:latin typeface="Twinkl" pitchFamily="2" charset="0"/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92629689"/>
                  </a:ext>
                </a:extLst>
              </a:tr>
            </a:tbl>
          </a:graphicData>
        </a:graphic>
      </p:graphicFrame>
      <p:pic>
        <p:nvPicPr>
          <p:cNvPr id="3" name="Picture 2">
            <a:extLst>
              <a:ext uri="{FF2B5EF4-FFF2-40B4-BE49-F238E27FC236}">
                <a16:creationId xmlns:a16="http://schemas.microsoft.com/office/drawing/2014/main" id="{CF149CD2-C491-4082-85F7-4D8F6053CE8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50973" y="4429238"/>
            <a:ext cx="2126771" cy="2296678"/>
          </a:xfrm>
          <a:prstGeom prst="rect">
            <a:avLst/>
          </a:prstGeom>
        </p:spPr>
      </p:pic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F2E8249D-D980-43D4-BA05-BD1BD7772CA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1987426"/>
              </p:ext>
            </p:extLst>
          </p:nvPr>
        </p:nvGraphicFramePr>
        <p:xfrm>
          <a:off x="3853986" y="752177"/>
          <a:ext cx="3508995" cy="5927684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3508995">
                  <a:extLst>
                    <a:ext uri="{9D8B030D-6E8A-4147-A177-3AD203B41FA5}">
                      <a16:colId xmlns:a16="http://schemas.microsoft.com/office/drawing/2014/main" val="360675184"/>
                    </a:ext>
                  </a:extLst>
                </a:gridCol>
              </a:tblGrid>
              <a:tr h="797813">
                <a:tc>
                  <a:txBody>
                    <a:bodyPr/>
                    <a:lstStyle/>
                    <a:p>
                      <a:pPr algn="l"/>
                      <a:r>
                        <a:rPr lang="en-GB" sz="1600" b="1" dirty="0">
                          <a:latin typeface="Twinkl" pitchFamily="2" charset="0"/>
                        </a:rPr>
                        <a:t>What are the flags of the United Kingdom?</a:t>
                      </a:r>
                    </a:p>
                    <a:p>
                      <a:pPr algn="l"/>
                      <a:r>
                        <a:rPr lang="en-GB" sz="1600" b="1" dirty="0">
                          <a:latin typeface="Twinkl" pitchFamily="2" charset="0"/>
                        </a:rPr>
                        <a:t>What are it’s capital cities?</a:t>
                      </a: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98619127"/>
                  </a:ext>
                </a:extLst>
              </a:tr>
              <a:tr h="5104724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36013733"/>
                  </a:ext>
                </a:extLst>
              </a:tr>
            </a:tbl>
          </a:graphicData>
        </a:graphic>
      </p:graphicFrame>
      <p:pic>
        <p:nvPicPr>
          <p:cNvPr id="19" name="Picture 18" descr="Logo, company name&#10;&#10;Description automatically generated">
            <a:extLst>
              <a:ext uri="{FF2B5EF4-FFF2-40B4-BE49-F238E27FC236}">
                <a16:creationId xmlns:a16="http://schemas.microsoft.com/office/drawing/2014/main" id="{0AB4FB2F-FA3B-41CD-B262-D3525ACB05A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990240" y="1720852"/>
            <a:ext cx="2651214" cy="1374846"/>
          </a:xfrm>
          <a:prstGeom prst="rect">
            <a:avLst/>
          </a:prstGeom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C5D5B0D6-0A99-4476-9FC7-31B032ADC8AF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183206" y="3183575"/>
            <a:ext cx="2821875" cy="3408409"/>
          </a:xfrm>
          <a:prstGeom prst="rect">
            <a:avLst/>
          </a:prstGeom>
        </p:spPr>
      </p:pic>
      <p:sp>
        <p:nvSpPr>
          <p:cNvPr id="21" name="TextBox 20">
            <a:extLst>
              <a:ext uri="{FF2B5EF4-FFF2-40B4-BE49-F238E27FC236}">
                <a16:creationId xmlns:a16="http://schemas.microsoft.com/office/drawing/2014/main" id="{FF343025-C596-46C9-B788-50FDD7B5C24D}"/>
              </a:ext>
            </a:extLst>
          </p:cNvPr>
          <p:cNvSpPr txBox="1"/>
          <p:nvPr/>
        </p:nvSpPr>
        <p:spPr>
          <a:xfrm>
            <a:off x="6512180" y="1903988"/>
            <a:ext cx="808999" cy="92333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dirty="0">
                <a:latin typeface="Twinkl" pitchFamily="2" charset="0"/>
              </a:rPr>
              <a:t>The Union Flag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80E8EB72-B545-4D69-A7EF-982214AB3393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477480" y="780925"/>
            <a:ext cx="4536688" cy="2920237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03A227B1-2FCC-4541-B6A5-412200673894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8037103" y="1245721"/>
            <a:ext cx="1792379" cy="1194920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03CCD00D-174D-418F-B76F-1432E2210F7A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8933293" y="2606820"/>
            <a:ext cx="2926334" cy="975445"/>
          </a:xfrm>
          <a:prstGeom prst="rect">
            <a:avLst/>
          </a:prstGeom>
        </p:spPr>
      </p:pic>
      <p:sp>
        <p:nvSpPr>
          <p:cNvPr id="26" name="TextBox 25">
            <a:extLst>
              <a:ext uri="{FF2B5EF4-FFF2-40B4-BE49-F238E27FC236}">
                <a16:creationId xmlns:a16="http://schemas.microsoft.com/office/drawing/2014/main" id="{8838BB19-9C71-43BB-A2EB-1CEB17A7BDED}"/>
              </a:ext>
            </a:extLst>
          </p:cNvPr>
          <p:cNvSpPr txBox="1"/>
          <p:nvPr/>
        </p:nvSpPr>
        <p:spPr>
          <a:xfrm>
            <a:off x="7568701" y="2658935"/>
            <a:ext cx="1397867" cy="92333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dirty="0">
                <a:latin typeface="Twinkl" pitchFamily="2" charset="0"/>
              </a:rPr>
              <a:t>The Houses of Parliament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0AD2677F-7915-4663-97C6-AB2C082F5B92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10130222" y="1292645"/>
            <a:ext cx="1729406" cy="909539"/>
          </a:xfrm>
          <a:prstGeom prst="rect">
            <a:avLst/>
          </a:prstGeom>
        </p:spPr>
      </p:pic>
      <p:sp>
        <p:nvSpPr>
          <p:cNvPr id="28" name="TextBox 27">
            <a:extLst>
              <a:ext uri="{FF2B5EF4-FFF2-40B4-BE49-F238E27FC236}">
                <a16:creationId xmlns:a16="http://schemas.microsoft.com/office/drawing/2014/main" id="{4C644EFC-8EAE-4AFC-9BCF-AA2D2125FFA4}"/>
              </a:ext>
            </a:extLst>
          </p:cNvPr>
          <p:cNvSpPr txBox="1"/>
          <p:nvPr/>
        </p:nvSpPr>
        <p:spPr>
          <a:xfrm>
            <a:off x="10212713" y="2167204"/>
            <a:ext cx="1538552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dirty="0">
                <a:latin typeface="Twinkl" pitchFamily="2" charset="0"/>
              </a:rPr>
              <a:t>Tower Bridge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BF139A2F-AC5A-4607-8358-5CC4A2B3A29A}"/>
              </a:ext>
            </a:extLst>
          </p:cNvPr>
          <p:cNvSpPr txBox="1"/>
          <p:nvPr/>
        </p:nvSpPr>
        <p:spPr>
          <a:xfrm>
            <a:off x="7845198" y="2167204"/>
            <a:ext cx="2176661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dirty="0">
                <a:latin typeface="Twinkl" pitchFamily="2" charset="0"/>
              </a:rPr>
              <a:t>Buckingham Palace</a:t>
            </a:r>
          </a:p>
        </p:txBody>
      </p:sp>
      <p:graphicFrame>
        <p:nvGraphicFramePr>
          <p:cNvPr id="13" name="Table 12">
            <a:extLst>
              <a:ext uri="{FF2B5EF4-FFF2-40B4-BE49-F238E27FC236}">
                <a16:creationId xmlns:a16="http://schemas.microsoft.com/office/drawing/2014/main" id="{AFBD68FA-FD0C-42E5-BA51-56AF80D92F9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4185944"/>
              </p:ext>
            </p:extLst>
          </p:nvPr>
        </p:nvGraphicFramePr>
        <p:xfrm>
          <a:off x="7477480" y="3786753"/>
          <a:ext cx="4552715" cy="2920236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4552715">
                  <a:extLst>
                    <a:ext uri="{9D8B030D-6E8A-4147-A177-3AD203B41FA5}">
                      <a16:colId xmlns:a16="http://schemas.microsoft.com/office/drawing/2014/main" val="3662418722"/>
                    </a:ext>
                  </a:extLst>
                </a:gridCol>
              </a:tblGrid>
              <a:tr h="613706">
                <a:tc>
                  <a:txBody>
                    <a:bodyPr/>
                    <a:lstStyle/>
                    <a:p>
                      <a:r>
                        <a:rPr lang="en-GB" sz="1600" b="1" dirty="0">
                          <a:latin typeface="Twinkl" pitchFamily="2" charset="0"/>
                        </a:rPr>
                        <a:t>Which town do we live in?  Which city is nearest to us?  What landmarks are nearby?</a:t>
                      </a:r>
                      <a:endParaRPr lang="en-GB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83294018"/>
                  </a:ext>
                </a:extLst>
              </a:tr>
              <a:tr h="2306530">
                <a:tc>
                  <a:txBody>
                    <a:bodyPr/>
                    <a:lstStyle/>
                    <a:p>
                      <a:endParaRPr lang="en-GB" dirty="0">
                        <a:latin typeface="Twinkl" pitchFamily="2" charset="0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32471985"/>
                  </a:ext>
                </a:extLst>
              </a:tr>
            </a:tbl>
          </a:graphicData>
        </a:graphic>
      </p:graphicFrame>
      <p:pic>
        <p:nvPicPr>
          <p:cNvPr id="15" name="Picture 14" descr="A bridge over water&#10;&#10;Description automatically generated with low confidence">
            <a:extLst>
              <a:ext uri="{FF2B5EF4-FFF2-40B4-BE49-F238E27FC236}">
                <a16:creationId xmlns:a16="http://schemas.microsoft.com/office/drawing/2014/main" id="{76F5F49D-0625-4AA6-90C0-CFBAD5DFFFE7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8051466" y="4833420"/>
            <a:ext cx="2040189" cy="1357653"/>
          </a:xfrm>
          <a:prstGeom prst="rect">
            <a:avLst/>
          </a:prstGeom>
        </p:spPr>
      </p:pic>
      <p:sp>
        <p:nvSpPr>
          <p:cNvPr id="36" name="TextBox 35">
            <a:extLst>
              <a:ext uri="{FF2B5EF4-FFF2-40B4-BE49-F238E27FC236}">
                <a16:creationId xmlns:a16="http://schemas.microsoft.com/office/drawing/2014/main" id="{8B219615-DA8A-4B70-8114-0E2236ACDD9F}"/>
              </a:ext>
            </a:extLst>
          </p:cNvPr>
          <p:cNvSpPr txBox="1"/>
          <p:nvPr/>
        </p:nvSpPr>
        <p:spPr>
          <a:xfrm>
            <a:off x="7843189" y="6182481"/>
            <a:ext cx="1296161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dirty="0">
                <a:latin typeface="Twinkl" pitchFamily="2" charset="0"/>
              </a:rPr>
              <a:t>River Tyne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338C07A5-6F10-498F-BC65-1BEEC180B9BB}"/>
              </a:ext>
            </a:extLst>
          </p:cNvPr>
          <p:cNvSpPr txBox="1"/>
          <p:nvPr/>
        </p:nvSpPr>
        <p:spPr>
          <a:xfrm>
            <a:off x="7567358" y="4462319"/>
            <a:ext cx="1274382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dirty="0">
                <a:latin typeface="Twinkl" pitchFamily="2" charset="0"/>
              </a:rPr>
              <a:t>Newcastle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0A2B1E81-818E-4016-B228-C51E075E2E6B}"/>
              </a:ext>
            </a:extLst>
          </p:cNvPr>
          <p:cNvSpPr txBox="1"/>
          <p:nvPr/>
        </p:nvSpPr>
        <p:spPr>
          <a:xfrm>
            <a:off x="9459444" y="5995852"/>
            <a:ext cx="696805" cy="64633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dirty="0">
                <a:latin typeface="Twinkl" pitchFamily="2" charset="0"/>
              </a:rPr>
              <a:t>The Sage</a:t>
            </a:r>
          </a:p>
        </p:txBody>
      </p:sp>
      <p:pic>
        <p:nvPicPr>
          <p:cNvPr id="18" name="Picture 17" descr="A statue of a person holding a cross&#10;&#10;Description automatically generated with low confidence">
            <a:extLst>
              <a:ext uri="{FF2B5EF4-FFF2-40B4-BE49-F238E27FC236}">
                <a16:creationId xmlns:a16="http://schemas.microsoft.com/office/drawing/2014/main" id="{9687AB92-DE01-4B90-AC80-4314E7C2976E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10170002" y="4715918"/>
            <a:ext cx="1759655" cy="1170970"/>
          </a:xfrm>
          <a:prstGeom prst="rect">
            <a:avLst/>
          </a:prstGeom>
        </p:spPr>
      </p:pic>
      <p:sp>
        <p:nvSpPr>
          <p:cNvPr id="39" name="TextBox 38">
            <a:extLst>
              <a:ext uri="{FF2B5EF4-FFF2-40B4-BE49-F238E27FC236}">
                <a16:creationId xmlns:a16="http://schemas.microsoft.com/office/drawing/2014/main" id="{FE71A50B-366D-4222-8A1F-39748BA4C116}"/>
              </a:ext>
            </a:extLst>
          </p:cNvPr>
          <p:cNvSpPr txBox="1"/>
          <p:nvPr/>
        </p:nvSpPr>
        <p:spPr>
          <a:xfrm>
            <a:off x="7449314" y="5072522"/>
            <a:ext cx="834402" cy="92333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dirty="0">
                <a:latin typeface="Twinkl" pitchFamily="2" charset="0"/>
              </a:rPr>
              <a:t>The Tyne Bridge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70B62D74-9A31-4B94-A3CC-B71948B60B8D}"/>
              </a:ext>
            </a:extLst>
          </p:cNvPr>
          <p:cNvSpPr txBox="1"/>
          <p:nvPr/>
        </p:nvSpPr>
        <p:spPr>
          <a:xfrm flipH="1">
            <a:off x="10258568" y="5844533"/>
            <a:ext cx="1578337" cy="64633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dirty="0">
                <a:latin typeface="Twinkl" pitchFamily="2" charset="0"/>
              </a:rPr>
              <a:t>The Angel of the North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FD7A184B-7F05-4F4C-AD46-8FE37C1DF3A5}"/>
              </a:ext>
            </a:extLst>
          </p:cNvPr>
          <p:cNvSpPr txBox="1"/>
          <p:nvPr/>
        </p:nvSpPr>
        <p:spPr>
          <a:xfrm>
            <a:off x="9889468" y="4475804"/>
            <a:ext cx="1296161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dirty="0">
                <a:latin typeface="Twinkl" pitchFamily="2" charset="0"/>
              </a:rPr>
              <a:t>Gateshead</a:t>
            </a:r>
          </a:p>
        </p:txBody>
      </p:sp>
    </p:spTree>
    <p:extLst>
      <p:ext uri="{BB962C8B-B14F-4D97-AF65-F5344CB8AC3E}">
        <p14:creationId xmlns:p14="http://schemas.microsoft.com/office/powerpoint/2010/main" val="17944756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Marquee">
      <a:dk1>
        <a:srgbClr val="000000"/>
      </a:dk1>
      <a:lt1>
        <a:sysClr val="window" lastClr="FFFFFF"/>
      </a:lt1>
      <a:dk2>
        <a:srgbClr val="5E5E5E"/>
      </a:dk2>
      <a:lt2>
        <a:srgbClr val="DDDDDD"/>
      </a:lt2>
      <a:accent1>
        <a:srgbClr val="418AB3"/>
      </a:accent1>
      <a:accent2>
        <a:srgbClr val="A6B727"/>
      </a:accent2>
      <a:accent3>
        <a:srgbClr val="F69200"/>
      </a:accent3>
      <a:accent4>
        <a:srgbClr val="838383"/>
      </a:accent4>
      <a:accent5>
        <a:srgbClr val="FEC306"/>
      </a:accent5>
      <a:accent6>
        <a:srgbClr val="DF5327"/>
      </a:accent6>
      <a:hlink>
        <a:srgbClr val="F59E00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634</TotalTime>
  <Words>95</Words>
  <Application>Microsoft Office PowerPoint</Application>
  <PresentationFormat>Widescreen</PresentationFormat>
  <Paragraphs>19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Twinkl</vt:lpstr>
      <vt:lpstr>Office Theme</vt:lpstr>
      <vt:lpstr>Year 1 Knowledge Organiser – Geography  The United Kingdom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Year 1 Knowledge Organiser – History  Superwomen! Florence Nightingale and Mary Seacole</dc:title>
  <dc:creator>Michelle Chambers</dc:creator>
  <cp:lastModifiedBy>Toby Hutton</cp:lastModifiedBy>
  <cp:revision>5</cp:revision>
  <dcterms:created xsi:type="dcterms:W3CDTF">2021-12-15T22:24:59Z</dcterms:created>
  <dcterms:modified xsi:type="dcterms:W3CDTF">2022-02-18T16:25:23Z</dcterms:modified>
</cp:coreProperties>
</file>