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BF6C"/>
    <a:srgbClr val="50E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BC4E0F-1E49-4348-B6D2-BFAA673BC3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E3E8007-D5F2-4257-9AB8-94C116DBE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033295-287E-4536-B80E-8D27DBC01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7F6F4B-F5A4-4719-9EF9-039CF0EA8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FEB5CD5-310E-4104-9DB9-A0B3C397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312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FDCA20-02C6-4293-A23A-F0CB50B88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6C24865-CF00-418A-BD37-676F590F9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5BEF0DF-B847-4FAC-95B6-171AE6AB1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0171306-67A2-4AAA-B7ED-961669129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D6D94D-3BB8-4D40-9124-A02FBA112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75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41B9E35-D798-49D3-A618-1C95BA421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EDF305-B194-4D13-B9D0-DB93CF9988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4C25C2-96F3-469E-8C4A-D6151874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C3E7A3-A675-48F0-B29D-82074C22A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8BCC87-AD68-4917-B6FD-F16074047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427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99D8BF8-85D8-444D-B1B4-E98F595DE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65A47C-3B08-4160-AA02-2E22D29E0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9151320-ADF0-498D-9D8C-A38A020F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CD963F-2C91-4D59-ACE9-728D57848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F515658-F925-4D71-8EB1-6F5CF8EE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08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D07159-84A9-4B1C-A7D5-9839B0A1F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92DB352-A5C2-46E7-9331-67EB990AA1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0D974B-3149-4E05-8709-39A6F8C66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AD2BEA-44DD-4DFF-9461-3A66C73E4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FFADA7-527B-48C1-9F9B-4AA5A5B3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8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3D4D23-A07B-46EC-B267-B2947D78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37133D-BB1C-46D0-9ACF-8E050C39C1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526E91C-22D1-4AFC-8C73-F2089A1284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2B2524-AABB-4F41-8AD1-0833C116D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2634550-E91E-419D-8EB9-58171AB7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8438425-FBCE-4358-9874-18F66D58E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43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6B4C91-4A5C-42FC-AC25-ABC1C4268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F89CA89-88C4-4282-B78E-0AB56849B8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7899CCA-9479-47B0-B956-5FDE043D8A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5A33937-19A9-4EA5-8E1D-5825BF903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DB795C0-C795-4EF2-8FA4-7C7104C35C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D9DA9A26-073E-4AED-8AC1-55330A5F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B1BEAC9-4BDC-47A1-9ED8-7E82B5FB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B4D7F7-EE87-4F90-A380-89D13FEB1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631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E1F19E-E6FD-4943-A4BC-46A508FBF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263B8AA-3D0C-4FB4-A9CB-F8F01895A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F7BDD73-71F7-4D2D-AA91-1DB3828DB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B6EF839-276C-49B6-B605-B672CD5FD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64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1BB6FF9-A449-4F60-915F-D3F3A5B38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7BEE1ED-565B-48BC-9A7A-AB1E2999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215ADA-609F-4544-A1FF-6A49DC8D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90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3E299FE-4EC5-41FF-825C-0C8AE7708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73F530F-F53A-459E-ABB4-A53CE94A3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000A6E6-47EC-44AD-AA05-7553A0A9F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FADC96-3C01-4710-BFEE-38DE0E689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F841D2-55BF-4226-9402-4AE3A61C6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C648627-79CE-4A54-A46D-14AA2349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17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9DE745A-10A9-4DBF-81F8-BE2753524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52963E5-426A-4F74-A55F-B14AE02E7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21FA6BB-15F3-4A83-B43A-212495E82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D970E87-79CB-4161-B658-9BAC3E21A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0E4D942-3BFD-4D5C-B6FC-0024F1A08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6F7425A-BD46-4F90-8919-6B4675C3B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48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2E95557-8877-4EEB-83EF-B1B3BE47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2F44D10-044D-420A-90EB-C87EA4DC6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EB951D-C660-46DF-91DE-585AB60F8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28260-6951-4643-844F-F5DA670C0746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7115DC-FF86-479B-A404-4906FCBB03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DE5005-BE18-4D2F-9DC7-F02B04648E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B6524-ABDD-4252-A05B-E885B8C9AB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253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1BF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>
            <a:extLst>
              <a:ext uri="{FF2B5EF4-FFF2-40B4-BE49-F238E27FC236}">
                <a16:creationId xmlns:a16="http://schemas.microsoft.com/office/drawing/2014/main" xmlns="" id="{CAF98FDC-1597-4BF7-B911-9DD8904520E1}"/>
              </a:ext>
            </a:extLst>
          </p:cNvPr>
          <p:cNvSpPr txBox="1"/>
          <p:nvPr/>
        </p:nvSpPr>
        <p:spPr>
          <a:xfrm>
            <a:off x="564491" y="1388154"/>
            <a:ext cx="1954530" cy="53124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6000"/>
              </a:lnSpc>
              <a:spcAft>
                <a:spcPts val="0"/>
              </a:spcAft>
            </a:pPr>
            <a:r>
              <a:rPr lang="en-GB" sz="1200" b="1" u="sng">
                <a:solidFill>
                  <a:srgbClr val="000000"/>
                </a:solidFill>
                <a:effectLst/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Vocabulary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en-GB" sz="1200" b="1">
                <a:solidFill>
                  <a:srgbClr val="00B050"/>
                </a:solidFill>
                <a:effectLst/>
                <a:latin typeface="Twinkl Precursive"/>
                <a:ea typeface="Times New Roman" panose="02020603050405020304" pitchFamily="18" charset="0"/>
              </a:rPr>
              <a:t>Continent:</a:t>
            </a:r>
            <a:r>
              <a:rPr lang="en-GB" sz="1200">
                <a:solidFill>
                  <a:srgbClr val="00B050"/>
                </a:solidFill>
                <a:effectLst/>
                <a:latin typeface="Twinkl Precursive"/>
                <a:ea typeface="Times New Roman" panose="02020603050405020304" pitchFamily="18" charset="0"/>
              </a:rPr>
              <a:t> </a:t>
            </a:r>
            <a:r>
              <a:rPr lang="en-GB" sz="1300">
                <a:solidFill>
                  <a:srgbClr val="00B050"/>
                </a:solidFill>
                <a:effectLst/>
                <a:latin typeface="Twinkl Precursive"/>
                <a:ea typeface="Times New Roman" panose="02020603050405020304" pitchFamily="18" charset="0"/>
              </a:rPr>
              <a:t>Africa, Antarctica, Asia, Australasia, Europe, North America and South America. 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 b="1">
                <a:solidFill>
                  <a:srgbClr val="0070C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Ocean:</a:t>
            </a:r>
            <a:r>
              <a:rPr lang="en-GB" sz="1100">
                <a:solidFill>
                  <a:srgbClr val="0070C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300">
                <a:solidFill>
                  <a:srgbClr val="0070C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The Arctic Ocean, the Atlantic Ocean, the Indian Ocean, the Pacific Ocean and the Southern Ocean. 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Climate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Biomes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Map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Atlas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Temperature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1200">
                <a:solidFill>
                  <a:srgbClr val="FF0000"/>
                </a:solidFill>
                <a:effectLst/>
                <a:latin typeface="Twinkl Precursive"/>
                <a:ea typeface="Calibri" panose="020F0502020204030204" pitchFamily="34" charset="0"/>
                <a:cs typeface="Times New Roman" panose="02020603050405020304" pitchFamily="18" charset="0"/>
              </a:rPr>
              <a:t>Equator </a:t>
            </a:r>
            <a:endParaRPr lang="en-GB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xmlns="" id="{44FB7555-7D67-464E-88F8-16A342826675}"/>
              </a:ext>
            </a:extLst>
          </p:cNvPr>
          <p:cNvSpPr txBox="1"/>
          <p:nvPr/>
        </p:nvSpPr>
        <p:spPr>
          <a:xfrm>
            <a:off x="2751655" y="710608"/>
            <a:ext cx="4114165" cy="503296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300" b="1" u="sng" dirty="0">
                <a:solidFill>
                  <a:srgbClr val="000000"/>
                </a:solidFill>
                <a:effectLst/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Key Knowledge: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0"/>
              </a:spcAft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1. Geographical knowledge and skills: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What is a continent? What are the 7 continents and 5 oceans?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Locate the North and South poles.</a:t>
            </a: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Geographical Enquiry: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What does the weather look like in the UK? Does it look different in different parts of the world?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What is the different between weather and climate?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GB" sz="1300" dirty="0">
              <a:effectLst/>
              <a:latin typeface="Twinkl Precursive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r>
              <a:rPr lang="en-GB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3.</a:t>
            </a:r>
            <a:r>
              <a:rPr lang="en-GB" sz="13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Physical Geography:</a:t>
            </a: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300" dirty="0">
                <a:effectLst/>
                <a:latin typeface="Twinkl Precursive"/>
                <a:ea typeface="Times New Roman" panose="02020603050405020304" pitchFamily="18" charset="0"/>
              </a:rPr>
              <a:t>What is the difference between the desert and a rainforest? Can you name major biomes? Which animals are suited to certain biomes?</a:t>
            </a:r>
          </a:p>
          <a:p>
            <a:pPr marL="342900" lvl="0" indent="-342900">
              <a:lnSpc>
                <a:spcPct val="106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lnSpc>
                <a:spcPct val="106000"/>
              </a:lnSpc>
              <a:spcAft>
                <a:spcPts val="0"/>
              </a:spcAft>
            </a:pP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xmlns="" id="{7A9D6F22-1F79-490B-94C7-8D673E426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1337" y="710608"/>
            <a:ext cx="3868555" cy="2184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GB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7" name="Text Box 30">
            <a:extLst>
              <a:ext uri="{FF2B5EF4-FFF2-40B4-BE49-F238E27FC236}">
                <a16:creationId xmlns:a16="http://schemas.microsoft.com/office/drawing/2014/main" xmlns="" id="{87F678AD-BDA4-4A5D-88AD-9A5A101E13AC}"/>
              </a:ext>
            </a:extLst>
          </p:cNvPr>
          <p:cNvSpPr txBox="1"/>
          <p:nvPr/>
        </p:nvSpPr>
        <p:spPr>
          <a:xfrm>
            <a:off x="7018220" y="3134288"/>
            <a:ext cx="2756364" cy="18130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4AB5664-C2B1-44EE-A4E7-D6389FC573CD}"/>
              </a:ext>
            </a:extLst>
          </p:cNvPr>
          <p:cNvSpPr/>
          <p:nvPr/>
        </p:nvSpPr>
        <p:spPr>
          <a:xfrm>
            <a:off x="420209" y="187448"/>
            <a:ext cx="6096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>
                <a:solidFill>
                  <a:srgbClr val="2E74B5"/>
                </a:solidFill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Year 3 </a:t>
            </a:r>
            <a:r>
              <a:rPr lang="en-GB" b="1" dirty="0">
                <a:solidFill>
                  <a:srgbClr val="2E74B5"/>
                </a:solidFill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Knowledge Organiser: Geography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2000" b="1" dirty="0">
                <a:solidFill>
                  <a:srgbClr val="2E74B5"/>
                </a:solidFill>
                <a:effectLst/>
                <a:latin typeface="Twinkl Precursive"/>
                <a:ea typeface="Arial" panose="020B0604020202020204" pitchFamily="34" charset="0"/>
                <a:cs typeface="Arial" panose="020B0604020202020204" pitchFamily="34" charset="0"/>
              </a:rPr>
              <a:t>The Living Planet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A21FFEEA-534C-4594-BFB0-B03A5CE9869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74" y="710608"/>
            <a:ext cx="1355725" cy="596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Box 30">
            <a:extLst>
              <a:ext uri="{FF2B5EF4-FFF2-40B4-BE49-F238E27FC236}">
                <a16:creationId xmlns:a16="http://schemas.microsoft.com/office/drawing/2014/main" xmlns="" id="{987C7887-8730-454A-9126-CE34D16A1674}"/>
              </a:ext>
            </a:extLst>
          </p:cNvPr>
          <p:cNvSpPr txBox="1"/>
          <p:nvPr/>
        </p:nvSpPr>
        <p:spPr>
          <a:xfrm>
            <a:off x="8871492" y="4988617"/>
            <a:ext cx="3201899" cy="18130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GB" sz="1200" b="1">
                <a:effectLst/>
                <a:latin typeface="Twinkl Precursive"/>
                <a:ea typeface="Times New Roman" panose="02020603050405020304" pitchFamily="18" charset="0"/>
              </a:rPr>
              <a:t> 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 Box 6">
            <a:extLst>
              <a:ext uri="{FF2B5EF4-FFF2-40B4-BE49-F238E27FC236}">
                <a16:creationId xmlns:a16="http://schemas.microsoft.com/office/drawing/2014/main" xmlns="" id="{BA8A4E44-1797-4B4B-88EE-4C6C82B467A1}"/>
              </a:ext>
            </a:extLst>
          </p:cNvPr>
          <p:cNvSpPr txBox="1"/>
          <p:nvPr/>
        </p:nvSpPr>
        <p:spPr>
          <a:xfrm>
            <a:off x="7883669" y="234718"/>
            <a:ext cx="2159635" cy="4210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Map</a:t>
            </a:r>
            <a:r>
              <a:rPr lang="en-GB" sz="140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 of the World</a:t>
            </a:r>
            <a:endParaRPr lang="en-GB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AutoShape 2" descr="7 continents of the world and their countries">
            <a:extLst>
              <a:ext uri="{FF2B5EF4-FFF2-40B4-BE49-F238E27FC236}">
                <a16:creationId xmlns:a16="http://schemas.microsoft.com/office/drawing/2014/main" xmlns="" id="{48BC1A15-574F-45F4-8F12-B6EA6C6928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DC930AD0-1B08-4325-AA85-56871B41AC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6929" y="760815"/>
            <a:ext cx="3771438" cy="2084577"/>
          </a:xfrm>
          <a:prstGeom prst="rect">
            <a:avLst/>
          </a:prstGeom>
        </p:spPr>
      </p:pic>
      <p:sp>
        <p:nvSpPr>
          <p:cNvPr id="14" name="AutoShape 4" descr="Seven Continents Map - Geography Teaching Resources - Twinkl">
            <a:extLst>
              <a:ext uri="{FF2B5EF4-FFF2-40B4-BE49-F238E27FC236}">
                <a16:creationId xmlns:a16="http://schemas.microsoft.com/office/drawing/2014/main" xmlns="" id="{DCD9D1F5-4538-4BC7-97D6-B0D1CC33EF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0" name="Picture 6" descr="Biomes : Definition, Explanation, Examples, Types, List and Significance">
            <a:extLst>
              <a:ext uri="{FF2B5EF4-FFF2-40B4-BE49-F238E27FC236}">
                <a16:creationId xmlns:a16="http://schemas.microsoft.com/office/drawing/2014/main" xmlns="" id="{43C885DC-D4B8-471C-BA5A-4B8BC748AC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7" t="6498" r="8692" b="8152"/>
          <a:stretch/>
        </p:blipFill>
        <p:spPr bwMode="auto">
          <a:xfrm>
            <a:off x="8963486" y="5085987"/>
            <a:ext cx="2964077" cy="1541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6">
            <a:extLst>
              <a:ext uri="{FF2B5EF4-FFF2-40B4-BE49-F238E27FC236}">
                <a16:creationId xmlns:a16="http://schemas.microsoft.com/office/drawing/2014/main" xmlns="" id="{939B8D79-231D-4EF1-BB35-0C86ED02DFC7}"/>
              </a:ext>
            </a:extLst>
          </p:cNvPr>
          <p:cNvSpPr txBox="1"/>
          <p:nvPr/>
        </p:nvSpPr>
        <p:spPr>
          <a:xfrm>
            <a:off x="9848469" y="4429000"/>
            <a:ext cx="2159635" cy="4210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Biomes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xmlns="" id="{DD2F52C2-DD22-48D1-8445-1E10726DFEDB}"/>
              </a:ext>
            </a:extLst>
          </p:cNvPr>
          <p:cNvSpPr txBox="1"/>
          <p:nvPr/>
        </p:nvSpPr>
        <p:spPr>
          <a:xfrm>
            <a:off x="7280710" y="2934464"/>
            <a:ext cx="2159635" cy="42100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n-GB" sz="1400" b="1" dirty="0">
                <a:effectLst/>
                <a:latin typeface="Twinkl Precursive"/>
                <a:ea typeface="Times New Roman" panose="02020603050405020304" pitchFamily="18" charset="0"/>
                <a:cs typeface="Arial" panose="020B0604020202020204" pitchFamily="34" charset="0"/>
              </a:rPr>
              <a:t>Temperature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32" name="Picture 8" descr="Session 2: Units of measure: 5 Measuring temperature - OpenLearn - Open  University - FSM_1">
            <a:extLst>
              <a:ext uri="{FF2B5EF4-FFF2-40B4-BE49-F238E27FC236}">
                <a16:creationId xmlns:a16="http://schemas.microsoft.com/office/drawing/2014/main" xmlns="" id="{15B925A3-90A1-4B1A-9D88-D3C46592E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584" y="3410065"/>
            <a:ext cx="2159636" cy="1482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940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65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Times New Roman</vt:lpstr>
      <vt:lpstr>Twinkl Precursive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Mariena Wong</dc:creator>
  <cp:lastModifiedBy>T Hutton</cp:lastModifiedBy>
  <cp:revision>4</cp:revision>
  <dcterms:created xsi:type="dcterms:W3CDTF">2021-10-18T13:31:09Z</dcterms:created>
  <dcterms:modified xsi:type="dcterms:W3CDTF">2021-11-11T14:32:52Z</dcterms:modified>
</cp:coreProperties>
</file>