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D7106-198D-4C65-9113-2AFAE8B1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A239E4-A8F5-4201-AAA9-C745476A6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D2A05-5BDD-4801-8356-A12BD7382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EE5AF8-17D0-49CA-BA52-D64A88D78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E396D-F334-44C7-88E6-F801D0996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517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B87A-1CA7-4429-BAF4-E279C82C4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24254-81F7-407A-A144-13AD23DB7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B10DC-D2D1-48BC-8A7A-4124B3602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82387-047E-41E0-9165-C80F04835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66235-8987-4E29-9C36-990251F4A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36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822A8B-5689-4A1F-B487-9B36AAB33C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A7E0A1-69F6-469E-9386-3720AAB67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6F4B3-6DDD-48CC-B9FC-00E25B334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713B2-AC6F-4442-9DDC-8BBD7D00C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97490-148B-4AFF-865C-6D54C5EB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2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DBDEF-9756-4DAA-BF67-323F31929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F2D45-3C92-4A9B-A29C-A83339153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FC5B7-91AE-4312-93F9-505682DC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85947-9646-4D69-8C2F-4A91CAC1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7A23A-9188-4494-9EA9-E063FE85A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8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899EC-8F21-4893-9AAA-E439149AC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45C8C0-6843-4303-81DE-DE7C36408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2726A-E572-4CBA-BA1E-570F5821B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D160B-0EA2-4E8E-9864-285B27B4C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72B19-A254-4343-BA39-CF8FCD642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8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F880E-9309-4ABC-B1C5-1EF5014F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3BA0A-19E6-4D5B-8FB7-D3FC161D88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7577B-73A5-4F98-83BD-E9BBF8E05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B21AF-5A33-4B78-9676-DB2800080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A4204-97AC-4892-BF49-6E08BF76F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9A1A3-C480-494B-AE90-039D0EC0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57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BA507-F681-4AFC-BF40-A166CEB3B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2D24B-D502-4D17-870F-E35BE90E1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6ADB17-2EE9-4F75-A799-A3D6877D2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7748BF-65A1-4566-8CA2-2C7E34FB68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AC4715-FAC5-4D69-AD68-F5870ACE07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15D355-815A-4E32-BBEB-73C5798FC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14CF86-9E8C-4476-B863-338D568B6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265657-ECE3-4870-A3BA-F87CF89C7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23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F77FD-9A66-4DF1-8A67-2D75C5D9C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8EF10B-29BE-405D-87E0-F363DEE53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1F7BB1-E74A-413B-BE89-018706F77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DC13A8-5928-4531-9F02-231592A4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08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04F308-ABBB-4216-AEBD-30D366B52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6B84E1-E049-4EC7-A8C4-21A00DA9D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935E4-836A-4920-A71D-1F4F1E070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93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7E62A-EA32-4053-B8D2-752D0304F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54675-8DF7-4006-AB18-2E4C0282B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77FBC-E371-48AE-90DC-DFBBDAC17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3444B-B5D9-4C4D-B4E2-5A21E3364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1EC9B-112B-4360-8158-D1F208C1F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BEE4C-74E7-42D4-B80A-6620425D9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85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B1030-3492-40E9-AD70-CE5BFFA2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DFB807-D87D-4DDD-A2BF-2E05A38C91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0C6FE-DE6C-4618-B6DF-88894C764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B7077-855E-4EB5-B935-88AA34F4C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32147-C35C-4D12-A6F1-C0F2F47E1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790B0-6267-4704-8AFE-9D17529CC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99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539FD1-7174-48DA-B767-ACC7D067A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4BC6F-0146-4D02-8903-3EBA15A30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EC326-93DD-419F-ABAB-7C5ED93B4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D08CB-4E34-4002-ADF1-865C0D9027B6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3CB90-267D-4382-A21C-15AC330A9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17245-EFB9-4B5E-95D0-5CB10CF43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ED02E-AF44-4B8A-B43A-12186D1C8B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28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E235B-6829-4FA7-ADFF-E9CED73140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5EAF9E-EA55-401B-AF3D-F91097EDED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780973-6BEB-4515-9977-BF83CBE01F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94" t="20324" r="18228" b="6667"/>
          <a:stretch/>
        </p:blipFill>
        <p:spPr>
          <a:xfrm>
            <a:off x="656947" y="-9565"/>
            <a:ext cx="10715348" cy="6867565"/>
          </a:xfrm>
          <a:prstGeom prst="rect">
            <a:avLst/>
          </a:prstGeom>
        </p:spPr>
      </p:pic>
      <p:sp>
        <p:nvSpPr>
          <p:cNvPr id="6" name="Text Box 5">
            <a:extLst>
              <a:ext uri="{FF2B5EF4-FFF2-40B4-BE49-F238E27FC236}">
                <a16:creationId xmlns:a16="http://schemas.microsoft.com/office/drawing/2014/main" id="{E3F80CCD-EB0D-4F0D-9870-56209281A669}"/>
              </a:ext>
            </a:extLst>
          </p:cNvPr>
          <p:cNvSpPr txBox="1"/>
          <p:nvPr/>
        </p:nvSpPr>
        <p:spPr>
          <a:xfrm>
            <a:off x="3124200" y="903848"/>
            <a:ext cx="4341920" cy="57544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1400" b="1" u="sng" dirty="0">
                <a:solidFill>
                  <a:srgbClr val="000000"/>
                </a:solidFill>
                <a:effectLst/>
                <a:latin typeface="XCCW Joined 1a" panose="03050602040000000000" pitchFamily="66" charset="0"/>
                <a:ea typeface="Arial" panose="020B0604020202020204" pitchFamily="34" charset="0"/>
                <a:cs typeface="Arial" panose="020B0604020202020204" pitchFamily="34" charset="0"/>
              </a:rPr>
              <a:t>Key Knowledge:</a:t>
            </a:r>
            <a:endParaRPr lang="en-GB" sz="1400" dirty="0">
              <a:effectLst/>
              <a:latin typeface="XCCW Joined 1a" panose="03050602040000000000" pitchFamily="66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600" dirty="0">
                <a:effectLst/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When did the Romans invade Britain? Were they successful? </a:t>
            </a:r>
            <a:r>
              <a:rPr lang="en-GB" sz="16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Who ruled Italy during these invasions?</a:t>
            </a: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endParaRPr lang="en-GB" sz="1600" dirty="0">
              <a:effectLst/>
              <a:latin typeface="XCCW Joined 1a" panose="03050602040000000000" pitchFamily="66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600" dirty="0">
                <a:effectLst/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How has life changed after they invaded Britain? </a:t>
            </a:r>
            <a:r>
              <a:rPr lang="en-GB" sz="16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Are there </a:t>
            </a:r>
            <a:r>
              <a:rPr lang="en-GB" sz="1600" dirty="0">
                <a:effectLst/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similarities </a:t>
            </a:r>
            <a:r>
              <a:rPr lang="en-GB" sz="16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and differences in past and present </a:t>
            </a:r>
            <a:r>
              <a:rPr lang="en-GB" sz="1600" dirty="0">
                <a:effectLst/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lifestyle?</a:t>
            </a: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endParaRPr lang="en-GB" sz="1600" dirty="0">
              <a:effectLst/>
              <a:latin typeface="XCCW Joined 1a" panose="03050602040000000000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600" dirty="0">
                <a:effectLst/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How did the Romans impact how we live today? What technologies and developments did they </a:t>
            </a:r>
            <a:r>
              <a:rPr lang="en-GB" sz="16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bring to Britain?</a:t>
            </a:r>
            <a:r>
              <a:rPr lang="en-GB" sz="1600" dirty="0">
                <a:effectLst/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endParaRPr lang="en-GB" sz="1600" dirty="0">
              <a:effectLst/>
              <a:latin typeface="XCCW Joined 1a" panose="03050602040000000000" pitchFamily="66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6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Why was Hadrian’s wall built? Who built the wall? Why were there turrets, forts and milecastles? Why is Vindolanda significant?</a:t>
            </a:r>
            <a:endParaRPr lang="en-GB" sz="1600" dirty="0">
              <a:effectLst/>
              <a:latin typeface="XCCW Joined 1a" panose="03050602040000000000" pitchFamily="66" charset="0"/>
              <a:ea typeface="Times New Roman" panose="02020603050405020304" pitchFamily="18" charset="0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7FE7878D-2123-48CE-8DFD-5BF60C21C482}"/>
              </a:ext>
            </a:extLst>
          </p:cNvPr>
          <p:cNvSpPr txBox="1"/>
          <p:nvPr/>
        </p:nvSpPr>
        <p:spPr>
          <a:xfrm>
            <a:off x="744806" y="2187766"/>
            <a:ext cx="2291536" cy="447048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GB" sz="1600" b="1" u="sng" dirty="0">
                <a:solidFill>
                  <a:srgbClr val="000000"/>
                </a:solidFill>
                <a:effectLst/>
                <a:latin typeface="XCCW Joined 1a" panose="03050602040000000000" pitchFamily="66" charset="0"/>
                <a:ea typeface="Arial" panose="020B0604020202020204" pitchFamily="34" charset="0"/>
                <a:cs typeface="Arial" panose="020B0604020202020204" pitchFamily="34" charset="0"/>
              </a:rPr>
              <a:t>Vocabulary</a:t>
            </a:r>
            <a:endParaRPr lang="en-GB" sz="1600" dirty="0">
              <a:effectLst/>
              <a:latin typeface="XCCW Joined 1a" panose="03050602040000000000" pitchFamily="66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Romans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Soldiers/ military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Emperor Hadrian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Celts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Tribes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Money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Wealth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BC Before Christ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AD Anno Domini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vindolanda roman fort">
            <a:extLst>
              <a:ext uri="{FF2B5EF4-FFF2-40B4-BE49-F238E27FC236}">
                <a16:creationId xmlns:a16="http://schemas.microsoft.com/office/drawing/2014/main" id="{A024E1F4-11B7-4C45-B063-D734115DF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2553" y="3170918"/>
            <a:ext cx="1458117" cy="1312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quaducts">
            <a:extLst>
              <a:ext uri="{FF2B5EF4-FFF2-40B4-BE49-F238E27FC236}">
                <a16:creationId xmlns:a16="http://schemas.microsoft.com/office/drawing/2014/main" id="{CC35816A-0968-4DC6-93BA-C7A8A8D20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580" y="2845573"/>
            <a:ext cx="1157288" cy="115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urrets">
            <a:extLst>
              <a:ext uri="{FF2B5EF4-FFF2-40B4-BE49-F238E27FC236}">
                <a16:creationId xmlns:a16="http://schemas.microsoft.com/office/drawing/2014/main" id="{EC19E447-3EBD-4561-B75F-B3F1ACB06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645" y="903847"/>
            <a:ext cx="1614706" cy="1312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14">
            <a:extLst>
              <a:ext uri="{FF2B5EF4-FFF2-40B4-BE49-F238E27FC236}">
                <a16:creationId xmlns:a16="http://schemas.microsoft.com/office/drawing/2014/main" id="{D0E7099F-1301-40CC-B260-85841FCF60AD}"/>
              </a:ext>
            </a:extLst>
          </p:cNvPr>
          <p:cNvSpPr txBox="1"/>
          <p:nvPr/>
        </p:nvSpPr>
        <p:spPr>
          <a:xfrm>
            <a:off x="9403876" y="652087"/>
            <a:ext cx="772982" cy="2828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</a:t>
            </a:r>
          </a:p>
        </p:txBody>
      </p:sp>
      <p:pic>
        <p:nvPicPr>
          <p:cNvPr id="1032" name="Picture 8" descr="Image result for fort romans">
            <a:extLst>
              <a:ext uri="{FF2B5EF4-FFF2-40B4-BE49-F238E27FC236}">
                <a16:creationId xmlns:a16="http://schemas.microsoft.com/office/drawing/2014/main" id="{A4ED6C99-462F-440B-8AC8-62B9593AA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260" y="1063465"/>
            <a:ext cx="1931120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hadrians wall">
            <a:extLst>
              <a:ext uri="{FF2B5EF4-FFF2-40B4-BE49-F238E27FC236}">
                <a16:creationId xmlns:a16="http://schemas.microsoft.com/office/drawing/2014/main" id="{5C8CF3B6-1ECE-46E7-AD9C-7E839D426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978" y="4896882"/>
            <a:ext cx="2360003" cy="157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13">
            <a:extLst>
              <a:ext uri="{FF2B5EF4-FFF2-40B4-BE49-F238E27FC236}">
                <a16:creationId xmlns:a16="http://schemas.microsoft.com/office/drawing/2014/main" id="{256F128F-8E62-49AF-871B-997F91ADE828}"/>
              </a:ext>
            </a:extLst>
          </p:cNvPr>
          <p:cNvSpPr txBox="1"/>
          <p:nvPr/>
        </p:nvSpPr>
        <p:spPr>
          <a:xfrm>
            <a:off x="914380" y="183272"/>
            <a:ext cx="6021705" cy="690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rgbClr val="2E74B5"/>
                </a:solidFill>
                <a:effectLst/>
                <a:latin typeface="Twinkl Cursive Looped" panose="02000000000000000000" pitchFamily="2" charset="0"/>
                <a:ea typeface="Arial" panose="020B0604020202020204" pitchFamily="34" charset="0"/>
                <a:cs typeface="Arial" panose="020B0604020202020204" pitchFamily="34" charset="0"/>
              </a:rPr>
              <a:t>Year 3 Knowledge Organiser: History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rgbClr val="2E74B5"/>
                </a:solidFill>
                <a:effectLst/>
                <a:latin typeface="Twinkl Cursive Looped" panose="02000000000000000000" pitchFamily="2" charset="0"/>
                <a:ea typeface="Arial" panose="020B0604020202020204" pitchFamily="34" charset="0"/>
                <a:cs typeface="Arial" panose="020B0604020202020204" pitchFamily="34" charset="0"/>
              </a:rPr>
              <a:t>Romans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457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E235B-6829-4FA7-ADFF-E9CED73140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5EAF9E-EA55-401B-AF3D-F91097EDED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780973-6BEB-4515-9977-BF83CBE01F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94" t="20324" r="18228" b="6667"/>
          <a:stretch/>
        </p:blipFill>
        <p:spPr>
          <a:xfrm>
            <a:off x="656947" y="-9565"/>
            <a:ext cx="10715348" cy="6867565"/>
          </a:xfrm>
          <a:prstGeom prst="rect">
            <a:avLst/>
          </a:prstGeom>
        </p:spPr>
      </p:pic>
      <p:sp>
        <p:nvSpPr>
          <p:cNvPr id="6" name="Text Box 5">
            <a:extLst>
              <a:ext uri="{FF2B5EF4-FFF2-40B4-BE49-F238E27FC236}">
                <a16:creationId xmlns:a16="http://schemas.microsoft.com/office/drawing/2014/main" id="{E3F80CCD-EB0D-4F0D-9870-56209281A669}"/>
              </a:ext>
            </a:extLst>
          </p:cNvPr>
          <p:cNvSpPr txBox="1"/>
          <p:nvPr/>
        </p:nvSpPr>
        <p:spPr>
          <a:xfrm>
            <a:off x="3124200" y="903848"/>
            <a:ext cx="4341920" cy="57544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1100" b="1" u="sng" dirty="0">
                <a:solidFill>
                  <a:srgbClr val="000000"/>
                </a:solidFill>
                <a:effectLst/>
                <a:latin typeface="Twinkl Cursive Looped"/>
                <a:ea typeface="Arial" panose="020B0604020202020204" pitchFamily="34" charset="0"/>
                <a:cs typeface="Arial" panose="020B0604020202020204" pitchFamily="34" charset="0"/>
              </a:rPr>
              <a:t>Key Knowledge: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1200" b="1" dirty="0">
                <a:effectLst/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Chronological understanding:</a:t>
            </a:r>
            <a:r>
              <a:rPr lang="en-GB" sz="1200" dirty="0">
                <a:effectLst/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 When did the Romans invade Britain? </a:t>
            </a:r>
            <a:r>
              <a:rPr lang="en-GB" sz="1200" dirty="0"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Who ruled Italy during these invasions?</a:t>
            </a: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1200" b="1" dirty="0">
                <a:effectLst/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Historical enquiry:</a:t>
            </a:r>
            <a:r>
              <a:rPr lang="en-GB" sz="1200" dirty="0">
                <a:effectLst/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 How has life changed after they invaded Britain? </a:t>
            </a: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endParaRPr lang="en-GB" sz="1200" dirty="0">
              <a:effectLst/>
              <a:latin typeface="Twinkl Cursive Looped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1200" b="1" dirty="0">
                <a:effectLst/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Knowledge and understanding of events, people and changes in the past:</a:t>
            </a:r>
            <a:r>
              <a:rPr lang="en-GB" sz="1200" dirty="0">
                <a:effectLst/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 What did the Romans bring with them to Britain? Where is Italy and Britain?</a:t>
            </a: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0" indent="-228600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1200" b="1" dirty="0">
                <a:effectLst/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Knowledge and understanding of events, people and changes in the past:</a:t>
            </a:r>
            <a:r>
              <a:rPr lang="en-GB" sz="1200" dirty="0">
                <a:effectLst/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200" dirty="0">
                <a:latin typeface="Twinkl Cursive Looped"/>
                <a:ea typeface="Times New Roman" panose="02020603050405020304" pitchFamily="18" charset="0"/>
                <a:cs typeface="Arial" panose="020B0604020202020204" pitchFamily="34" charset="0"/>
              </a:rPr>
              <a:t>Why was Hadrian’s wall built? Who built the wall?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7FE7878D-2123-48CE-8DFD-5BF60C21C482}"/>
              </a:ext>
            </a:extLst>
          </p:cNvPr>
          <p:cNvSpPr txBox="1"/>
          <p:nvPr/>
        </p:nvSpPr>
        <p:spPr>
          <a:xfrm>
            <a:off x="744806" y="2187767"/>
            <a:ext cx="2291536" cy="44843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GB" sz="1100" b="1" u="sng" dirty="0">
                <a:solidFill>
                  <a:srgbClr val="000000"/>
                </a:solidFill>
                <a:effectLst/>
                <a:latin typeface="Twinkl Cursive Looped"/>
                <a:ea typeface="Arial" panose="020B0604020202020204" pitchFamily="34" charset="0"/>
                <a:cs typeface="Arial" panose="020B0604020202020204" pitchFamily="34" charset="0"/>
              </a:rPr>
              <a:t>Vocabulary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Soldiers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Emperor Hadrian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Tribes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Money</a:t>
            </a:r>
            <a:endParaRPr lang="en-GB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BC Before Christ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 Anno Domini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vindolanda roman fort">
            <a:extLst>
              <a:ext uri="{FF2B5EF4-FFF2-40B4-BE49-F238E27FC236}">
                <a16:creationId xmlns:a16="http://schemas.microsoft.com/office/drawing/2014/main" id="{A024E1F4-11B7-4C45-B063-D734115DF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2553" y="3170918"/>
            <a:ext cx="1458117" cy="1312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quaducts">
            <a:extLst>
              <a:ext uri="{FF2B5EF4-FFF2-40B4-BE49-F238E27FC236}">
                <a16:creationId xmlns:a16="http://schemas.microsoft.com/office/drawing/2014/main" id="{CC35816A-0968-4DC6-93BA-C7A8A8D20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580" y="2845573"/>
            <a:ext cx="1157288" cy="115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urrets">
            <a:extLst>
              <a:ext uri="{FF2B5EF4-FFF2-40B4-BE49-F238E27FC236}">
                <a16:creationId xmlns:a16="http://schemas.microsoft.com/office/drawing/2014/main" id="{EC19E447-3EBD-4561-B75F-B3F1ACB06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645" y="903847"/>
            <a:ext cx="1614706" cy="1312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14">
            <a:extLst>
              <a:ext uri="{FF2B5EF4-FFF2-40B4-BE49-F238E27FC236}">
                <a16:creationId xmlns:a16="http://schemas.microsoft.com/office/drawing/2014/main" id="{D0E7099F-1301-40CC-B260-85841FCF60AD}"/>
              </a:ext>
            </a:extLst>
          </p:cNvPr>
          <p:cNvSpPr txBox="1"/>
          <p:nvPr/>
        </p:nvSpPr>
        <p:spPr>
          <a:xfrm>
            <a:off x="9403876" y="652087"/>
            <a:ext cx="772982" cy="2828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</a:t>
            </a:r>
          </a:p>
        </p:txBody>
      </p:sp>
      <p:pic>
        <p:nvPicPr>
          <p:cNvPr id="1032" name="Picture 8" descr="Image result for fort romans">
            <a:extLst>
              <a:ext uri="{FF2B5EF4-FFF2-40B4-BE49-F238E27FC236}">
                <a16:creationId xmlns:a16="http://schemas.microsoft.com/office/drawing/2014/main" id="{A4ED6C99-462F-440B-8AC8-62B9593AA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260" y="1063465"/>
            <a:ext cx="1931120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hadrians wall">
            <a:extLst>
              <a:ext uri="{FF2B5EF4-FFF2-40B4-BE49-F238E27FC236}">
                <a16:creationId xmlns:a16="http://schemas.microsoft.com/office/drawing/2014/main" id="{5C8CF3B6-1ECE-46E7-AD9C-7E839D426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978" y="4896882"/>
            <a:ext cx="2360003" cy="157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13">
            <a:extLst>
              <a:ext uri="{FF2B5EF4-FFF2-40B4-BE49-F238E27FC236}">
                <a16:creationId xmlns:a16="http://schemas.microsoft.com/office/drawing/2014/main" id="{256F128F-8E62-49AF-871B-997F91ADE828}"/>
              </a:ext>
            </a:extLst>
          </p:cNvPr>
          <p:cNvSpPr txBox="1"/>
          <p:nvPr/>
        </p:nvSpPr>
        <p:spPr>
          <a:xfrm>
            <a:off x="914380" y="183272"/>
            <a:ext cx="6021705" cy="690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rgbClr val="2E74B5"/>
                </a:solidFill>
                <a:effectLst/>
                <a:latin typeface="Twinkl Cursive Looped" panose="02000000000000000000" pitchFamily="2" charset="0"/>
                <a:ea typeface="Arial" panose="020B0604020202020204" pitchFamily="34" charset="0"/>
                <a:cs typeface="Arial" panose="020B0604020202020204" pitchFamily="34" charset="0"/>
              </a:rPr>
              <a:t>Year 3 Knowledge Organiser: History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rgbClr val="2E74B5"/>
                </a:solidFill>
                <a:effectLst/>
                <a:latin typeface="Twinkl Cursive Looped" panose="02000000000000000000" pitchFamily="2" charset="0"/>
                <a:ea typeface="Arial" panose="020B0604020202020204" pitchFamily="34" charset="0"/>
                <a:cs typeface="Arial" panose="020B0604020202020204" pitchFamily="34" charset="0"/>
              </a:rPr>
              <a:t>Romans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475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219</Words>
  <Application>Microsoft Office PowerPoint</Application>
  <PresentationFormat>Widescreen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Twinkl Cursive Looped</vt:lpstr>
      <vt:lpstr>XCCW Joined 1a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Mariena Wong</dc:creator>
  <cp:lastModifiedBy>Toby Hutton</cp:lastModifiedBy>
  <cp:revision>3</cp:revision>
  <dcterms:created xsi:type="dcterms:W3CDTF">2022-04-25T13:31:06Z</dcterms:created>
  <dcterms:modified xsi:type="dcterms:W3CDTF">2022-05-03T13:32:30Z</dcterms:modified>
</cp:coreProperties>
</file>