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06B8-99B8-427F-B6CC-F75DB2B8B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70572-B03B-4106-AADD-4D734E587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B033-7EE9-4BAE-BACD-0034366A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AAA7-42B7-43EF-BD65-4C5195C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422A8-BDEE-484D-BF80-7EABB321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0DDB-E07E-404A-B7AC-B0415BCB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879D8-988A-4532-9578-B6620768C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2C449-A8C5-420A-921C-6B9F8F6B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1D1B6-9E6D-4D31-83C5-B9FE4117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5D5-657B-4145-BCBA-63ACC6E4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8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C12F1-F170-4298-8D86-BA2108E61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EE1D6-4EEC-43C9-A017-A7028DBC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3F1A-5F35-4654-B834-C1E3BFA7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442B-318E-476E-974A-12394147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C13A-32C2-485E-A687-5381609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4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CA1B-CA37-462A-A6BB-9E9360B0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45E7-087B-400C-B3AC-BBB49DD76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D17DA-E0E7-41C5-A450-B389FF23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8D73-C87C-470A-B921-FE427569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89AD-8752-4233-AF05-36A6BCBB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0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4894-73EB-490B-8BF4-F4B943A1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C353-2754-4D7C-8531-2C104BAAE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8440B-C95D-41A2-9C64-D910011A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2139-4022-4B74-B7CB-86F3B2B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56B06-544E-44E1-B905-D3B8800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018A-6B8C-4748-81EF-DFCA93F2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196A-F817-480C-9FF9-FD2823AAE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345D8-CEA3-47F8-9803-1D5BF864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FFDD1-8629-47A8-B0D9-2E6563CE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E4EA-65D5-45F2-B2FB-ABC3506E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6B7B-D5B4-42AA-84BA-3E9E24DC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7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F04E-6403-4949-A628-89DD9219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729B4-C40C-4DE9-9ED1-2FB00DEE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B39C0-B5F8-40C0-BF78-7D72C8F6A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16D2F-B190-4A8C-B23E-ED112E067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80B39-B964-4EED-867B-741110E7E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D7947-204F-418B-AEE7-DBDE7F86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13201-D24C-4682-80F7-6EC42EF3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3E96A-7943-4175-A60D-FD137F47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9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D61A-877F-4FAB-A7E9-8624F1E9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2DC85-F477-4270-BF91-2BA87A39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A3AF-8697-4905-BC21-817DDA43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97409-4DB4-4A5C-9CA5-0F1CC788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6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167DA-15E1-4127-A04B-A7837659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0205C-6D89-43D3-A80C-8DFB634D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08CE8-7650-4C94-AD13-A62CBE07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2535-5DE8-4C74-94BB-672CB919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C52D-4B20-465A-8FCB-482AD27D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EBA16-1F2E-45AC-94AA-B45E0DB30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CD584-452F-4643-A416-A62AF64D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30B8B-86A2-4256-9B7B-D979F659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C664-863B-4518-AD58-744B38C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5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0CE9-B6B8-4867-9AD5-7F220329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DCB5D-66E7-4599-96B4-940CA301B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2C8EB-B855-49D2-BF2A-3450F3E9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E8EA7-E7C3-4354-89BE-E317B404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A8587-F624-42D6-9C8C-75B7B5AE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4740-214C-4E1F-8625-D04726D8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3AE91-C817-4237-8BB0-01BE5A57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E23AB-F0B1-4DD8-9EA5-88A3E0360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7B9-9DB3-4B25-ABC6-B0DEA7714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9B5F-BC31-4D14-8332-A9B423B00C92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B962-A4A7-4506-9FFA-49346E18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DA39-B20F-464D-BFFF-566484131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C344-419C-4BBB-B5EC-234EC25D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id="{77F11564-63C4-4C6D-8C71-1AC938E29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93832"/>
              </p:ext>
            </p:extLst>
          </p:nvPr>
        </p:nvGraphicFramePr>
        <p:xfrm>
          <a:off x="7450134" y="780478"/>
          <a:ext cx="4580744" cy="32307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80744">
                  <a:extLst>
                    <a:ext uri="{9D8B030D-6E8A-4147-A177-3AD203B41FA5}">
                      <a16:colId xmlns:a16="http://schemas.microsoft.com/office/drawing/2014/main" val="1497626711"/>
                    </a:ext>
                  </a:extLst>
                </a:gridCol>
              </a:tblGrid>
              <a:tr h="64427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Twinkl" pitchFamily="2" charset="0"/>
                        </a:rPr>
                        <a:t>Why is Grace Darling considered a significant person?  What did she do?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68835"/>
                  </a:ext>
                </a:extLst>
              </a:tr>
              <a:tr h="2586461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612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E8249D-D980-43D4-BA05-BD1BD777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29677"/>
              </p:ext>
            </p:extLst>
          </p:nvPr>
        </p:nvGraphicFramePr>
        <p:xfrm>
          <a:off x="3863554" y="780478"/>
          <a:ext cx="3508995" cy="58942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08995">
                  <a:extLst>
                    <a:ext uri="{9D8B030D-6E8A-4147-A177-3AD203B41FA5}">
                      <a16:colId xmlns:a16="http://schemas.microsoft.com/office/drawing/2014/main" val="360675184"/>
                    </a:ext>
                  </a:extLst>
                </a:gridCol>
              </a:tblGrid>
              <a:tr h="39256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Twinkl" pitchFamily="2" charset="0"/>
                        </a:rPr>
                        <a:t>What was her life like?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19127"/>
                  </a:ext>
                </a:extLst>
              </a:tr>
              <a:tr h="55016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13733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3C5529B1-2A3E-47A4-B4A1-954F5D28C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82120"/>
              </p:ext>
            </p:extLst>
          </p:nvPr>
        </p:nvGraphicFramePr>
        <p:xfrm>
          <a:off x="443715" y="3529923"/>
          <a:ext cx="3298751" cy="31260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98751">
                  <a:extLst>
                    <a:ext uri="{9D8B030D-6E8A-4147-A177-3AD203B41FA5}">
                      <a16:colId xmlns:a16="http://schemas.microsoft.com/office/drawing/2014/main" val="2372358003"/>
                    </a:ext>
                  </a:extLst>
                </a:gridCol>
              </a:tblGrid>
              <a:tr h="297798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Twinkl" pitchFamily="2" charset="0"/>
                        </a:rPr>
                        <a:t>Where did she live?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68835"/>
                  </a:ext>
                </a:extLst>
              </a:tr>
              <a:tr h="2790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Twinkl" pitchFamily="2" charset="0"/>
                      </a:endParaRPr>
                    </a:p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296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20C763-3E7C-40DE-B17D-960D68A76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77" y="348120"/>
            <a:ext cx="9926319" cy="4369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500" dirty="0">
                <a:latin typeface="Twinkl" pitchFamily="2" charset="0"/>
              </a:rPr>
              <a:t>Year 1 Knowledge Organiser – History</a:t>
            </a:r>
            <a:br>
              <a:rPr lang="en-GB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itchFamily="2" charset="0"/>
              </a:rPr>
            </a:br>
            <a:r>
              <a:rPr lang="en-GB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itchFamily="2" charset="0"/>
              </a:rPr>
              <a:t> Grace Darling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BAF0D-D1D4-42BE-B477-57AB6AF0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" y="69808"/>
            <a:ext cx="1553123" cy="68236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564F548-A642-446B-AB32-B84A57FE5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6943"/>
              </p:ext>
            </p:extLst>
          </p:nvPr>
        </p:nvGraphicFramePr>
        <p:xfrm>
          <a:off x="440735" y="752177"/>
          <a:ext cx="3298752" cy="26768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98752">
                  <a:extLst>
                    <a:ext uri="{9D8B030D-6E8A-4147-A177-3AD203B41FA5}">
                      <a16:colId xmlns:a16="http://schemas.microsoft.com/office/drawing/2014/main" val="1497626711"/>
                    </a:ext>
                  </a:extLst>
                </a:gridCol>
              </a:tblGrid>
              <a:tr h="351912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Twinkl" pitchFamily="2" charset="0"/>
                        </a:rPr>
                        <a:t>Who was Grace Darling?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68835"/>
                  </a:ext>
                </a:extLst>
              </a:tr>
              <a:tr h="2324911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6125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CD584C2-3A57-4540-BCD1-781ACE433A03}"/>
              </a:ext>
            </a:extLst>
          </p:cNvPr>
          <p:cNvSpPr txBox="1"/>
          <p:nvPr/>
        </p:nvSpPr>
        <p:spPr>
          <a:xfrm>
            <a:off x="2126848" y="1211197"/>
            <a:ext cx="15285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Born 24</a:t>
            </a:r>
            <a:r>
              <a:rPr lang="en-GB" baseline="30000" dirty="0">
                <a:latin typeface="Twinkl" pitchFamily="2" charset="0"/>
              </a:rPr>
              <a:t>th</a:t>
            </a:r>
            <a:r>
              <a:rPr lang="en-GB" dirty="0">
                <a:latin typeface="Twinkl" pitchFamily="2" charset="0"/>
              </a:rPr>
              <a:t> November 1815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4A9F33-AFAD-4D48-A925-897E3181EC28}"/>
              </a:ext>
            </a:extLst>
          </p:cNvPr>
          <p:cNvSpPr txBox="1"/>
          <p:nvPr/>
        </p:nvSpPr>
        <p:spPr>
          <a:xfrm>
            <a:off x="2109707" y="2235450"/>
            <a:ext cx="15238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Died 20</a:t>
            </a:r>
            <a:r>
              <a:rPr lang="en-GB" baseline="30000" dirty="0">
                <a:latin typeface="Twinkl" pitchFamily="2" charset="0"/>
              </a:rPr>
              <a:t>th</a:t>
            </a:r>
            <a:r>
              <a:rPr lang="en-GB" dirty="0">
                <a:latin typeface="Twinkl" pitchFamily="2" charset="0"/>
              </a:rPr>
              <a:t> October 1842 (age 26)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FBD68FA-FD0C-42E5-BA51-56AF80D92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20458"/>
              </p:ext>
            </p:extLst>
          </p:nvPr>
        </p:nvGraphicFramePr>
        <p:xfrm>
          <a:off x="7478163" y="4066958"/>
          <a:ext cx="4552715" cy="26418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52715">
                  <a:extLst>
                    <a:ext uri="{9D8B030D-6E8A-4147-A177-3AD203B41FA5}">
                      <a16:colId xmlns:a16="http://schemas.microsoft.com/office/drawing/2014/main" val="3662418722"/>
                    </a:ext>
                  </a:extLst>
                </a:gridCol>
              </a:tblGrid>
              <a:tr h="285659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itchFamily="2" charset="0"/>
                        </a:rPr>
                        <a:t>How is she remembered?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94018"/>
                  </a:ext>
                </a:extLst>
              </a:tr>
              <a:tr h="2306530"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7198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9EF8017-4DF2-47CF-BDD2-2117CCC6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6" y="1279490"/>
            <a:ext cx="1420680" cy="19953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854AE23-BDD0-4C4D-95E0-1F23649D00FD}"/>
              </a:ext>
            </a:extLst>
          </p:cNvPr>
          <p:cNvSpPr txBox="1"/>
          <p:nvPr/>
        </p:nvSpPr>
        <p:spPr>
          <a:xfrm>
            <a:off x="538915" y="5886888"/>
            <a:ext cx="13781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Longstone Lighthouse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C4BBE74-CDC2-4F66-A7FD-23D24E67E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45"/>
          <a:stretch/>
        </p:blipFill>
        <p:spPr>
          <a:xfrm>
            <a:off x="459435" y="4079270"/>
            <a:ext cx="1452450" cy="17275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D579C5A-CA6C-4379-B1F4-0A50C11069BE}"/>
              </a:ext>
            </a:extLst>
          </p:cNvPr>
          <p:cNvSpPr txBox="1"/>
          <p:nvPr/>
        </p:nvSpPr>
        <p:spPr>
          <a:xfrm>
            <a:off x="1833565" y="3956087"/>
            <a:ext cx="190592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The </a:t>
            </a:r>
            <a:r>
              <a:rPr lang="en-GB" dirty="0" err="1">
                <a:latin typeface="Twinkl" pitchFamily="2" charset="0"/>
              </a:rPr>
              <a:t>Farne</a:t>
            </a:r>
            <a:r>
              <a:rPr lang="en-GB" dirty="0">
                <a:latin typeface="Twinkl" pitchFamily="2" charset="0"/>
              </a:rPr>
              <a:t> Islands, off the Northumberland Coast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EA4E92-7090-4B3B-899C-21BDDB3BF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479" y="5351483"/>
            <a:ext cx="1686594" cy="1200329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7C78450F-D288-4396-A03D-85E3EB3CDA2C}"/>
              </a:ext>
            </a:extLst>
          </p:cNvPr>
          <p:cNvSpPr/>
          <p:nvPr/>
        </p:nvSpPr>
        <p:spPr>
          <a:xfrm rot="7887039" flipV="1">
            <a:off x="1499684" y="4513531"/>
            <a:ext cx="411142" cy="230190"/>
          </a:xfrm>
          <a:prstGeom prst="rightArrow">
            <a:avLst>
              <a:gd name="adj1" fmla="val 4970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204D16E-2BD1-4DFA-B21B-8273CB4E0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966" y="1221777"/>
            <a:ext cx="1174403" cy="15057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F936D9-CF42-4DE4-B403-4F5E991F7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182" y="4409461"/>
            <a:ext cx="2523475" cy="182840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1CC024B-E57C-4EEE-B2BE-18B98E423807}"/>
              </a:ext>
            </a:extLst>
          </p:cNvPr>
          <p:cNvSpPr txBox="1"/>
          <p:nvPr/>
        </p:nvSpPr>
        <p:spPr>
          <a:xfrm>
            <a:off x="3899948" y="6132979"/>
            <a:ext cx="34362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No one else lived on the island,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33277B-1397-49DF-B307-1FFBF2661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711" y="2821920"/>
            <a:ext cx="2380938" cy="16403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1873C3F-EA13-4C13-98AC-21C8A6AC36E6}"/>
              </a:ext>
            </a:extLst>
          </p:cNvPr>
          <p:cNvSpPr txBox="1"/>
          <p:nvPr/>
        </p:nvSpPr>
        <p:spPr>
          <a:xfrm>
            <a:off x="3987144" y="2120691"/>
            <a:ext cx="20768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Her mother was called </a:t>
            </a:r>
            <a:r>
              <a:rPr lang="en-GB" dirty="0" err="1">
                <a:latin typeface="Twinkl" pitchFamily="2" charset="0"/>
              </a:rPr>
              <a:t>Thomasin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343025-C596-46C9-B788-50FDD7B5C24D}"/>
              </a:ext>
            </a:extLst>
          </p:cNvPr>
          <p:cNvSpPr txBox="1"/>
          <p:nvPr/>
        </p:nvSpPr>
        <p:spPr>
          <a:xfrm>
            <a:off x="3970166" y="2840774"/>
            <a:ext cx="102798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Grace had 4 brothers and 4 sisters.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923F93-9AEF-4F65-BFF9-A429E5DC9C0A}"/>
              </a:ext>
            </a:extLst>
          </p:cNvPr>
          <p:cNvSpPr txBox="1"/>
          <p:nvPr/>
        </p:nvSpPr>
        <p:spPr>
          <a:xfrm>
            <a:off x="3991575" y="1173690"/>
            <a:ext cx="20817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Grace’s father, William was the lighthouse keeper.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DDE95A1-F08B-4A3A-807E-295620F12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3781" y="1672862"/>
            <a:ext cx="1840571" cy="105470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4AEE18-B5DE-4862-AD25-6D24A08ECD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8781" y="1665716"/>
            <a:ext cx="1516959" cy="14221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139A2F-AC5A-4607-8358-5CC4A2B3A29A}"/>
              </a:ext>
            </a:extLst>
          </p:cNvPr>
          <p:cNvSpPr txBox="1"/>
          <p:nvPr/>
        </p:nvSpPr>
        <p:spPr>
          <a:xfrm>
            <a:off x="7493638" y="1413633"/>
            <a:ext cx="1735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S.S. Forfarshire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644EFC-8EAE-4AFC-9BCF-AA2D2125FFA4}"/>
              </a:ext>
            </a:extLst>
          </p:cNvPr>
          <p:cNvSpPr txBox="1"/>
          <p:nvPr/>
        </p:nvSpPr>
        <p:spPr>
          <a:xfrm>
            <a:off x="9427983" y="1443612"/>
            <a:ext cx="25016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7</a:t>
            </a:r>
            <a:r>
              <a:rPr lang="en-GB" baseline="30000" dirty="0">
                <a:latin typeface="Twinkl" pitchFamily="2" charset="0"/>
              </a:rPr>
              <a:t>th</a:t>
            </a:r>
            <a:r>
              <a:rPr lang="en-GB" dirty="0">
                <a:latin typeface="Twinkl" pitchFamily="2" charset="0"/>
              </a:rPr>
              <a:t> September 1838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38BB19-9C71-43BB-A2EB-1CEB17A7BDED}"/>
              </a:ext>
            </a:extLst>
          </p:cNvPr>
          <p:cNvSpPr txBox="1"/>
          <p:nvPr/>
        </p:nvSpPr>
        <p:spPr>
          <a:xfrm>
            <a:off x="10664456" y="1901389"/>
            <a:ext cx="12603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shipwreck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C00659-72D5-4BD0-83D8-652E19CADF67}"/>
              </a:ext>
            </a:extLst>
          </p:cNvPr>
          <p:cNvSpPr txBox="1"/>
          <p:nvPr/>
        </p:nvSpPr>
        <p:spPr>
          <a:xfrm>
            <a:off x="10961139" y="2748308"/>
            <a:ext cx="9764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rescue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B4EBA6-8144-4891-9715-91B9FD2F7094}"/>
              </a:ext>
            </a:extLst>
          </p:cNvPr>
          <p:cNvSpPr txBox="1"/>
          <p:nvPr/>
        </p:nvSpPr>
        <p:spPr>
          <a:xfrm>
            <a:off x="10752357" y="2321389"/>
            <a:ext cx="1172449" cy="374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survivors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23B8AB-332C-4304-8745-79ACB0EF6CA3}"/>
              </a:ext>
            </a:extLst>
          </p:cNvPr>
          <p:cNvSpPr txBox="1"/>
          <p:nvPr/>
        </p:nvSpPr>
        <p:spPr>
          <a:xfrm>
            <a:off x="9001639" y="2612156"/>
            <a:ext cx="719114" cy="374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coble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125BE8-5DE9-435F-8119-F7D11B8D814D}"/>
              </a:ext>
            </a:extLst>
          </p:cNvPr>
          <p:cNvSpPr txBox="1"/>
          <p:nvPr/>
        </p:nvSpPr>
        <p:spPr>
          <a:xfrm>
            <a:off x="9785182" y="2898991"/>
            <a:ext cx="6399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oars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B4EE6F7-0305-45A4-9FAC-08423764D3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867" r="5664"/>
          <a:stretch/>
        </p:blipFill>
        <p:spPr>
          <a:xfrm>
            <a:off x="7575172" y="2779585"/>
            <a:ext cx="916097" cy="112448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7D93735-356F-4DD9-BB1F-C7BBCA6CAABE}"/>
              </a:ext>
            </a:extLst>
          </p:cNvPr>
          <p:cNvSpPr txBox="1"/>
          <p:nvPr/>
        </p:nvSpPr>
        <p:spPr>
          <a:xfrm>
            <a:off x="8467539" y="3292152"/>
            <a:ext cx="34887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First woman awarded the Silver Medal for Bravery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7A184B-7F05-4F4C-AD46-8FE37C1DF3A5}"/>
              </a:ext>
            </a:extLst>
          </p:cNvPr>
          <p:cNvSpPr txBox="1"/>
          <p:nvPr/>
        </p:nvSpPr>
        <p:spPr>
          <a:xfrm>
            <a:off x="7505540" y="5713680"/>
            <a:ext cx="17121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Book – The Heroine of the </a:t>
            </a:r>
            <a:r>
              <a:rPr lang="en-GB" dirty="0" err="1">
                <a:latin typeface="Twinkl" pitchFamily="2" charset="0"/>
              </a:rPr>
              <a:t>Farne</a:t>
            </a:r>
            <a:r>
              <a:rPr lang="en-GB" dirty="0">
                <a:latin typeface="Twinkl" pitchFamily="2" charset="0"/>
              </a:rPr>
              <a:t> Isles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184A06C-A83B-413B-BABD-4F164E37E1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9666" y="4443567"/>
            <a:ext cx="1437335" cy="108409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0BC576D-0F0E-418A-8405-FBBFE756C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888" t="3613" r="7735"/>
          <a:stretch/>
        </p:blipFill>
        <p:spPr>
          <a:xfrm>
            <a:off x="9640667" y="4409461"/>
            <a:ext cx="2284139" cy="16403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219615-DA8A-4B70-8114-0E2236ACDD9F}"/>
              </a:ext>
            </a:extLst>
          </p:cNvPr>
          <p:cNvSpPr txBox="1"/>
          <p:nvPr/>
        </p:nvSpPr>
        <p:spPr>
          <a:xfrm>
            <a:off x="9981883" y="5951647"/>
            <a:ext cx="19111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The Grace Darling Museum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FED80E1-F805-42C7-BA6D-634BDCCA6A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3490" y="5525046"/>
            <a:ext cx="810581" cy="110495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E71A50B-366D-4222-8A1F-39748BA4C116}"/>
              </a:ext>
            </a:extLst>
          </p:cNvPr>
          <p:cNvSpPr txBox="1"/>
          <p:nvPr/>
        </p:nvSpPr>
        <p:spPr>
          <a:xfrm>
            <a:off x="8648112" y="4515249"/>
            <a:ext cx="11629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Grace Darling Memorial</a:t>
            </a:r>
          </a:p>
        </p:txBody>
      </p:sp>
    </p:spTree>
    <p:extLst>
      <p:ext uri="{BB962C8B-B14F-4D97-AF65-F5344CB8AC3E}">
        <p14:creationId xmlns:p14="http://schemas.microsoft.com/office/powerpoint/2010/main" val="17944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134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</vt:lpstr>
      <vt:lpstr>Office Theme</vt:lpstr>
      <vt:lpstr>Year 1 Knowledge Organiser – History  Grace Darling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Knowledge Organiser – History  Superwomen! Florence Nightingale and Mary Seacole</dc:title>
  <dc:creator>Michelle Chambers</dc:creator>
  <cp:lastModifiedBy>Toby Hutton</cp:lastModifiedBy>
  <cp:revision>7</cp:revision>
  <dcterms:created xsi:type="dcterms:W3CDTF">2021-12-15T22:24:59Z</dcterms:created>
  <dcterms:modified xsi:type="dcterms:W3CDTF">2022-04-24T18:54:56Z</dcterms:modified>
</cp:coreProperties>
</file>