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sldIdLst>
    <p:sldId id="274" r:id="rId6"/>
    <p:sldId id="272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  <p:cmAuthor id="1" name="Fiona Latter" initials="FL" lastIdx="1" clrIdx="1">
    <p:extLst>
      <p:ext uri="{19B8F6BF-5375-455C-9EA6-DF929625EA0E}">
        <p15:presenceInfo xmlns:p15="http://schemas.microsoft.com/office/powerpoint/2012/main" userId="S::Fiona.Latter@camden.gov.uk::b073470d-1bb8-48cd-b2c8-587713665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FB"/>
    <a:srgbClr val="FFF0D2"/>
    <a:srgbClr val="FF4343"/>
    <a:srgbClr val="FFD3CC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5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2T10:35:48.921" idx="1">
    <p:pos x="5197" y="346"/>
    <p:text>Update this menu and codes to match page 1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5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7918"/>
              </p:ext>
            </p:extLst>
          </p:nvPr>
        </p:nvGraphicFramePr>
        <p:xfrm>
          <a:off x="128151" y="529594"/>
          <a:ext cx="8544592" cy="673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Cheesy Swirl with Vegetable Cous </a:t>
                      </a:r>
                      <a:r>
                        <a:rPr lang="en-GB" sz="800" dirty="0" err="1">
                          <a:latin typeface="Century Gothic"/>
                        </a:rPr>
                        <a:t>Cous</a:t>
                      </a:r>
                      <a:endParaRPr lang="en-GB" sz="80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Korma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of the Day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Burger (meat,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Fishfingers/ Salmon Fishfingers with Chips or Baby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Aubergine and Potato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Roast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Tortilla Stack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 Omelette with Chips or Baby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Green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 &amp; Swede Mash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Peppers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Yogurt Station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Eves Pudding served with Custard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Seasonal Root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Fresh Fruit and Yogurt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 vegetarian toppings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Cajun Chicken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Roast Turkey and Gravy with Roast Potatoes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Spaghetti Bolognaise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Fishfingers with Chips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 Savoury Cous </a:t>
                      </a:r>
                      <a:r>
                        <a:rPr lang="en-GB" sz="800" dirty="0" err="1">
                          <a:latin typeface="Century Gothic" panose="020B0502020202020204" pitchFamily="34" charset="0"/>
                        </a:rPr>
                        <a:t>Cous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Chickpea and Apricot Tagine with Couscous</a:t>
                      </a:r>
                      <a:endParaRPr lang="en-GB" sz="800" dirty="0"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Quorn Casserole  with Roast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latin typeface="Century Gothic" panose="020B0502020202020204" pitchFamily="34" charset="0"/>
                        </a:rPr>
                        <a:t>Vegetable Fajitas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Mexican Roll with Chips or Savoury Cous </a:t>
                      </a:r>
                      <a:r>
                        <a:rPr lang="en-GB" sz="800" dirty="0" err="1">
                          <a:latin typeface="Century Gothic" panose="020B0502020202020204" pitchFamily="34" charset="0"/>
                        </a:rPr>
                        <a:t>Cous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Butternut Squash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Lemon Drizzle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Rice Pudding served with Mixed berries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Yogurt Station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/>
                        </a:rPr>
                        <a:t>With Potato Wedges or Jollof Rice and Salads</a:t>
                      </a:r>
                      <a:endParaRPr lang="en-GB" sz="80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Noodles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Fishfingers with Chips or Baby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latin typeface="Century Gothic" panose="020B0502020202020204" pitchFamily="34" charset="0"/>
                        </a:rPr>
                        <a:t>Veggie Sausage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i="0" dirty="0">
                          <a:highlight>
                            <a:srgbClr val="00FFFF"/>
                          </a:highlight>
                          <a:latin typeface="Century Gothic" panose="020B0502020202020204" pitchFamily="34" charset="0"/>
                        </a:rPr>
                        <a:t>Lemon and Herb Quorn with Jollof Rice</a:t>
                      </a: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Quiche with Chips or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Garden Peas 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Yogurt Station</a:t>
                      </a:r>
                    </a:p>
                    <a:p>
                      <a:pPr algn="l"/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Apple &amp; Blackberry Roll served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Banana Sponge with Custard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Yogurt Station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171610" y="92794"/>
            <a:ext cx="4318467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81786" y="129336"/>
            <a:ext cx="398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Central Menu Option A</a:t>
            </a:r>
          </a:p>
        </p:txBody>
      </p:sp>
      <p:sp>
        <p:nvSpPr>
          <p:cNvPr id="34" name="Oval 33"/>
          <p:cNvSpPr/>
          <p:nvPr/>
        </p:nvSpPr>
        <p:spPr>
          <a:xfrm>
            <a:off x="7262359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242531" y="21319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5B76C9C-6591-44A7-BC61-1DFDD2F02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28" y="5284221"/>
            <a:ext cx="147249" cy="15242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192CCA6-23AF-49B6-A079-E34E492CD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3191650"/>
            <a:ext cx="147249" cy="15242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03EAAC6-5CEE-46EA-8C4F-E908791EE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19" y="932876"/>
            <a:ext cx="147249" cy="152424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EDCF7CD9-B526-4806-AB00-3E547BF82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7" y="1660316"/>
            <a:ext cx="181496" cy="104186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AE9319C-F873-49E7-824F-1EA610E35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50" y="1680894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92570CC-AF49-4918-B49C-3B8E951BD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56" y="377807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4BA9E3E9-2574-4D8F-BD26-564567F1A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16" y="5718150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B4BA3139-7D8E-4F6F-A16E-59613C8DB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5729111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EADE3FF2-1E22-4307-9D88-E0B192D8B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88" y="5485587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D8C923C-A0B4-4E53-9E71-481EFCC10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13" y="4465514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5D337CEA-5F71-4A8F-ADC3-D3F35E6CA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5" y="4569700"/>
            <a:ext cx="181496" cy="10418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53F6FAE5-B412-4FD4-90C4-52D2EC78B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26" y="2264300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60BFB196-AFA8-4120-9BB1-F5D7B6691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97" y="4507687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F9B6AE2-7CC2-4A1E-8DB6-15F4131A6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6" y="5277137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39F3D21-E332-4204-B5BE-FD3023879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1479307"/>
            <a:ext cx="143018" cy="17409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E990CFC0-EDBA-4B36-8522-4178AD144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1121953"/>
            <a:ext cx="143018" cy="17409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A88DC9D-EF3E-4EB9-8533-1E095F3E2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93" y="5544054"/>
            <a:ext cx="143018" cy="17409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54C7E4BF-3445-4890-AABC-F7772745C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55" y="2450442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AED0E443-0920-4367-BD55-BF6FCB295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62" y="6261318"/>
            <a:ext cx="181496" cy="104186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0275B0F8-72AD-4B30-9EAA-4DBD3E2EC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55" y="5513464"/>
            <a:ext cx="143018" cy="174096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A4DC2690-2CC1-4974-AC45-68AC6A32A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93" y="3713307"/>
            <a:ext cx="143018" cy="174096"/>
          </a:xfrm>
          <a:prstGeom prst="rect">
            <a:avLst/>
          </a:prstGeom>
        </p:spPr>
      </p:pic>
      <p:pic>
        <p:nvPicPr>
          <p:cNvPr id="54" name="Picture 53" descr="A picture containing shape&#10;&#10;Description automatically generated">
            <a:extLst>
              <a:ext uri="{FF2B5EF4-FFF2-40B4-BE49-F238E27FC236}">
                <a16:creationId xmlns:a16="http://schemas.microsoft.com/office/drawing/2014/main" id="{EF56877A-77F9-4CCF-B46C-8B8671FF6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26" y="1113528"/>
            <a:ext cx="245174" cy="212042"/>
          </a:xfrm>
          <a:prstGeom prst="rect">
            <a:avLst/>
          </a:prstGeom>
        </p:spPr>
      </p:pic>
      <p:pic>
        <p:nvPicPr>
          <p:cNvPr id="55" name="Picture 54" descr="A picture containing shape&#10;&#10;Description automatically generated">
            <a:extLst>
              <a:ext uri="{FF2B5EF4-FFF2-40B4-BE49-F238E27FC236}">
                <a16:creationId xmlns:a16="http://schemas.microsoft.com/office/drawing/2014/main" id="{638588BC-B164-4049-8874-B52CE03F3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32" y="1606388"/>
            <a:ext cx="245174" cy="212042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632D386F-94E6-4F5B-ADA9-FC6445F9A0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57" y="966936"/>
            <a:ext cx="388220" cy="541333"/>
          </a:xfrm>
          <a:prstGeom prst="rect">
            <a:avLst/>
          </a:prstGeom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C0CD27EB-20E1-441C-9C1D-7E5712230B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85" y="3012621"/>
            <a:ext cx="572249" cy="418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BA9CF-D8A9-4300-8456-08EB89F555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11" y="5040771"/>
            <a:ext cx="310251" cy="410462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9DB91C94-7ED9-4D15-A808-2A49A2BF4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82" y="1680894"/>
            <a:ext cx="181496" cy="104186"/>
          </a:xfrm>
          <a:prstGeom prst="rect">
            <a:avLst/>
          </a:prstGeom>
        </p:spPr>
      </p:pic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C010B2BA-BE8A-47A4-AA24-EA4865AD6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85" y="1712585"/>
            <a:ext cx="181496" cy="104186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337C50F7-7D5A-43F5-BD88-3F430E55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54" y="5746273"/>
            <a:ext cx="181496" cy="104186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61B169C3-2E91-4D2E-AC44-47A4D18E1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95" y="3134580"/>
            <a:ext cx="143018" cy="174096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6B2351BD-5EB8-4DD9-ADE8-87FBBFD37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82" y="3784278"/>
            <a:ext cx="181496" cy="104186"/>
          </a:xfrm>
          <a:prstGeom prst="rect">
            <a:avLst/>
          </a:prstGeom>
        </p:spPr>
      </p:pic>
      <p:pic>
        <p:nvPicPr>
          <p:cNvPr id="62" name="Picture 61" descr="A picture containing object&#10;&#10;Description automatically generated">
            <a:extLst>
              <a:ext uri="{FF2B5EF4-FFF2-40B4-BE49-F238E27FC236}">
                <a16:creationId xmlns:a16="http://schemas.microsoft.com/office/drawing/2014/main" id="{85F5FBA7-B409-4210-9BFA-368020BD0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5" y="3774279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79084"/>
              </p:ext>
            </p:extLst>
          </p:nvPr>
        </p:nvGraphicFramePr>
        <p:xfrm>
          <a:off x="128151" y="501443"/>
          <a:ext cx="8544592" cy="646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Cheesy Swirl with </a:t>
                      </a:r>
                      <a:r>
                        <a:rPr lang="en-GB" sz="750" dirty="0">
                          <a:highlight>
                            <a:srgbClr val="00FF00"/>
                          </a:highlight>
                          <a:latin typeface="Century Gothic"/>
                        </a:rPr>
                        <a:t>Vegetable Couscous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#V27 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#SD??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Chicken Korma with Rice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#C86 #SD84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Roast of the Day with Stuffing, Roast Potatoes and Gravy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 #SD7 #SD82 #SD40 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#SD118</a:t>
                      </a:r>
                      <a:endParaRPr lang="en-GB" sz="750" dirty="0">
                        <a:solidFill>
                          <a:srgbClr val="FF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Build a Burger 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 choice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Burger (Meat, Veggie or Vegan)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Toppings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Fishfingers/ Salmon Fishfingers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/ #F1 #SD5 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#V188 #SD11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Aubergine and Potato Curry with Rice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#V209 #SD84</a:t>
                      </a:r>
                      <a:endParaRPr lang="en-GB" sz="750" b="1" dirty="0">
                        <a:solidFill>
                          <a:schemeClr val="accent6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Crunchy Top Veg Bake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with Roast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#V193 #SD7 #SD82 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#SD118</a:t>
                      </a:r>
                      <a:endParaRPr lang="en-GB" sz="750" b="1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Veggie Tortilla Stack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Omelette with Chips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#V24 #SD5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Cauliflower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#SD27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Sweetcorn 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Carrot &amp; Swede Mash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#SD53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Cabbage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#SD35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Roasted Peppers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#SD26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00FF00"/>
                          </a:highlight>
                          <a:latin typeface="Century Gothic"/>
                        </a:rPr>
                        <a:t>Fresh Fruit and Yogurt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00FF00"/>
                          </a:highlight>
                          <a:latin typeface="Century Gothic"/>
                        </a:rPr>
                        <a:t>Eves Pudding served with Custard 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#D189 #D2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Seasonal Root Cake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#D211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highlight>
                            <a:srgbClr val="00FF00"/>
                          </a:highlight>
                          <a:latin typeface="Century Gothic"/>
                        </a:rPr>
                        <a:t>Fresh Fruit and Yogurt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Mac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Cheese Station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A choice of different Mac &amp; Cheese flavours, with meat &amp; vegetarian toppings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Cajun Chicken with Rice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#C10 #SD84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00FF00"/>
                          </a:highlight>
                          <a:latin typeface="Century Gothic"/>
                        </a:rPr>
                        <a:t>Roast Turkey and Gravy with Roast Potatoes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highlight>
                            <a:srgbClr val="00FF00"/>
                          </a:highlight>
                          <a:latin typeface="Century Gothic" panose="020B0502020202020204" pitchFamily="34" charset="0"/>
                        </a:rPr>
                        <a:t>#SD7 #SD82 #SD40 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 panose="020B0502020202020204" pitchFamily="34" charset="0"/>
                        </a:rPr>
                        <a:t>#SD118</a:t>
                      </a:r>
                      <a:endParaRPr lang="en-GB" sz="80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Spaghetti Bolognaise with Garlic Bread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#B37 #SD8 #SD50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or </a:t>
                      </a:r>
                      <a:r>
                        <a:rPr lang="en-GB" sz="750" dirty="0">
                          <a:highlight>
                            <a:srgbClr val="00FF00"/>
                          </a:highlight>
                          <a:latin typeface="Century Gothic"/>
                        </a:rPr>
                        <a:t>Savoury Couscous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#SD5 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#SD73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>
                          <a:latin typeface="Century Gothic" panose="020B0502020202020204" pitchFamily="34" charset="0"/>
                        </a:rPr>
                        <a:t>Macaroni Cheese with Garlic Bread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Chickpea and Apricot Tagine with Couscous </a:t>
                      </a:r>
                      <a:r>
                        <a:rPr lang="en-GB" sz="80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#V140 #SD73</a:t>
                      </a:r>
                      <a:endParaRPr lang="en-GB" sz="800" b="1" dirty="0">
                        <a:solidFill>
                          <a:schemeClr val="accent6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Century Gothic" panose="020B0502020202020204" pitchFamily="34" charset="0"/>
                        </a:rPr>
                        <a:t>Quorn Casserole  with Roast Potatoes 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 panose="020B0502020202020204" pitchFamily="34" charset="0"/>
                        </a:rPr>
                        <a:t>#V185 #SD7 #SD82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latin typeface="Century Gothic" panose="020B0502020202020204" pitchFamily="34" charset="0"/>
                        </a:rPr>
                        <a:t>Vegetable Fajitas with Rice </a:t>
                      </a:r>
                      <a:r>
                        <a:rPr lang="en-GB" sz="750" b="1" i="0" u="none" strike="noStrike" noProof="0" dirty="0">
                          <a:solidFill>
                            <a:schemeClr val="accent6"/>
                          </a:solidFill>
                          <a:latin typeface="Century Gothic"/>
                        </a:rPr>
                        <a:t>#V211 #SD84</a:t>
                      </a:r>
                      <a:endParaRPr lang="en-US" sz="750" b="1" i="0" u="none" strike="noStrike" noProof="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Mexican Roll with Chips or </a:t>
                      </a:r>
                      <a:r>
                        <a:rPr lang="en-GB" sz="750" dirty="0">
                          <a:highlight>
                            <a:srgbClr val="00FF00"/>
                          </a:highlight>
                          <a:latin typeface="Century Gothic" panose="020B0502020202020204" pitchFamily="34" charset="0"/>
                        </a:rPr>
                        <a:t>Savoury Couscous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#V161 #SD5 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#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SD73</a:t>
                      </a:r>
                      <a:endParaRPr lang="en-GB" sz="750" dirty="0">
                        <a:solidFill>
                          <a:srgbClr val="FF0000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Broccoli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#SD20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Brussel Sprouts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#SD64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Roasted Butternut Squash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#SD31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00FF00"/>
                          </a:highlight>
                          <a:latin typeface="Century Gothic"/>
                        </a:rPr>
                        <a:t>Fresh Fruit and Yogurt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00FF00"/>
                          </a:highlight>
                          <a:latin typeface="Century Gothic"/>
                        </a:rPr>
                        <a:t>Lemon Drizzle Cake 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#D168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Rice Pudding served with Mixed berries 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#D31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00FF00"/>
                          </a:highlight>
                          <a:latin typeface="Century Gothic"/>
                        </a:rPr>
                        <a:t>Fresh Fruit and Yogurt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Century Gothic"/>
                        </a:rPr>
                        <a:t>Week Three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#V203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Potato Wedges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#P19 #SD6</a:t>
                      </a: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Quirky Bird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A choice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flavoured Chicken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or vegan Quorn,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With Potato Wedges or Jollof Rice and Salads</a:t>
                      </a:r>
                      <a:endParaRPr lang="en-GB" sz="750" b="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Sticky Chicken Noodles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#C87</a:t>
                      </a:r>
                      <a:endParaRPr lang="en-GB" sz="750" b="1" dirty="0">
                        <a:solidFill>
                          <a:schemeClr val="accent6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Fishfingers with Chips or </a:t>
                      </a:r>
                      <a:r>
                        <a:rPr lang="en-GB" sz="750" dirty="0">
                          <a:highlight>
                            <a:srgbClr val="00FF00"/>
                          </a:highlight>
                          <a:latin typeface="Century Gothic"/>
                        </a:rPr>
                        <a:t>Baby New Potatoes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#F6 #SD5 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#SD2</a:t>
                      </a:r>
                      <a:endParaRPr lang="en-GB" sz="750" dirty="0">
                        <a:solidFill>
                          <a:srgbClr val="FF0000"/>
                        </a:solidFill>
                        <a:highlight>
                          <a:srgbClr val="00FF00"/>
                        </a:highlight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Veggie Chilli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 with Rice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#V138 #SD84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dirty="0">
                          <a:latin typeface="Century Gothic" panose="020B0502020202020204" pitchFamily="34" charset="0"/>
                        </a:rPr>
                        <a:t>Veggie Sausage with Potato Wedges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#V182 #SD6</a:t>
                      </a:r>
                      <a:endParaRPr lang="en-US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i="0" dirty="0">
                          <a:highlight>
                            <a:srgbClr val="00FFFF"/>
                          </a:highlight>
                          <a:latin typeface="Century Gothic" panose="020B0502020202020204" pitchFamily="34" charset="0"/>
                        </a:rPr>
                        <a:t>Lemon and Herb Quorn with Jollof Rice</a:t>
                      </a:r>
                      <a:endParaRPr lang="en-GB" sz="800" i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Chinese Vegetable Curry with Rice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rPr>
                        <a:t>#V212 #SD84</a:t>
                      </a:r>
                      <a:endParaRPr lang="en-US" sz="75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Quiche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 or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Baby New Potatoes </a:t>
                      </a:r>
                      <a:r>
                        <a:rPr lang="en-GB" sz="750" b="0" i="0" u="none" strike="noStrike" noProof="0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#</a:t>
                      </a:r>
                      <a:r>
                        <a:rPr lang="en-GB" sz="750" b="1" i="0" u="none" strike="noStrike" noProof="0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SD73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#V113 #SD5</a:t>
                      </a: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Green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#SD24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750" dirty="0">
                          <a:latin typeface="Century Gothic" panose="020B0502020202020204" pitchFamily="34" charset="0"/>
                        </a:rPr>
                        <a:t>Sweetcorn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#SD19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Cauliflower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#SD27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#SD20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Carrots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#SD28</a:t>
                      </a:r>
                      <a:endParaRPr lang="en-GB" sz="75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#SD18</a:t>
                      </a:r>
                      <a:endParaRPr lang="en-GB" sz="750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#SD22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00FF00"/>
                          </a:highlight>
                          <a:latin typeface="Century Gothic"/>
                        </a:rPr>
                        <a:t>Fresh Fruit and Yogurt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00FF00"/>
                          </a:highlight>
                          <a:latin typeface="Century Gothic"/>
                        </a:rPr>
                        <a:t>Apple &amp; Blackberry Roll served with Custard </a:t>
                      </a:r>
                      <a:r>
                        <a:rPr lang="en-GB" sz="800" b="1" dirty="0">
                          <a:solidFill>
                            <a:srgbClr val="FF0000"/>
                          </a:solidFill>
                          <a:highlight>
                            <a:srgbClr val="00FF00"/>
                          </a:highlight>
                          <a:latin typeface="Century Gothic"/>
                        </a:rPr>
                        <a:t>#D218 #D2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Banana Sponge with Custard </a:t>
                      </a:r>
                      <a:r>
                        <a:rPr lang="en-GB" sz="750" b="1" dirty="0">
                          <a:solidFill>
                            <a:schemeClr val="accent6"/>
                          </a:solidFill>
                          <a:latin typeface="Century Gothic"/>
                        </a:rPr>
                        <a:t>#D173 #D2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and Yoghurt 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sz="75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020186" y="84091"/>
            <a:ext cx="6652557" cy="307777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18584" y="101943"/>
            <a:ext cx="5809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Autumn Winter 2022 Central Menu Option A Coded Menu</a:t>
            </a:r>
          </a:p>
        </p:txBody>
      </p:sp>
      <p:sp>
        <p:nvSpPr>
          <p:cNvPr id="34" name="Oval 33"/>
          <p:cNvSpPr/>
          <p:nvPr/>
        </p:nvSpPr>
        <p:spPr>
          <a:xfrm>
            <a:off x="8378181" y="123097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176455" y="135980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</p:spTree>
    <p:extLst>
      <p:ext uri="{BB962C8B-B14F-4D97-AF65-F5344CB8AC3E}">
        <p14:creationId xmlns:p14="http://schemas.microsoft.com/office/powerpoint/2010/main" val="282719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B72B72-EFE2-4371-B500-B2B9B1CA3ED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fde98e28-7625-451c-8c53-44dda40a03da"/>
    <ds:schemaRef ds:uri="http://purl.org/dc/elements/1.1/"/>
    <ds:schemaRef ds:uri="84053289-19df-4a0d-ba79-24174fdaa72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991</Words>
  <Application>Microsoft Office PowerPoint</Application>
  <PresentationFormat>A4 Paper (210x297 mm)</PresentationFormat>
  <Paragraphs>238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Lisa Spearing</cp:lastModifiedBy>
  <cp:revision>28</cp:revision>
  <cp:lastPrinted>2020-03-11T16:56:56Z</cp:lastPrinted>
  <dcterms:created xsi:type="dcterms:W3CDTF">2014-08-19T19:35:20Z</dcterms:created>
  <dcterms:modified xsi:type="dcterms:W3CDTF">2022-11-16T14:30:02Z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